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2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76734-4651-4DC4-B9B8-7642738805E4}" type="datetimeFigureOut">
              <a:rPr lang="ar-IQ" smtClean="0"/>
              <a:pPr/>
              <a:t>14/05/1442</a:t>
            </a:fld>
            <a:endParaRPr lang="ar-IQ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3916C3-92A7-46D4-9556-5D788CDA724B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76734-4651-4DC4-B9B8-7642738805E4}" type="datetimeFigureOut">
              <a:rPr lang="ar-IQ" smtClean="0"/>
              <a:pPr/>
              <a:t>14/05/1442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6C3-92A7-46D4-9556-5D788CDA724B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76734-4651-4DC4-B9B8-7642738805E4}" type="datetimeFigureOut">
              <a:rPr lang="ar-IQ" smtClean="0"/>
              <a:pPr/>
              <a:t>14/05/1442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6C3-92A7-46D4-9556-5D788CDA724B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76734-4651-4DC4-B9B8-7642738805E4}" type="datetimeFigureOut">
              <a:rPr lang="ar-IQ" smtClean="0"/>
              <a:pPr/>
              <a:t>14/05/1442</a:t>
            </a:fld>
            <a:endParaRPr lang="ar-IQ" dirty="0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3916C3-92A7-46D4-9556-5D788CDA724B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76734-4651-4DC4-B9B8-7642738805E4}" type="datetimeFigureOut">
              <a:rPr lang="ar-IQ" smtClean="0"/>
              <a:pPr/>
              <a:t>14/05/1442</a:t>
            </a:fld>
            <a:endParaRPr lang="ar-IQ" dirty="0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6C3-92A7-46D4-9556-5D788CDA724B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76734-4651-4DC4-B9B8-7642738805E4}" type="datetimeFigureOut">
              <a:rPr lang="ar-IQ" smtClean="0"/>
              <a:pPr/>
              <a:t>14/05/1442</a:t>
            </a:fld>
            <a:endParaRPr lang="ar-IQ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6C3-92A7-46D4-9556-5D788CDA724B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76734-4651-4DC4-B9B8-7642738805E4}" type="datetimeFigureOut">
              <a:rPr lang="ar-IQ" smtClean="0"/>
              <a:pPr/>
              <a:t>14/05/1442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23916C3-92A7-46D4-9556-5D788CDA724B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76734-4651-4DC4-B9B8-7642738805E4}" type="datetimeFigureOut">
              <a:rPr lang="ar-IQ" smtClean="0"/>
              <a:pPr/>
              <a:t>14/05/1442</a:t>
            </a:fld>
            <a:endParaRPr lang="ar-IQ" dirty="0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6C3-92A7-46D4-9556-5D788CDA724B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76734-4651-4DC4-B9B8-7642738805E4}" type="datetimeFigureOut">
              <a:rPr lang="ar-IQ" smtClean="0"/>
              <a:pPr/>
              <a:t>14/05/1442</a:t>
            </a:fld>
            <a:endParaRPr lang="ar-IQ" dirty="0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6C3-92A7-46D4-9556-5D788CDA724B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76734-4651-4DC4-B9B8-7642738805E4}" type="datetimeFigureOut">
              <a:rPr lang="ar-IQ" smtClean="0"/>
              <a:pPr/>
              <a:t>14/05/1442</a:t>
            </a:fld>
            <a:endParaRPr lang="ar-IQ" dirty="0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6C3-92A7-46D4-9556-5D788CDA724B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76734-4651-4DC4-B9B8-7642738805E4}" type="datetimeFigureOut">
              <a:rPr lang="ar-IQ" smtClean="0"/>
              <a:pPr/>
              <a:t>14/05/1442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16C3-92A7-46D4-9556-5D788CDA724B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3F76734-4651-4DC4-B9B8-7642738805E4}" type="datetimeFigureOut">
              <a:rPr lang="ar-IQ" smtClean="0"/>
              <a:pPr/>
              <a:t>14/05/1442</a:t>
            </a:fld>
            <a:endParaRPr lang="ar-IQ" dirty="0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23916C3-92A7-46D4-9556-5D788CDA724B}" type="slidenum">
              <a:rPr lang="ar-IQ" smtClean="0"/>
              <a:pPr/>
              <a:t>‹#›</a:t>
            </a:fld>
            <a:endParaRPr lang="ar-IQ" dirty="0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Word senses</a:t>
            </a:r>
            <a:endParaRPr lang="ar-IQ" sz="2800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8062912" cy="158199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w Cen MT" pitchFamily="34" charset="0"/>
                <a:cs typeface="Arial" pitchFamily="34" charset="0"/>
              </a:rPr>
              <a:t>Submitted by </a:t>
            </a:r>
          </a:p>
          <a:p>
            <a:pPr algn="ctr"/>
            <a:r>
              <a:rPr lang="en-US" sz="2800" i="1" dirty="0" err="1">
                <a:solidFill>
                  <a:schemeClr val="tx1"/>
                </a:solidFill>
                <a:latin typeface="Tw Cen MT" pitchFamily="34" charset="0"/>
                <a:cs typeface="Arial" pitchFamily="34" charset="0"/>
              </a:rPr>
              <a:t>Yasamine</a:t>
            </a:r>
            <a:r>
              <a:rPr lang="en-US" sz="2800" i="1" dirty="0">
                <a:solidFill>
                  <a:schemeClr val="tx1"/>
                </a:solidFill>
                <a:latin typeface="Tw Cen MT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w Cen MT" pitchFamily="34" charset="0"/>
                <a:cs typeface="Arial" pitchFamily="34" charset="0"/>
              </a:rPr>
              <a:t>waleed</a:t>
            </a:r>
            <a:endParaRPr lang="ar-IQ" sz="2800" i="1" dirty="0">
              <a:solidFill>
                <a:schemeClr val="tx1"/>
              </a:solidFill>
              <a:latin typeface="Tw Cen MT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38200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Introduction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ar-IQ" sz="28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Lexical Ambiguity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A single word may have more than one word .</a:t>
            </a:r>
          </a:p>
          <a:p>
            <a:pPr algn="l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l">
              <a:buNone/>
            </a:pP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Word meanings as </a:t>
            </a:r>
            <a:r>
              <a:rPr lang="en-US" sz="2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construals</a:t>
            </a: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external reality</a:t>
            </a:r>
          </a:p>
          <a:p>
            <a:pPr algn="l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Words give us a way to describe the world , However, our linguistic descriptions are never complete . In choosing  a world to describe a particular thing or event , we choose to express certain bits of information and leave many others unexpressed. </a:t>
            </a:r>
          </a:p>
          <a:p>
            <a:pPr algn="l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332656"/>
            <a:ext cx="8064896" cy="5904656"/>
          </a:xfrm>
        </p:spPr>
        <p:txBody>
          <a:bodyPr>
            <a:normAutofit/>
          </a:bodyPr>
          <a:lstStyle/>
          <a:p>
            <a:pPr algn="l">
              <a:buNone/>
            </a:pPr>
            <a:endParaRPr lang="ar-IQ" sz="1800" dirty="0">
              <a:latin typeface="Arial" pitchFamily="34" charset="0"/>
              <a:cs typeface="Arial" pitchFamily="34" charset="0"/>
            </a:endParaRPr>
          </a:p>
          <a:p>
            <a:pPr algn="l">
              <a:buNone/>
            </a:pPr>
            <a:r>
              <a:rPr lang="en-US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  example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a. I am wiping the table.</a:t>
            </a: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 b. I am cleaning the table.</a:t>
            </a: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 c. I wiped/⁇cleaned the table but it is no cleaner than before.</a:t>
            </a: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 d. I cleaned/#wiped the table without touching it.</a:t>
            </a: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In analyzing word meanings, we are trying to account for linguistically coded information, rather than all the encyclopedic knowledge (or knowledge about the world) which may be associated with a particular word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effectLst/>
                <a:latin typeface="Arial Black" pitchFamily="34" charset="0"/>
                <a:cs typeface="Arial" pitchFamily="34" charset="0"/>
              </a:rPr>
              <a:t>Lexical  ambiguity</a:t>
            </a:r>
            <a:endParaRPr lang="ar-IQ" sz="2000" dirty="0">
              <a:solidFill>
                <a:srgbClr val="C00000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7200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Ambiguity , vagueness and indeterminacy</a:t>
            </a:r>
          </a:p>
          <a:p>
            <a:pPr algn="l">
              <a:buNone/>
            </a:pPr>
            <a:r>
              <a:rPr lang="ar-IQ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sentences below  are ambiguous because they contain a word –form which has more than one sense, and as result can be used to refer to very different kinds of things.</a:t>
            </a: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- Headline:  Drunk gets nine months in violin case.</a:t>
            </a: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-Headline: Reagan wins on budget, but more lies a head</a:t>
            </a:r>
          </a:p>
          <a:p>
            <a:pPr algn="l">
              <a:buNone/>
            </a:pPr>
            <a:r>
              <a:rPr lang="en-US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Indeterminate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: words which are not  lexically ambiguous : there are two distinct senses for a single word form. E.g. cousin , the gender of the individual is indeterminate.</a:t>
            </a:r>
          </a:p>
          <a:p>
            <a:pPr algn="l">
              <a:buNone/>
            </a:pPr>
            <a:r>
              <a:rPr lang="en-US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Vague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: the limits of possible denotations for a word cannot be precisely defined.</a:t>
            </a: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E.g. tall, bald</a:t>
            </a:r>
          </a:p>
          <a:p>
            <a:pPr algn="l">
              <a:buNone/>
            </a:pPr>
            <a:endParaRPr lang="ar-IQ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There are three identifiable characteristics of vagueness</a:t>
            </a:r>
            <a:endParaRPr lang="ar-IQ" sz="2000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5112568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1-Context-dependent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truth conditions: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we have seen that a single individual may be truly said to be tall in one context (a gymnastics club) but not tall in another (a professional basketball team).</a:t>
            </a:r>
          </a:p>
          <a:p>
            <a:pPr algn="l">
              <a:buNone/>
            </a:pP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2-Vague predicates have borderlines cases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Most people would probably agree that a bottle of wine costing two dollars is cheap, while one that costs five hundred dollars is expensive. But what about a bottle that costs fifty dollars?. Doesn't  happen with indeterminacy. </a:t>
            </a:r>
          </a:p>
          <a:p>
            <a:pPr algn="l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paradoxes.</a:t>
            </a:r>
            <a:r>
              <a:rPr lang="ar-IQ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3-  vague predicates give rise to “little –by- little</a:t>
            </a:r>
          </a:p>
          <a:p>
            <a:pPr algn="l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E.g. How much hair  does someone lose in order to be considered bald?</a:t>
            </a:r>
          </a:p>
          <a:p>
            <a:pPr algn="l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- Vagueness can be distinguished from indeterminacy in the degree to which their properties are preserved in translation .Indeterminacy is often language specific .E.g. uncle  </a:t>
            </a:r>
          </a:p>
          <a:p>
            <a:pPr algn="l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Words which are vague in English tend to have translation equivalents in other languages which are also vague. </a:t>
            </a:r>
          </a:p>
          <a:p>
            <a:pPr algn="l">
              <a:buNone/>
            </a:pPr>
            <a:endParaRPr lang="ar-IQ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Arial Black" pitchFamily="34" charset="0"/>
              </a:rPr>
              <a:t>Distinguishing ambiguity from vagueness  and indeterminacy</a:t>
            </a:r>
            <a:endParaRPr lang="ar-IQ" sz="2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12568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There are tests to distinguish between vagueness and indeterminacy :</a:t>
            </a:r>
          </a:p>
          <a:p>
            <a:pPr algn="l">
              <a:buFontTx/>
              <a:buChar char="-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The distinct senses of an ambiguous words are </a:t>
            </a:r>
            <a:r>
              <a:rPr lang="en-US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antagonistic 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( two senses of the cannot both apply at the same ). Sentences which seem to require two senses for a single use of a particular word, like those  sentences are called puns. </a:t>
            </a:r>
          </a:p>
          <a:p>
            <a:pPr algn="l">
              <a:buFontTx/>
              <a:buChar char="-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a. The hunter went home with five bucks in his pocket.</a:t>
            </a:r>
          </a:p>
          <a:p>
            <a:pPr algn="l">
              <a:buFontTx/>
              <a:buChar char="-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 b. The batteries were given out free of charge. </a:t>
            </a:r>
          </a:p>
          <a:p>
            <a:pPr algn="l">
              <a:buFontTx/>
              <a:buChar char="-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c. I didn’t like my beard at first. Then it grew on me.</a:t>
            </a:r>
          </a:p>
          <a:p>
            <a:pPr algn="l">
              <a:buFontTx/>
              <a:buChar char="-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 d. When she saw her first strands of gray hair, she thought she’d dye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algn="l">
              <a:buFontTx/>
              <a:buChar char="-"/>
            </a:pP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Zeugma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when the senses of a single word in sentences are incompatible  in a single structure.</a:t>
            </a:r>
          </a:p>
          <a:p>
            <a:pPr algn="l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a. Mary and her visa expired on the same day.</a:t>
            </a:r>
          </a:p>
          <a:p>
            <a:pPr algn="l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b. He carried a strobe light and the responsibility for the lives of his men.</a:t>
            </a:r>
          </a:p>
          <a:p>
            <a:pPr algn="l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c. On his fishing trip, he caught three trout and a cold</a:t>
            </a:r>
            <a:endParaRPr lang="ar-IQ" sz="2400" dirty="0">
              <a:latin typeface="Arial" pitchFamily="34" charset="0"/>
              <a:cs typeface="Arial" pitchFamily="34" charset="0"/>
            </a:endParaRPr>
          </a:p>
          <a:p>
            <a:pPr algn="l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 odd or humorous nature like those sentences provides evidence that two distinct senses are involved .</a:t>
            </a:r>
          </a:p>
          <a:p>
            <a:pPr algn="l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identity Test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Certain kinds ellipsis require parallel interpretations .</a:t>
            </a:r>
          </a:p>
          <a:p>
            <a:pPr algn="l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a. The fish is ready to eat.</a:t>
            </a:r>
          </a:p>
          <a:p>
            <a:pPr algn="l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b. The fish is ready to eat, and so is the chicken.</a:t>
            </a:r>
          </a:p>
          <a:p>
            <a:pPr algn="l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c. The fish is ready to eat, but the chicken is not. </a:t>
            </a:r>
          </a:p>
          <a:p>
            <a:pPr algn="l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d. #The potatoes are ready to eat, but the children are not</a:t>
            </a:r>
          </a:p>
          <a:p>
            <a:pPr algn="l">
              <a:buNone/>
            </a:pPr>
            <a:endParaRPr lang="en-US" sz="2000" dirty="0">
              <a:cs typeface="+mj-cs"/>
            </a:endParaRPr>
          </a:p>
          <a:p>
            <a:pPr algn="l">
              <a:buNone/>
            </a:pPr>
            <a:r>
              <a:rPr lang="en-US" sz="2000" dirty="0">
                <a:cs typeface="+mj-cs"/>
              </a:rPr>
              <a:t>   </a:t>
            </a:r>
            <a:endParaRPr lang="ar-IQ" sz="2000" dirty="0"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976664"/>
          </a:xfrm>
        </p:spPr>
        <p:txBody>
          <a:bodyPr>
            <a:normAutofit/>
          </a:bodyPr>
          <a:lstStyle/>
          <a:p>
            <a:pPr algn="l">
              <a:buNone/>
            </a:pPr>
            <a:endParaRPr lang="en-US" sz="2000" dirty="0">
              <a:cs typeface="+mj-cs"/>
            </a:endParaRPr>
          </a:p>
          <a:p>
            <a:pPr algn="l">
              <a:buNone/>
            </a:pPr>
            <a:r>
              <a:rPr lang="en-US" sz="2000" dirty="0">
                <a:cs typeface="+mj-cs"/>
              </a:rPr>
              <a:t>-</a:t>
            </a:r>
            <a:r>
              <a:rPr lang="en-US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Relation Test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: distinct senses  will have different  set of synonyms ,antonyms</a:t>
            </a: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For example the word </a:t>
            </a:r>
            <a:r>
              <a:rPr lang="en-US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light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has two distinct senses :</a:t>
            </a: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One is the opposite of heavy , the is the opposite of dark.</a:t>
            </a:r>
          </a:p>
          <a:p>
            <a:pPr algn="l">
              <a:buNone/>
            </a:pPr>
            <a:endParaRPr lang="en-US" sz="2200" dirty="0">
              <a:latin typeface="Arial" pitchFamily="34" charset="0"/>
              <a:cs typeface="Arial" pitchFamily="34" charset="0"/>
            </a:endParaRP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Contradiction Test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. Sentences can be interpreted as contradictions; they require some kind of pragmatic inference in order to make sense. </a:t>
            </a: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a. # She is my cousin and she is not my cousin. </a:t>
            </a:r>
          </a:p>
          <a:p>
            <a:pPr algn="l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b. # I am carrying the bag and I am not carrying the bag.</a:t>
            </a:r>
            <a:endParaRPr lang="ar-IQ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322</TotalTime>
  <Words>813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Franklin Gothic Book</vt:lpstr>
      <vt:lpstr>Franklin Gothic Medium</vt:lpstr>
      <vt:lpstr>Tw Cen MT</vt:lpstr>
      <vt:lpstr>Wingdings 2</vt:lpstr>
      <vt:lpstr>رحلة</vt:lpstr>
      <vt:lpstr>Word senses</vt:lpstr>
      <vt:lpstr>Introduction </vt:lpstr>
      <vt:lpstr>PowerPoint Presentation</vt:lpstr>
      <vt:lpstr>Lexical  ambiguity</vt:lpstr>
      <vt:lpstr>There are three identifiable characteristics of vagueness</vt:lpstr>
      <vt:lpstr>Distinguishing ambiguity from vagueness  and indeterminacy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sense</dc:title>
  <dc:creator>Maher Fattouh</dc:creator>
  <cp:lastModifiedBy>ahmed qadoury</cp:lastModifiedBy>
  <cp:revision>116</cp:revision>
  <dcterms:created xsi:type="dcterms:W3CDTF">2020-12-07T15:45:20Z</dcterms:created>
  <dcterms:modified xsi:type="dcterms:W3CDTF">2020-12-28T18:21:15Z</dcterms:modified>
</cp:coreProperties>
</file>