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26"/>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Lst>
  <p:sldSz cx="12192000" cy="6858000"/>
  <p:notesSz cx="6858000" cy="9144000"/>
  <p:defaultTextStyle>
    <a:defPPr>
      <a:defRPr lang="en-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1838EE-045C-8849-AA68-94688C22FF03}" type="datetimeFigureOut">
              <a:rPr lang="en-IQ" smtClean="0"/>
              <a:t>12/28/2020</a:t>
            </a:fld>
            <a:endParaRPr lang="en-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6BB149-4E5F-3346-BB21-240056217855}" type="slidenum">
              <a:rPr lang="en-IQ" smtClean="0"/>
              <a:t>‹#›</a:t>
            </a:fld>
            <a:endParaRPr lang="en-IQ"/>
          </a:p>
        </p:txBody>
      </p:sp>
    </p:spTree>
    <p:extLst>
      <p:ext uri="{BB962C8B-B14F-4D97-AF65-F5344CB8AC3E}">
        <p14:creationId xmlns:p14="http://schemas.microsoft.com/office/powerpoint/2010/main" val="761875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Q" dirty="0"/>
          </a:p>
        </p:txBody>
      </p:sp>
      <p:sp>
        <p:nvSpPr>
          <p:cNvPr id="4" name="Slide Number Placeholder 3"/>
          <p:cNvSpPr>
            <a:spLocks noGrp="1"/>
          </p:cNvSpPr>
          <p:nvPr>
            <p:ph type="sldNum" sz="quarter" idx="5"/>
          </p:nvPr>
        </p:nvSpPr>
        <p:spPr/>
        <p:txBody>
          <a:bodyPr/>
          <a:lstStyle/>
          <a:p>
            <a:fld id="{D16BB149-4E5F-3346-BB21-240056217855}" type="slidenum">
              <a:rPr lang="en-IQ" smtClean="0"/>
              <a:t>2</a:t>
            </a:fld>
            <a:endParaRPr lang="en-IQ"/>
          </a:p>
        </p:txBody>
      </p:sp>
    </p:spTree>
    <p:extLst>
      <p:ext uri="{BB962C8B-B14F-4D97-AF65-F5344CB8AC3E}">
        <p14:creationId xmlns:p14="http://schemas.microsoft.com/office/powerpoint/2010/main" val="41609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185359445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274419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36428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3293834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156908513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12/28/2020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251778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491609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964838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319309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12/28/2020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139288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12/28/2020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2160668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12/28/2020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extLst>
      <p:ext uri="{BB962C8B-B14F-4D97-AF65-F5344CB8AC3E}">
        <p14:creationId xmlns:p14="http://schemas.microsoft.com/office/powerpoint/2010/main" val="3324617128"/>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F42BD-48F1-CC45-AFD7-30F4F1DE3989}"/>
              </a:ext>
            </a:extLst>
          </p:cNvPr>
          <p:cNvSpPr>
            <a:spLocks noGrp="1"/>
          </p:cNvSpPr>
          <p:nvPr>
            <p:ph type="ctrTitle"/>
          </p:nvPr>
        </p:nvSpPr>
        <p:spPr>
          <a:xfrm>
            <a:off x="726453" y="2386744"/>
            <a:ext cx="10739093" cy="1965800"/>
          </a:xfrm>
        </p:spPr>
        <p:txBody>
          <a:bodyPr/>
          <a:lstStyle/>
          <a:p>
            <a:r>
              <a:rPr lang="en-US" dirty="0"/>
              <a:t>Meaning relations and rules of inference</a:t>
            </a:r>
            <a:endParaRPr lang="en-IQ" dirty="0"/>
          </a:p>
        </p:txBody>
      </p:sp>
    </p:spTree>
    <p:extLst>
      <p:ext uri="{BB962C8B-B14F-4D97-AF65-F5344CB8AC3E}">
        <p14:creationId xmlns:p14="http://schemas.microsoft.com/office/powerpoint/2010/main" val="3845920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BB3956-E46A-7141-9D20-3BA338C3C22A}"/>
              </a:ext>
            </a:extLst>
          </p:cNvPr>
          <p:cNvSpPr>
            <a:spLocks noGrp="1"/>
          </p:cNvSpPr>
          <p:nvPr>
            <p:ph idx="1"/>
          </p:nvPr>
        </p:nvSpPr>
        <p:spPr>
          <a:xfrm>
            <a:off x="2231136" y="1796586"/>
            <a:ext cx="7729728" cy="3943442"/>
          </a:xfrm>
        </p:spPr>
        <p:txBody>
          <a:bodyPr>
            <a:noAutofit/>
          </a:bodyPr>
          <a:lstStyle/>
          <a:p>
            <a:r>
              <a:rPr lang="en-US" sz="1700" dirty="0"/>
              <a:t>Modus </a:t>
            </a:r>
            <a:r>
              <a:rPr lang="en-US" sz="1700" dirty="0" err="1"/>
              <a:t>Ponens</a:t>
            </a:r>
            <a:r>
              <a:rPr lang="en-US" sz="1700" dirty="0"/>
              <a:t> defines one of the valid ways of deriving an inference from a conditional statement. It says that if we know that p→q is true, and in addition we know or assume that p is true, it is valid to infer that q is true. An illustration of this pattern of inference is presented as a syllogism below:</a:t>
            </a:r>
          </a:p>
          <a:p>
            <a:r>
              <a:rPr lang="en-US" sz="1700" dirty="0">
                <a:solidFill>
                  <a:srgbClr val="0070C0"/>
                </a:solidFill>
              </a:rPr>
              <a:t>Premise 1: If John is Estonian, he will like this book.                               (p→q) Premise 2: John is Estonian.                                                                    (p)</a:t>
            </a:r>
          </a:p>
          <a:p>
            <a:r>
              <a:rPr lang="en-US" sz="1700" dirty="0">
                <a:solidFill>
                  <a:srgbClr val="0070C0"/>
                </a:solidFill>
              </a:rPr>
              <a:t>——————————————————————————————— </a:t>
            </a:r>
          </a:p>
          <a:p>
            <a:r>
              <a:rPr lang="en-US" sz="1700" dirty="0">
                <a:solidFill>
                  <a:srgbClr val="0070C0"/>
                </a:solidFill>
              </a:rPr>
              <a:t>Conclusion: He will like this book.                                                          (q)</a:t>
            </a:r>
          </a:p>
          <a:p>
            <a:r>
              <a:rPr lang="en-US" sz="1700" dirty="0"/>
              <a:t>Modus </a:t>
            </a:r>
            <a:r>
              <a:rPr lang="en-US" sz="1700" dirty="0" err="1"/>
              <a:t>Ponens</a:t>
            </a:r>
            <a:r>
              <a:rPr lang="en-US" sz="1700" dirty="0"/>
              <a:t> guarantees a valid inference but does not guarantee a true conclusion. The conclusion will only be as reliable as the premises that we begin with. Suppose in this example it turns out that John is Estonian but hates the book. This does not disprove the rule of Modus </a:t>
            </a:r>
            <a:r>
              <a:rPr lang="en-US" sz="1700" dirty="0" err="1"/>
              <a:t>Ponens</a:t>
            </a:r>
            <a:r>
              <a:rPr lang="en-US" sz="1700" dirty="0"/>
              <a:t>; rather, it shows that the first premise is false, by providing a counter-example.</a:t>
            </a:r>
            <a:endParaRPr lang="en-IQ" sz="1700" dirty="0"/>
          </a:p>
        </p:txBody>
      </p:sp>
      <p:sp>
        <p:nvSpPr>
          <p:cNvPr id="5" name="Title 1">
            <a:extLst>
              <a:ext uri="{FF2B5EF4-FFF2-40B4-BE49-F238E27FC236}">
                <a16:creationId xmlns:a16="http://schemas.microsoft.com/office/drawing/2014/main" id="{BC84CBE4-1A60-1A4B-879E-E693F34B3975}"/>
              </a:ext>
            </a:extLst>
          </p:cNvPr>
          <p:cNvSpPr txBox="1">
            <a:spLocks noGrp="1"/>
          </p:cNvSpPr>
          <p:nvPr>
            <p:ph type="title"/>
          </p:nvPr>
        </p:nvSpPr>
        <p:spPr bwMode="black">
          <a:xfrm>
            <a:off x="2231136" y="252253"/>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2500" dirty="0"/>
              <a:t>Meaning relations and rules of inference</a:t>
            </a:r>
            <a:endParaRPr lang="en-IQ" sz="2500" dirty="0"/>
          </a:p>
        </p:txBody>
      </p:sp>
    </p:spTree>
    <p:extLst>
      <p:ext uri="{BB962C8B-B14F-4D97-AF65-F5344CB8AC3E}">
        <p14:creationId xmlns:p14="http://schemas.microsoft.com/office/powerpoint/2010/main" val="3283820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D92523-4032-AE43-9237-2702AC03F297}"/>
              </a:ext>
            </a:extLst>
          </p:cNvPr>
          <p:cNvSpPr>
            <a:spLocks noGrp="1"/>
          </p:cNvSpPr>
          <p:nvPr>
            <p:ph idx="1"/>
          </p:nvPr>
        </p:nvSpPr>
        <p:spPr>
          <a:xfrm>
            <a:off x="2231136" y="1968766"/>
            <a:ext cx="7729728" cy="3101983"/>
          </a:xfrm>
        </p:spPr>
        <p:txBody>
          <a:bodyPr>
            <a:noAutofit/>
          </a:bodyPr>
          <a:lstStyle/>
          <a:p>
            <a:pPr algn="just"/>
            <a:r>
              <a:rPr lang="en-US" sz="2200" dirty="0"/>
              <a:t>Another valid rule for deriving an inference from a conditional statement is </a:t>
            </a:r>
            <a:r>
              <a:rPr lang="en-US" sz="2200" dirty="0">
                <a:solidFill>
                  <a:schemeClr val="accent3">
                    <a:lumMod val="75000"/>
                  </a:schemeClr>
                </a:solidFill>
              </a:rPr>
              <a:t>Modus </a:t>
            </a:r>
            <a:r>
              <a:rPr lang="en-US" sz="2200" dirty="0" err="1">
                <a:solidFill>
                  <a:schemeClr val="accent3">
                    <a:lumMod val="75000"/>
                  </a:schemeClr>
                </a:solidFill>
              </a:rPr>
              <a:t>Tollens</a:t>
            </a:r>
            <a:r>
              <a:rPr lang="en-US" sz="2200" dirty="0">
                <a:solidFill>
                  <a:schemeClr val="accent3">
                    <a:lumMod val="75000"/>
                  </a:schemeClr>
                </a:solidFill>
              </a:rPr>
              <a:t> ‘method of rejecting/denying’, </a:t>
            </a:r>
            <a:r>
              <a:rPr lang="en-US" sz="2200" dirty="0"/>
              <a:t>also called ‘</a:t>
            </a:r>
            <a:r>
              <a:rPr lang="en-US" sz="2200" dirty="0">
                <a:solidFill>
                  <a:schemeClr val="accent3">
                    <a:lumMod val="75000"/>
                  </a:schemeClr>
                </a:solidFill>
              </a:rPr>
              <a:t>denying the </a:t>
            </a:r>
            <a:r>
              <a:rPr lang="en-US" sz="2200" dirty="0" err="1">
                <a:solidFill>
                  <a:schemeClr val="accent3">
                    <a:lumMod val="75000"/>
                  </a:schemeClr>
                </a:solidFill>
              </a:rPr>
              <a:t>conse</a:t>
            </a:r>
            <a:r>
              <a:rPr lang="en-GB" sz="2200" dirty="0">
                <a:solidFill>
                  <a:schemeClr val="accent3">
                    <a:lumMod val="75000"/>
                  </a:schemeClr>
                </a:solidFill>
              </a:rPr>
              <a:t>m</a:t>
            </a:r>
            <a:r>
              <a:rPr lang="en-US" sz="2200" dirty="0" err="1">
                <a:solidFill>
                  <a:schemeClr val="accent3">
                    <a:lumMod val="75000"/>
                  </a:schemeClr>
                </a:solidFill>
              </a:rPr>
              <a:t>quent</a:t>
            </a:r>
            <a:r>
              <a:rPr lang="en-US" sz="2200" dirty="0"/>
              <a:t>’: ((p→q) ∧ ¬q) → ¬p. </a:t>
            </a:r>
          </a:p>
          <a:p>
            <a:pPr algn="just"/>
            <a:r>
              <a:rPr lang="en-US" sz="2200" dirty="0"/>
              <a:t>This rule was illustrated in example below, It says that if we know that p→q is true, and in addition we know or assume that q is false, it is valid to infer that p is also false.</a:t>
            </a:r>
          </a:p>
          <a:p>
            <a:pPr algn="just"/>
            <a:r>
              <a:rPr lang="en-US" sz="2200" dirty="0">
                <a:solidFill>
                  <a:srgbClr val="0070C0"/>
                </a:solidFill>
              </a:rPr>
              <a:t>Premise 1: If dolphins are fish, they are cold-blooded.        (p→q) Premise 2: Dolphins are not cold-blooded.                         (¬q)</a:t>
            </a:r>
          </a:p>
          <a:p>
            <a:pPr algn="just"/>
            <a:r>
              <a:rPr lang="en-US" sz="2200" dirty="0">
                <a:solidFill>
                  <a:srgbClr val="0070C0"/>
                </a:solidFill>
              </a:rPr>
              <a:t>———————————————————————-</a:t>
            </a:r>
          </a:p>
          <a:p>
            <a:pPr algn="just"/>
            <a:r>
              <a:rPr lang="en-US" sz="2200" dirty="0">
                <a:solidFill>
                  <a:srgbClr val="0070C0"/>
                </a:solidFill>
              </a:rPr>
              <a:t>Conclusion: Dolphins are not fish.</a:t>
            </a:r>
            <a:endParaRPr lang="en-IQ" sz="2200" dirty="0">
              <a:solidFill>
                <a:srgbClr val="0070C0"/>
              </a:solidFill>
            </a:endParaRPr>
          </a:p>
        </p:txBody>
      </p:sp>
      <p:sp>
        <p:nvSpPr>
          <p:cNvPr id="5" name="Title 1">
            <a:extLst>
              <a:ext uri="{FF2B5EF4-FFF2-40B4-BE49-F238E27FC236}">
                <a16:creationId xmlns:a16="http://schemas.microsoft.com/office/drawing/2014/main" id="{15E02EA4-59D1-304C-9866-F23E32A49BF6}"/>
              </a:ext>
            </a:extLst>
          </p:cNvPr>
          <p:cNvSpPr txBox="1">
            <a:spLocks noGrp="1"/>
          </p:cNvSpPr>
          <p:nvPr>
            <p:ph type="title"/>
          </p:nvPr>
        </p:nvSpPr>
        <p:spPr bwMode="black">
          <a:xfrm>
            <a:off x="2230438" y="965200"/>
            <a:ext cx="7731125" cy="822325"/>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2500" dirty="0"/>
              <a:t>Meaning relations and rules of inference</a:t>
            </a:r>
            <a:endParaRPr lang="en-IQ" sz="2500" dirty="0"/>
          </a:p>
        </p:txBody>
      </p:sp>
    </p:spTree>
    <p:extLst>
      <p:ext uri="{BB962C8B-B14F-4D97-AF65-F5344CB8AC3E}">
        <p14:creationId xmlns:p14="http://schemas.microsoft.com/office/powerpoint/2010/main" val="1950279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34FB48-3A92-2E4F-9D42-4DB0160A2332}"/>
              </a:ext>
            </a:extLst>
          </p:cNvPr>
          <p:cNvSpPr>
            <a:spLocks noGrp="1"/>
          </p:cNvSpPr>
          <p:nvPr>
            <p:ph idx="1"/>
          </p:nvPr>
        </p:nvSpPr>
        <p:spPr>
          <a:xfrm>
            <a:off x="2231136" y="655135"/>
            <a:ext cx="3864864" cy="1217093"/>
          </a:xfrm>
        </p:spPr>
        <p:txBody>
          <a:bodyPr>
            <a:noAutofit/>
          </a:bodyPr>
          <a:lstStyle/>
          <a:p>
            <a:endParaRPr lang="en-US" sz="2300" dirty="0"/>
          </a:p>
          <a:p>
            <a:r>
              <a:rPr lang="en-US" sz="2300" dirty="0"/>
              <a:t>The tautology which we previously proved in (3) is known as the </a:t>
            </a:r>
            <a:r>
              <a:rPr lang="en-US" sz="2300" dirty="0">
                <a:solidFill>
                  <a:schemeClr val="accent3">
                    <a:lumMod val="75000"/>
                  </a:schemeClr>
                </a:solidFill>
              </a:rPr>
              <a:t>Disjunctive Syllogism</a:t>
            </a:r>
            <a:r>
              <a:rPr lang="en-US" sz="2300" dirty="0"/>
              <a:t>: ((p∨q) ∧ (¬p)) → q. </a:t>
            </a:r>
          </a:p>
          <a:p>
            <a:r>
              <a:rPr lang="en-US" sz="2300" dirty="0"/>
              <a:t>(</a:t>
            </a:r>
            <a:r>
              <a:rPr lang="en-US" sz="2300" dirty="0">
                <a:solidFill>
                  <a:schemeClr val="accent3">
                    <a:lumMod val="75000"/>
                  </a:schemeClr>
                </a:solidFill>
              </a:rPr>
              <a:t>Either Joe is crazy or he is lying, and he is not crazy</a:t>
            </a:r>
            <a:r>
              <a:rPr lang="en-US" sz="2300" dirty="0"/>
              <a:t>) must entail </a:t>
            </a:r>
            <a:r>
              <a:rPr lang="en-US" sz="2300" dirty="0">
                <a:solidFill>
                  <a:schemeClr val="accent3">
                    <a:lumMod val="75000"/>
                  </a:schemeClr>
                </a:solidFill>
              </a:rPr>
              <a:t>Joe is lying</a:t>
            </a:r>
            <a:r>
              <a:rPr lang="en-US" sz="2300" dirty="0"/>
              <a:t>.</a:t>
            </a:r>
            <a:endParaRPr lang="en-IQ" sz="2300" dirty="0"/>
          </a:p>
        </p:txBody>
      </p:sp>
      <p:pic>
        <p:nvPicPr>
          <p:cNvPr id="5" name="Picture 8">
            <a:extLst>
              <a:ext uri="{FF2B5EF4-FFF2-40B4-BE49-F238E27FC236}">
                <a16:creationId xmlns:a16="http://schemas.microsoft.com/office/drawing/2014/main" id="{069FBA27-5EC5-B744-9426-E297063C6D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2790" y="1392291"/>
            <a:ext cx="3817654" cy="1769353"/>
          </a:xfrm>
          <a:prstGeom prst="rect">
            <a:avLst/>
          </a:prstGeom>
        </p:spPr>
      </p:pic>
      <p:sp>
        <p:nvSpPr>
          <p:cNvPr id="7" name="TextBox 6">
            <a:extLst>
              <a:ext uri="{FF2B5EF4-FFF2-40B4-BE49-F238E27FC236}">
                <a16:creationId xmlns:a16="http://schemas.microsoft.com/office/drawing/2014/main" id="{C4E9008B-DEA3-0C40-B91F-50718C856D6F}"/>
              </a:ext>
            </a:extLst>
          </p:cNvPr>
          <p:cNvSpPr txBox="1"/>
          <p:nvPr/>
        </p:nvSpPr>
        <p:spPr>
          <a:xfrm>
            <a:off x="2230438" y="4190964"/>
            <a:ext cx="7348376" cy="1708160"/>
          </a:xfrm>
          <a:prstGeom prst="rect">
            <a:avLst/>
          </a:prstGeom>
          <a:noFill/>
        </p:spPr>
        <p:txBody>
          <a:bodyPr wrap="square">
            <a:spAutoFit/>
          </a:bodyPr>
          <a:lstStyle/>
          <a:p>
            <a:r>
              <a:rPr lang="en-US" sz="2100" dirty="0"/>
              <a:t>Another example which illustrates this pattern of inference is provided below.</a:t>
            </a:r>
          </a:p>
          <a:p>
            <a:r>
              <a:rPr lang="en-US" sz="2100" dirty="0">
                <a:solidFill>
                  <a:srgbClr val="0070C0"/>
                </a:solidFill>
              </a:rPr>
              <a:t>Premise 1: Dolphins are either fish or mammals.              (p∨q)</a:t>
            </a:r>
          </a:p>
          <a:p>
            <a:r>
              <a:rPr lang="en-US" sz="2100" dirty="0">
                <a:solidFill>
                  <a:srgbClr val="0070C0"/>
                </a:solidFill>
              </a:rPr>
              <a:t>Premise 2: Dolphins are not fish.                                     (¬p). </a:t>
            </a:r>
          </a:p>
          <a:p>
            <a:r>
              <a:rPr lang="en-US" sz="2100" dirty="0">
                <a:solidFill>
                  <a:srgbClr val="0070C0"/>
                </a:solidFill>
              </a:rPr>
              <a:t>Conclusion: Dolphins are mammals.                                 (q)</a:t>
            </a:r>
            <a:endParaRPr lang="en-IQ" sz="2100" dirty="0">
              <a:solidFill>
                <a:srgbClr val="0070C0"/>
              </a:solidFill>
            </a:endParaRPr>
          </a:p>
        </p:txBody>
      </p:sp>
      <p:sp>
        <p:nvSpPr>
          <p:cNvPr id="4" name="Title 1">
            <a:extLst>
              <a:ext uri="{FF2B5EF4-FFF2-40B4-BE49-F238E27FC236}">
                <a16:creationId xmlns:a16="http://schemas.microsoft.com/office/drawing/2014/main" id="{15F49A83-F379-C443-815D-39E6D14EC429}"/>
              </a:ext>
            </a:extLst>
          </p:cNvPr>
          <p:cNvSpPr txBox="1">
            <a:spLocks noGrp="1"/>
          </p:cNvSpPr>
          <p:nvPr>
            <p:ph type="title"/>
          </p:nvPr>
        </p:nvSpPr>
        <p:spPr bwMode="black">
          <a:xfrm>
            <a:off x="2230438" y="533400"/>
            <a:ext cx="7731125" cy="584200"/>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2500" dirty="0"/>
              <a:t>Meaning relations and rules of inference</a:t>
            </a:r>
            <a:endParaRPr lang="en-IQ" sz="2500" dirty="0"/>
          </a:p>
        </p:txBody>
      </p:sp>
    </p:spTree>
    <p:extLst>
      <p:ext uri="{BB962C8B-B14F-4D97-AF65-F5344CB8AC3E}">
        <p14:creationId xmlns:p14="http://schemas.microsoft.com/office/powerpoint/2010/main" val="14914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95B356-D7A5-5D4A-81E4-B5E5C0DF865E}"/>
              </a:ext>
            </a:extLst>
          </p:cNvPr>
          <p:cNvSpPr>
            <a:spLocks noGrp="1"/>
          </p:cNvSpPr>
          <p:nvPr>
            <p:ph idx="1"/>
          </p:nvPr>
        </p:nvSpPr>
        <p:spPr>
          <a:xfrm>
            <a:off x="1945269" y="2421215"/>
            <a:ext cx="7729728" cy="3101983"/>
          </a:xfrm>
        </p:spPr>
        <p:txBody>
          <a:bodyPr>
            <a:noAutofit/>
          </a:bodyPr>
          <a:lstStyle/>
          <a:p>
            <a:r>
              <a:rPr lang="en-US" sz="2200" dirty="0"/>
              <a:t>Finally, the tautology known as the </a:t>
            </a:r>
            <a:r>
              <a:rPr lang="en-US" sz="2200" dirty="0">
                <a:solidFill>
                  <a:schemeClr val="accent3">
                    <a:lumMod val="75000"/>
                  </a:schemeClr>
                </a:solidFill>
              </a:rPr>
              <a:t>Hypothetical Syllogism</a:t>
            </a:r>
            <a:r>
              <a:rPr lang="en-US" sz="2200" dirty="0"/>
              <a:t> is given below ((p→q) ∧ (q→r)) → (p→r)</a:t>
            </a:r>
          </a:p>
          <a:p>
            <a:r>
              <a:rPr lang="en-US" sz="2200" dirty="0"/>
              <a:t>Premise 1: If Mickey is a rodent, he is a mammal.               </a:t>
            </a:r>
            <a:r>
              <a:rPr lang="en-GB" sz="2200" dirty="0"/>
              <a:t>(</a:t>
            </a:r>
            <a:r>
              <a:rPr lang="en-US" sz="2200" dirty="0"/>
              <a:t>p→q)</a:t>
            </a:r>
          </a:p>
          <a:p>
            <a:r>
              <a:rPr lang="en-US" sz="2200" dirty="0"/>
              <a:t>Premise 2: If Mickey is a mammal, he is warm-blooded.     </a:t>
            </a:r>
            <a:r>
              <a:rPr lang="en-GB" sz="2200" dirty="0"/>
              <a:t> </a:t>
            </a:r>
            <a:r>
              <a:rPr lang="en-US" sz="2200" dirty="0"/>
              <a:t>(q→r)</a:t>
            </a:r>
          </a:p>
          <a:p>
            <a:r>
              <a:rPr lang="en-US" sz="2200" dirty="0"/>
              <a:t>Conclusion: If Mickey is a rodent, he is warm-blooded.      (p→r)</a:t>
            </a:r>
            <a:endParaRPr lang="en-IQ" sz="2200" dirty="0"/>
          </a:p>
        </p:txBody>
      </p:sp>
      <p:sp>
        <p:nvSpPr>
          <p:cNvPr id="5" name="Title 1">
            <a:extLst>
              <a:ext uri="{FF2B5EF4-FFF2-40B4-BE49-F238E27FC236}">
                <a16:creationId xmlns:a16="http://schemas.microsoft.com/office/drawing/2014/main" id="{AE1221AC-B1C9-224A-953D-5208CDD7185B}"/>
              </a:ext>
            </a:extLst>
          </p:cNvPr>
          <p:cNvSpPr txBox="1">
            <a:spLocks noGrp="1"/>
          </p:cNvSpPr>
          <p:nvPr>
            <p:ph type="title"/>
          </p:nvPr>
        </p:nvSpPr>
        <p:spPr bwMode="black">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2500" dirty="0"/>
              <a:t>Meaning relations and rules of inference</a:t>
            </a:r>
            <a:endParaRPr lang="en-IQ" sz="2500" dirty="0"/>
          </a:p>
        </p:txBody>
      </p:sp>
    </p:spTree>
    <p:extLst>
      <p:ext uri="{BB962C8B-B14F-4D97-AF65-F5344CB8AC3E}">
        <p14:creationId xmlns:p14="http://schemas.microsoft.com/office/powerpoint/2010/main" val="1111968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71D90-A095-BE41-A9FB-9FE6A6EFDBEF}"/>
              </a:ext>
            </a:extLst>
          </p:cNvPr>
          <p:cNvSpPr>
            <a:spLocks noGrp="1"/>
          </p:cNvSpPr>
          <p:nvPr>
            <p:ph type="title"/>
          </p:nvPr>
        </p:nvSpPr>
        <p:spPr>
          <a:xfrm>
            <a:off x="2231136" y="964692"/>
            <a:ext cx="7729728" cy="798198"/>
          </a:xfrm>
        </p:spPr>
        <p:txBody>
          <a:bodyPr/>
          <a:lstStyle/>
          <a:p>
            <a:r>
              <a:rPr lang="en-US"/>
              <a:t>Predicate logic</a:t>
            </a:r>
            <a:endParaRPr lang="en-IQ"/>
          </a:p>
        </p:txBody>
      </p:sp>
      <p:sp>
        <p:nvSpPr>
          <p:cNvPr id="3" name="Content Placeholder 2">
            <a:extLst>
              <a:ext uri="{FF2B5EF4-FFF2-40B4-BE49-F238E27FC236}">
                <a16:creationId xmlns:a16="http://schemas.microsoft.com/office/drawing/2014/main" id="{4F498310-24CB-1F41-8146-941709886241}"/>
              </a:ext>
            </a:extLst>
          </p:cNvPr>
          <p:cNvSpPr>
            <a:spLocks noGrp="1"/>
          </p:cNvSpPr>
          <p:nvPr>
            <p:ph idx="1"/>
          </p:nvPr>
        </p:nvSpPr>
        <p:spPr>
          <a:xfrm>
            <a:off x="2231136" y="1993128"/>
            <a:ext cx="7729728" cy="3101983"/>
          </a:xfrm>
        </p:spPr>
        <p:txBody>
          <a:bodyPr>
            <a:noAutofit/>
          </a:bodyPr>
          <a:lstStyle/>
          <a:p>
            <a:r>
              <a:rPr lang="en-GB" sz="1700" dirty="0">
                <a:solidFill>
                  <a:schemeClr val="tx1"/>
                </a:solidFill>
              </a:rPr>
              <a:t>Unlike propositional logic, predicate</a:t>
            </a:r>
            <a:r>
              <a:rPr lang="en-US" sz="1700" dirty="0">
                <a:solidFill>
                  <a:schemeClr val="tx1"/>
                </a:solidFill>
              </a:rPr>
              <a:t> logic gives us a way to include information about word meanings in logical expressions.</a:t>
            </a:r>
            <a:r>
              <a:rPr lang="en-GB" sz="1700" dirty="0">
                <a:solidFill>
                  <a:schemeClr val="tx1"/>
                </a:solidFill>
              </a:rPr>
              <a:t> </a:t>
            </a:r>
            <a:r>
              <a:rPr lang="en-US" sz="1700" dirty="0">
                <a:solidFill>
                  <a:schemeClr val="tx1"/>
                </a:solidFill>
              </a:rPr>
              <a:t>Consider the simple sentences </a:t>
            </a:r>
            <a:r>
              <a:rPr lang="en-GB" sz="1700" dirty="0">
                <a:solidFill>
                  <a:schemeClr val="tx1"/>
                </a:solidFill>
              </a:rPr>
              <a:t>below:</a:t>
            </a:r>
          </a:p>
          <a:p>
            <a:r>
              <a:rPr lang="en-US" sz="1700" dirty="0">
                <a:solidFill>
                  <a:srgbClr val="0070C0"/>
                </a:solidFill>
              </a:rPr>
              <a:t>a.</a:t>
            </a:r>
            <a:r>
              <a:rPr lang="en-GB" sz="1700" dirty="0">
                <a:solidFill>
                  <a:srgbClr val="0070C0"/>
                </a:solidFill>
              </a:rPr>
              <a:t> </a:t>
            </a:r>
            <a:r>
              <a:rPr lang="en-US" sz="1700" dirty="0">
                <a:solidFill>
                  <a:srgbClr val="0070C0"/>
                </a:solidFill>
              </a:rPr>
              <a:t>Mary snores</a:t>
            </a:r>
            <a:r>
              <a:rPr lang="en-GB" sz="1700" dirty="0">
                <a:solidFill>
                  <a:srgbClr val="0070C0"/>
                </a:solidFill>
              </a:rPr>
              <a:t>.</a:t>
            </a:r>
          </a:p>
          <a:p>
            <a:r>
              <a:rPr lang="en-US" sz="1700" dirty="0">
                <a:solidFill>
                  <a:srgbClr val="0070C0"/>
                </a:solidFill>
              </a:rPr>
              <a:t>John is hungry.</a:t>
            </a:r>
            <a:endParaRPr lang="en-GB" sz="1700" dirty="0">
              <a:solidFill>
                <a:srgbClr val="0070C0"/>
              </a:solidFill>
            </a:endParaRPr>
          </a:p>
          <a:p>
            <a:r>
              <a:rPr lang="en-US" sz="1700" dirty="0">
                <a:solidFill>
                  <a:srgbClr val="0070C0"/>
                </a:solidFill>
              </a:rPr>
              <a:t>c. John loves Mary.</a:t>
            </a:r>
            <a:endParaRPr lang="en-GB" sz="1700" dirty="0">
              <a:solidFill>
                <a:srgbClr val="0070C0"/>
              </a:solidFill>
            </a:endParaRPr>
          </a:p>
          <a:p>
            <a:r>
              <a:rPr lang="en-GB" sz="1700" dirty="0">
                <a:solidFill>
                  <a:srgbClr val="0070C0"/>
                </a:solidFill>
              </a:rPr>
              <a:t>d</a:t>
            </a:r>
            <a:r>
              <a:rPr lang="en-US" sz="1700" dirty="0">
                <a:solidFill>
                  <a:srgbClr val="0070C0"/>
                </a:solidFill>
              </a:rPr>
              <a:t>. Mary slapped John.</a:t>
            </a:r>
          </a:p>
          <a:p>
            <a:r>
              <a:rPr lang="en-US" sz="1700" dirty="0">
                <a:solidFill>
                  <a:schemeClr val="tx1"/>
                </a:solidFill>
              </a:rPr>
              <a:t>Each of these sentences describes a property, event or relationship. The words hungry, snores, loves, and slapped express the predicates in these examples. The individuals of whom the property or relationship is claimed to be true (John and Mary in these examples) are referred to as arguments. As we can see from </a:t>
            </a:r>
            <a:r>
              <a:rPr lang="en-GB" sz="1700" dirty="0">
                <a:solidFill>
                  <a:schemeClr val="tx1"/>
                </a:solidFill>
              </a:rPr>
              <a:t>the </a:t>
            </a:r>
            <a:r>
              <a:rPr lang="en-US" sz="1700" dirty="0">
                <a:solidFill>
                  <a:schemeClr val="tx1"/>
                </a:solidFill>
              </a:rPr>
              <a:t>example</a:t>
            </a:r>
            <a:r>
              <a:rPr lang="en-GB" sz="1700" dirty="0">
                <a:solidFill>
                  <a:schemeClr val="tx1"/>
                </a:solidFill>
              </a:rPr>
              <a:t>, </a:t>
            </a:r>
            <a:r>
              <a:rPr lang="en-US" sz="1700" dirty="0">
                <a:solidFill>
                  <a:schemeClr val="tx1"/>
                </a:solidFill>
              </a:rPr>
              <a:t>different predicates require different numbers of arguments: hungry and snore require just one, love and slap require two. When a predicate is asserted to be true of the right number of arguments, the result is a well-formed proposition, i.e., a claim about the world which can (in principle) be assigned a truth value, T or F.</a:t>
            </a:r>
            <a:endParaRPr lang="en-IQ" sz="1700" dirty="0">
              <a:solidFill>
                <a:schemeClr val="tx1"/>
              </a:solidFill>
            </a:endParaRPr>
          </a:p>
        </p:txBody>
      </p:sp>
    </p:spTree>
    <p:extLst>
      <p:ext uri="{BB962C8B-B14F-4D97-AF65-F5344CB8AC3E}">
        <p14:creationId xmlns:p14="http://schemas.microsoft.com/office/powerpoint/2010/main" val="1003922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80EE75-639C-3D4B-A40B-20AFAA2CAE97}"/>
              </a:ext>
            </a:extLst>
          </p:cNvPr>
          <p:cNvSpPr>
            <a:spLocks noGrp="1"/>
          </p:cNvSpPr>
          <p:nvPr>
            <p:ph idx="1"/>
          </p:nvPr>
        </p:nvSpPr>
        <p:spPr>
          <a:xfrm>
            <a:off x="2193965" y="2029033"/>
            <a:ext cx="7729728" cy="5058564"/>
          </a:xfrm>
        </p:spPr>
        <p:txBody>
          <a:bodyPr>
            <a:normAutofit/>
          </a:bodyPr>
          <a:lstStyle/>
          <a:p>
            <a:r>
              <a:rPr lang="en-US" sz="2300" dirty="0"/>
              <a:t>In our logical notation we will write predicates in capital letters</a:t>
            </a:r>
            <a:r>
              <a:rPr lang="en-GB" sz="2300" dirty="0"/>
              <a:t> a</a:t>
            </a:r>
            <a:r>
              <a:rPr lang="en-US" sz="2300" dirty="0" err="1"/>
              <a:t>nd</a:t>
            </a:r>
            <a:r>
              <a:rPr lang="en-US" sz="2300" dirty="0"/>
              <a:t> without inflectional morphology.</a:t>
            </a:r>
            <a:r>
              <a:rPr lang="en-GB" sz="2300" dirty="0"/>
              <a:t>  We </a:t>
            </a:r>
            <a:r>
              <a:rPr lang="en-US" sz="2300" dirty="0"/>
              <a:t>follow the common practice of using lower case initials to represent proper names. For predicates which require two arguments, the agent or experiencer is normally listed first. So the simple sentence </a:t>
            </a:r>
            <a:r>
              <a:rPr lang="en-US" sz="2300" dirty="0">
                <a:solidFill>
                  <a:schemeClr val="accent3">
                    <a:lumMod val="75000"/>
                  </a:schemeClr>
                </a:solidFill>
              </a:rPr>
              <a:t>John is hungry</a:t>
            </a:r>
            <a:r>
              <a:rPr lang="en-US" sz="2300" dirty="0"/>
              <a:t> would be translated into the logical metalanguage as </a:t>
            </a:r>
            <a:endParaRPr lang="en-GB" sz="2300" dirty="0"/>
          </a:p>
          <a:p>
            <a:pPr marL="0" indent="0">
              <a:buNone/>
            </a:pPr>
            <a:r>
              <a:rPr lang="en-GB" sz="2300" dirty="0">
                <a:solidFill>
                  <a:schemeClr val="accent3">
                    <a:lumMod val="75000"/>
                  </a:schemeClr>
                </a:solidFill>
              </a:rPr>
              <a:t>   </a:t>
            </a:r>
            <a:r>
              <a:rPr lang="en-US" sz="2300" dirty="0">
                <a:solidFill>
                  <a:schemeClr val="accent3">
                    <a:lumMod val="75000"/>
                  </a:schemeClr>
                </a:solidFill>
              </a:rPr>
              <a:t>HUNGRY(j), </a:t>
            </a:r>
            <a:endParaRPr lang="en-GB" sz="2300" dirty="0">
              <a:solidFill>
                <a:schemeClr val="accent3">
                  <a:lumMod val="75000"/>
                </a:schemeClr>
              </a:solidFill>
            </a:endParaRPr>
          </a:p>
          <a:p>
            <a:r>
              <a:rPr lang="en-US" sz="2300" dirty="0"/>
              <a:t>while the sentence </a:t>
            </a:r>
            <a:r>
              <a:rPr lang="en-US" sz="2300" dirty="0">
                <a:solidFill>
                  <a:schemeClr val="accent3">
                    <a:lumMod val="75000"/>
                  </a:schemeClr>
                </a:solidFill>
              </a:rPr>
              <a:t>John loves Mary </a:t>
            </a:r>
            <a:r>
              <a:rPr lang="en-US" sz="2300" dirty="0"/>
              <a:t>would be translated </a:t>
            </a:r>
            <a:r>
              <a:rPr lang="en-US" sz="2300" dirty="0">
                <a:solidFill>
                  <a:schemeClr val="accent3">
                    <a:lumMod val="75000"/>
                  </a:schemeClr>
                </a:solidFill>
              </a:rPr>
              <a:t>LOVE(</a:t>
            </a:r>
            <a:r>
              <a:rPr lang="en-US" sz="2300" dirty="0" err="1">
                <a:solidFill>
                  <a:schemeClr val="accent3">
                    <a:lumMod val="75000"/>
                  </a:schemeClr>
                </a:solidFill>
              </a:rPr>
              <a:t>j,m</a:t>
            </a:r>
            <a:r>
              <a:rPr lang="en-US" sz="2300" dirty="0">
                <a:solidFill>
                  <a:schemeClr val="accent3">
                    <a:lumMod val="75000"/>
                  </a:schemeClr>
                </a:solidFill>
              </a:rPr>
              <a:t>)</a:t>
            </a:r>
            <a:r>
              <a:rPr lang="en-US" sz="2300" dirty="0"/>
              <a:t>. </a:t>
            </a:r>
            <a:endParaRPr lang="en-IQ" sz="2300" dirty="0"/>
          </a:p>
        </p:txBody>
      </p:sp>
      <p:sp>
        <p:nvSpPr>
          <p:cNvPr id="5" name="Title 1">
            <a:extLst>
              <a:ext uri="{FF2B5EF4-FFF2-40B4-BE49-F238E27FC236}">
                <a16:creationId xmlns:a16="http://schemas.microsoft.com/office/drawing/2014/main" id="{3BA322C7-4435-4544-89CC-DE6E322BDFAC}"/>
              </a:ext>
            </a:extLst>
          </p:cNvPr>
          <p:cNvSpPr>
            <a:spLocks noGrp="1"/>
          </p:cNvSpPr>
          <p:nvPr>
            <p:ph type="title"/>
          </p:nvPr>
        </p:nvSpPr>
        <p:spPr>
          <a:xfrm>
            <a:off x="2231136" y="964692"/>
            <a:ext cx="7729728" cy="798198"/>
          </a:xfrm>
        </p:spPr>
        <p:txBody>
          <a:bodyPr/>
          <a:lstStyle/>
          <a:p>
            <a:r>
              <a:rPr lang="en-US"/>
              <a:t>Predicate logic</a:t>
            </a:r>
            <a:endParaRPr lang="en-IQ"/>
          </a:p>
        </p:txBody>
      </p:sp>
    </p:spTree>
    <p:extLst>
      <p:ext uri="{BB962C8B-B14F-4D97-AF65-F5344CB8AC3E}">
        <p14:creationId xmlns:p14="http://schemas.microsoft.com/office/powerpoint/2010/main" val="3106973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1153B9-FE05-6E48-96E9-0047117FD296}"/>
              </a:ext>
            </a:extLst>
          </p:cNvPr>
          <p:cNvSpPr>
            <a:spLocks noGrp="1"/>
          </p:cNvSpPr>
          <p:nvPr>
            <p:ph idx="1"/>
          </p:nvPr>
        </p:nvSpPr>
        <p:spPr>
          <a:xfrm>
            <a:off x="2459075" y="929179"/>
            <a:ext cx="7729728" cy="4531978"/>
          </a:xfrm>
        </p:spPr>
        <p:txBody>
          <a:bodyPr>
            <a:noAutofit/>
          </a:bodyPr>
          <a:lstStyle/>
          <a:p>
            <a:r>
              <a:rPr lang="en-US" sz="1700" dirty="0">
                <a:solidFill>
                  <a:srgbClr val="0070C0"/>
                </a:solidFill>
              </a:rPr>
              <a:t>a. Henry VIII snores. </a:t>
            </a:r>
            <a:r>
              <a:rPr lang="en-GB" sz="1700" dirty="0">
                <a:solidFill>
                  <a:srgbClr val="0070C0"/>
                </a:solidFill>
              </a:rPr>
              <a:t>                                                    </a:t>
            </a:r>
            <a:r>
              <a:rPr lang="en-US" sz="1700" dirty="0">
                <a:solidFill>
                  <a:srgbClr val="7030A0"/>
                </a:solidFill>
              </a:rPr>
              <a:t>SNORE(h)</a:t>
            </a:r>
            <a:endParaRPr lang="en-GB" sz="1700" dirty="0">
              <a:solidFill>
                <a:srgbClr val="7030A0"/>
              </a:solidFill>
            </a:endParaRPr>
          </a:p>
          <a:p>
            <a:r>
              <a:rPr lang="en-US" sz="1700" dirty="0">
                <a:solidFill>
                  <a:srgbClr val="0070C0"/>
                </a:solidFill>
              </a:rPr>
              <a:t>b. Socrates is a man. </a:t>
            </a:r>
            <a:r>
              <a:rPr lang="en-GB" sz="1700" dirty="0">
                <a:solidFill>
                  <a:srgbClr val="0070C0"/>
                </a:solidFill>
              </a:rPr>
              <a:t>                                                      </a:t>
            </a:r>
            <a:r>
              <a:rPr lang="en-US" sz="1700" dirty="0">
                <a:solidFill>
                  <a:srgbClr val="7030A0"/>
                </a:solidFill>
              </a:rPr>
              <a:t>MAN(s) </a:t>
            </a:r>
            <a:endParaRPr lang="en-GB" sz="1700" dirty="0">
              <a:solidFill>
                <a:srgbClr val="7030A0"/>
              </a:solidFill>
            </a:endParaRPr>
          </a:p>
          <a:p>
            <a:r>
              <a:rPr lang="en-US" sz="1700" dirty="0">
                <a:solidFill>
                  <a:srgbClr val="0070C0"/>
                </a:solidFill>
              </a:rPr>
              <a:t>c. Napoleon is near Paris. </a:t>
            </a:r>
            <a:r>
              <a:rPr lang="en-GB" sz="1700" dirty="0">
                <a:solidFill>
                  <a:srgbClr val="0070C0"/>
                </a:solidFill>
              </a:rPr>
              <a:t>                                              </a:t>
            </a:r>
            <a:r>
              <a:rPr lang="en-US" sz="1700" dirty="0">
                <a:solidFill>
                  <a:srgbClr val="7030A0"/>
                </a:solidFill>
              </a:rPr>
              <a:t>NEAR(</a:t>
            </a:r>
            <a:r>
              <a:rPr lang="en-US" sz="1700" dirty="0" err="1">
                <a:solidFill>
                  <a:srgbClr val="7030A0"/>
                </a:solidFill>
              </a:rPr>
              <a:t>n,p</a:t>
            </a:r>
            <a:r>
              <a:rPr lang="en-US" sz="1700" dirty="0">
                <a:solidFill>
                  <a:srgbClr val="7030A0"/>
                </a:solidFill>
              </a:rPr>
              <a:t>) </a:t>
            </a:r>
            <a:endParaRPr lang="en-GB" sz="1700" dirty="0">
              <a:solidFill>
                <a:srgbClr val="7030A0"/>
              </a:solidFill>
            </a:endParaRPr>
          </a:p>
          <a:p>
            <a:r>
              <a:rPr lang="en-US" sz="1700" dirty="0">
                <a:solidFill>
                  <a:srgbClr val="0070C0"/>
                </a:solidFill>
              </a:rPr>
              <a:t>e. Jocasta is Oedipus’ mother. </a:t>
            </a:r>
            <a:r>
              <a:rPr lang="en-GB" sz="1700" dirty="0">
                <a:solidFill>
                  <a:srgbClr val="0070C0"/>
                </a:solidFill>
              </a:rPr>
              <a:t>                                  </a:t>
            </a:r>
            <a:r>
              <a:rPr lang="en-US" sz="1700" dirty="0">
                <a:solidFill>
                  <a:srgbClr val="7030A0"/>
                </a:solidFill>
              </a:rPr>
              <a:t>MOTHER_OF(</a:t>
            </a:r>
            <a:r>
              <a:rPr lang="en-US" sz="1700" dirty="0" err="1">
                <a:solidFill>
                  <a:srgbClr val="7030A0"/>
                </a:solidFill>
              </a:rPr>
              <a:t>j,o</a:t>
            </a:r>
            <a:r>
              <a:rPr lang="en-US" sz="1700" dirty="0">
                <a:solidFill>
                  <a:srgbClr val="7030A0"/>
                </a:solidFill>
              </a:rPr>
              <a:t>) </a:t>
            </a:r>
            <a:endParaRPr lang="en-GB" sz="1700" dirty="0">
              <a:solidFill>
                <a:srgbClr val="7030A0"/>
              </a:solidFill>
            </a:endParaRPr>
          </a:p>
          <a:p>
            <a:r>
              <a:rPr lang="en-US" sz="1700" dirty="0">
                <a:solidFill>
                  <a:srgbClr val="0070C0"/>
                </a:solidFill>
              </a:rPr>
              <a:t>f. Abraham Lincoln was </a:t>
            </a:r>
            <a:r>
              <a:rPr lang="en-GB" sz="1700" dirty="0">
                <a:solidFill>
                  <a:srgbClr val="0070C0"/>
                </a:solidFill>
              </a:rPr>
              <a:t>tall and</a:t>
            </a:r>
            <a:r>
              <a:rPr lang="en-US" sz="1700" dirty="0">
                <a:solidFill>
                  <a:srgbClr val="0070C0"/>
                </a:solidFill>
              </a:rPr>
              <a:t> homely. </a:t>
            </a:r>
            <a:r>
              <a:rPr lang="en-GB" sz="1700" dirty="0">
                <a:solidFill>
                  <a:srgbClr val="0070C0"/>
                </a:solidFill>
              </a:rPr>
              <a:t>                    </a:t>
            </a:r>
            <a:r>
              <a:rPr lang="en-US" sz="1700" dirty="0">
                <a:solidFill>
                  <a:srgbClr val="7030A0"/>
                </a:solidFill>
              </a:rPr>
              <a:t>TALL(a) ∧ HOMELY(a)</a:t>
            </a:r>
            <a:endParaRPr lang="en-GB" sz="1700" dirty="0">
              <a:solidFill>
                <a:srgbClr val="7030A0"/>
              </a:solidFill>
            </a:endParaRPr>
          </a:p>
          <a:p>
            <a:r>
              <a:rPr lang="en-US" sz="1700" dirty="0">
                <a:solidFill>
                  <a:srgbClr val="0070C0"/>
                </a:solidFill>
              </a:rPr>
              <a:t>g. Abraham Lincoln was a </a:t>
            </a:r>
            <a:r>
              <a:rPr lang="en-GB" sz="1700" dirty="0">
                <a:solidFill>
                  <a:srgbClr val="0070C0"/>
                </a:solidFill>
              </a:rPr>
              <a:t>tall man</a:t>
            </a:r>
            <a:r>
              <a:rPr lang="en-US" sz="1700" dirty="0">
                <a:solidFill>
                  <a:srgbClr val="0070C0"/>
                </a:solidFill>
              </a:rPr>
              <a:t>. </a:t>
            </a:r>
            <a:r>
              <a:rPr lang="en-GB" sz="1700" dirty="0">
                <a:solidFill>
                  <a:srgbClr val="0070C0"/>
                </a:solidFill>
              </a:rPr>
              <a:t>                              </a:t>
            </a:r>
            <a:r>
              <a:rPr lang="en-US" sz="1700" dirty="0">
                <a:solidFill>
                  <a:srgbClr val="7030A0"/>
                </a:solidFill>
              </a:rPr>
              <a:t>TALL(a) ∧ MAN(a)</a:t>
            </a:r>
            <a:endParaRPr lang="en-GB" sz="1700" dirty="0">
              <a:solidFill>
                <a:srgbClr val="7030A0"/>
              </a:solidFill>
            </a:endParaRPr>
          </a:p>
          <a:p>
            <a:r>
              <a:rPr lang="en-GB" sz="1700" dirty="0">
                <a:solidFill>
                  <a:srgbClr val="0070C0"/>
                </a:solidFill>
              </a:rPr>
              <a:t>h</a:t>
            </a:r>
            <a:r>
              <a:rPr lang="en-US" sz="1700" dirty="0">
                <a:solidFill>
                  <a:srgbClr val="0070C0"/>
                </a:solidFill>
              </a:rPr>
              <a:t>. Joe is neither honest </a:t>
            </a:r>
            <a:r>
              <a:rPr lang="en-GB" sz="1700" dirty="0">
                <a:solidFill>
                  <a:srgbClr val="0070C0"/>
                </a:solidFill>
              </a:rPr>
              <a:t>nor competent</a:t>
            </a:r>
            <a:r>
              <a:rPr lang="en-US" sz="1700" dirty="0">
                <a:solidFill>
                  <a:srgbClr val="0070C0"/>
                </a:solidFill>
              </a:rPr>
              <a:t>. </a:t>
            </a:r>
            <a:r>
              <a:rPr lang="en-GB" sz="1700" dirty="0">
                <a:solidFill>
                  <a:srgbClr val="0070C0"/>
                </a:solidFill>
              </a:rPr>
              <a:t>       </a:t>
            </a:r>
            <a:r>
              <a:rPr lang="en-US" sz="1700" dirty="0">
                <a:solidFill>
                  <a:srgbClr val="7030A0"/>
                </a:solidFill>
              </a:rPr>
              <a:t>¬ (HONEST(j) ∨ COMPETENT(j))</a:t>
            </a:r>
            <a:endParaRPr lang="en-GB" sz="1700" dirty="0">
              <a:solidFill>
                <a:srgbClr val="7030A0"/>
              </a:solidFill>
            </a:endParaRPr>
          </a:p>
          <a:p>
            <a:pPr marL="0" indent="0">
              <a:buNone/>
            </a:pPr>
            <a:r>
              <a:rPr lang="en-GB" sz="1700" dirty="0"/>
              <a:t>As these examples illustrate, semantic predicates can be expressed grammatically as verbs, adjectives, common nouns, or even prepositions. They can appear as part of the VP, or as modifiers within NP as in (g). We have seen examples of one-place and two-place predicates; there are also predicates which take three arguments, e.g. give, show, offer, send, etc. Some predicate, including verbs like say, think, believe, want, etc., can take propositions as arguments:</a:t>
            </a:r>
          </a:p>
          <a:p>
            <a:pPr marL="0" indent="0">
              <a:buNone/>
            </a:pPr>
            <a:r>
              <a:rPr lang="en-GB" sz="1700" dirty="0">
                <a:solidFill>
                  <a:srgbClr val="0070C0"/>
                </a:solidFill>
              </a:rPr>
              <a:t>a. Henry thinks that Anne is beautiful.                              </a:t>
            </a:r>
            <a:r>
              <a:rPr lang="en-GB" sz="1700" dirty="0">
                <a:solidFill>
                  <a:srgbClr val="7030A0"/>
                </a:solidFill>
              </a:rPr>
              <a:t> THINK(h, BEAUTIFUL(a))</a:t>
            </a:r>
          </a:p>
          <a:p>
            <a:pPr marL="0" indent="0">
              <a:buNone/>
            </a:pPr>
            <a:r>
              <a:rPr lang="en-GB" sz="1700" dirty="0">
                <a:solidFill>
                  <a:srgbClr val="0070C0"/>
                </a:solidFill>
              </a:rPr>
              <a:t>b. Susan wants to marry Ringo.                                         </a:t>
            </a:r>
            <a:r>
              <a:rPr lang="en-GB" sz="1700" dirty="0">
                <a:solidFill>
                  <a:srgbClr val="7030A0"/>
                </a:solidFill>
              </a:rPr>
              <a:t>WANT(s, MARRY(</a:t>
            </a:r>
            <a:r>
              <a:rPr lang="en-GB" sz="1700" dirty="0" err="1">
                <a:solidFill>
                  <a:srgbClr val="7030A0"/>
                </a:solidFill>
              </a:rPr>
              <a:t>s,r</a:t>
            </a:r>
            <a:r>
              <a:rPr lang="en-GB" sz="1700" dirty="0">
                <a:solidFill>
                  <a:srgbClr val="7030A0"/>
                </a:solidFill>
              </a:rPr>
              <a:t>))</a:t>
            </a:r>
          </a:p>
        </p:txBody>
      </p:sp>
      <p:sp>
        <p:nvSpPr>
          <p:cNvPr id="5" name="Title 1">
            <a:extLst>
              <a:ext uri="{FF2B5EF4-FFF2-40B4-BE49-F238E27FC236}">
                <a16:creationId xmlns:a16="http://schemas.microsoft.com/office/drawing/2014/main" id="{4B563736-5437-014F-9CA9-078AA2429096}"/>
              </a:ext>
            </a:extLst>
          </p:cNvPr>
          <p:cNvSpPr>
            <a:spLocks noGrp="1"/>
          </p:cNvSpPr>
          <p:nvPr>
            <p:ph type="title"/>
          </p:nvPr>
        </p:nvSpPr>
        <p:spPr>
          <a:xfrm>
            <a:off x="2459075" y="61862"/>
            <a:ext cx="6616779" cy="683271"/>
          </a:xfrm>
        </p:spPr>
        <p:txBody>
          <a:bodyPr>
            <a:normAutofit fontScale="90000"/>
          </a:bodyPr>
          <a:lstStyle/>
          <a:p>
            <a:r>
              <a:rPr lang="en-US"/>
              <a:t>Predicate logic</a:t>
            </a:r>
            <a:endParaRPr lang="en-IQ"/>
          </a:p>
        </p:txBody>
      </p:sp>
    </p:spTree>
    <p:extLst>
      <p:ext uri="{BB962C8B-B14F-4D97-AF65-F5344CB8AC3E}">
        <p14:creationId xmlns:p14="http://schemas.microsoft.com/office/powerpoint/2010/main" val="1031396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FAF-0C91-D148-A806-5B652AF06A82}"/>
              </a:ext>
            </a:extLst>
          </p:cNvPr>
          <p:cNvSpPr>
            <a:spLocks noGrp="1"/>
          </p:cNvSpPr>
          <p:nvPr>
            <p:ph type="title"/>
          </p:nvPr>
        </p:nvSpPr>
        <p:spPr>
          <a:xfrm>
            <a:off x="2231136" y="523613"/>
            <a:ext cx="7729728" cy="1188720"/>
          </a:xfrm>
        </p:spPr>
        <p:txBody>
          <a:bodyPr/>
          <a:lstStyle/>
          <a:p>
            <a:r>
              <a:rPr lang="en-US"/>
              <a:t>Quantifiers (an introduction)</a:t>
            </a:r>
            <a:endParaRPr lang="en-IQ"/>
          </a:p>
        </p:txBody>
      </p:sp>
      <p:sp>
        <p:nvSpPr>
          <p:cNvPr id="3" name="Content Placeholder 2">
            <a:extLst>
              <a:ext uri="{FF2B5EF4-FFF2-40B4-BE49-F238E27FC236}">
                <a16:creationId xmlns:a16="http://schemas.microsoft.com/office/drawing/2014/main" id="{1BB29215-CDD0-7740-9A79-0E5CCF9BCAB0}"/>
              </a:ext>
            </a:extLst>
          </p:cNvPr>
          <p:cNvSpPr>
            <a:spLocks noGrp="1"/>
          </p:cNvSpPr>
          <p:nvPr>
            <p:ph idx="1"/>
          </p:nvPr>
        </p:nvSpPr>
        <p:spPr>
          <a:xfrm>
            <a:off x="2231136" y="2040367"/>
            <a:ext cx="7729728" cy="3464151"/>
          </a:xfrm>
        </p:spPr>
        <p:txBody>
          <a:bodyPr>
            <a:noAutofit/>
          </a:bodyPr>
          <a:lstStyle/>
          <a:p>
            <a:pPr marL="0" indent="0">
              <a:buNone/>
            </a:pPr>
            <a:r>
              <a:rPr lang="en-GB" sz="2100" dirty="0">
                <a:solidFill>
                  <a:schemeClr val="accent3">
                    <a:lumMod val="75000"/>
                  </a:schemeClr>
                </a:solidFill>
              </a:rPr>
              <a:t>Quantifier is a special kind of determiner, </a:t>
            </a:r>
            <a:r>
              <a:rPr lang="en-GB" sz="2100" dirty="0"/>
              <a:t>The </a:t>
            </a:r>
            <a:r>
              <a:rPr lang="en-GB" sz="2100" dirty="0" err="1"/>
              <a:t>italicized</a:t>
            </a:r>
            <a:r>
              <a:rPr lang="en-GB" sz="2100" dirty="0"/>
              <a:t> phrases in below are examples of “quantified” NPs; they contain quantifiers:</a:t>
            </a:r>
          </a:p>
          <a:p>
            <a:pPr marL="342900" indent="-342900">
              <a:buAutoNum type="alphaLcPeriod"/>
            </a:pPr>
            <a:r>
              <a:rPr lang="en-GB" sz="2100" dirty="0">
                <a:solidFill>
                  <a:srgbClr val="0070C0"/>
                </a:solidFill>
              </a:rPr>
              <a:t>All students are weary.</a:t>
            </a:r>
          </a:p>
          <a:p>
            <a:pPr marL="342900" indent="-342900">
              <a:buFont typeface="Arial" panose="020B0604020202020204" pitchFamily="34" charset="0"/>
              <a:buAutoNum type="alphaLcPeriod"/>
            </a:pPr>
            <a:r>
              <a:rPr lang="en-GB" sz="2100" dirty="0">
                <a:solidFill>
                  <a:srgbClr val="0070C0"/>
                </a:solidFill>
              </a:rPr>
              <a:t>Some men snore.</a:t>
            </a:r>
          </a:p>
          <a:p>
            <a:pPr marL="342900" indent="-342900">
              <a:buAutoNum type="alphaLcPeriod"/>
            </a:pPr>
            <a:r>
              <a:rPr lang="en-GB" sz="2100" dirty="0">
                <a:solidFill>
                  <a:srgbClr val="0070C0"/>
                </a:solidFill>
              </a:rPr>
              <a:t>No crocodile is warm-blooded.</a:t>
            </a:r>
          </a:p>
          <a:p>
            <a:r>
              <a:rPr lang="en-US" sz="2100" dirty="0"/>
              <a:t>Sentence (</a:t>
            </a:r>
            <a:r>
              <a:rPr lang="en-GB" sz="2100" dirty="0"/>
              <a:t>a</a:t>
            </a:r>
            <a:r>
              <a:rPr lang="en-US" sz="2100" dirty="0"/>
              <a:t>) makes a universal generalization. It says that if you select anything within the universe of discourse that happens to be a student, that thing will also be weary. </a:t>
            </a:r>
            <a:r>
              <a:rPr lang="en-GB" sz="2100" dirty="0"/>
              <a:t>T</a:t>
            </a:r>
            <a:r>
              <a:rPr lang="en-US" sz="2100" dirty="0"/>
              <a:t>he phrase seems to express a kind of inference: if a given thing is a student, then it will also have the property expressed in the remainder of the sentence.</a:t>
            </a:r>
            <a:endParaRPr lang="en-IQ" sz="2100" dirty="0"/>
          </a:p>
        </p:txBody>
      </p:sp>
    </p:spTree>
    <p:extLst>
      <p:ext uri="{BB962C8B-B14F-4D97-AF65-F5344CB8AC3E}">
        <p14:creationId xmlns:p14="http://schemas.microsoft.com/office/powerpoint/2010/main" val="1054356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BB4193-7FF2-7E4C-B54D-50D717EC2505}"/>
              </a:ext>
            </a:extLst>
          </p:cNvPr>
          <p:cNvSpPr>
            <a:spLocks noGrp="1"/>
          </p:cNvSpPr>
          <p:nvPr>
            <p:ph idx="1"/>
          </p:nvPr>
        </p:nvSpPr>
        <p:spPr/>
        <p:txBody>
          <a:bodyPr>
            <a:noAutofit/>
          </a:bodyPr>
          <a:lstStyle/>
          <a:p>
            <a:pPr marL="342900" indent="-342900">
              <a:buAutoNum type="alphaLcPeriod"/>
            </a:pPr>
            <a:r>
              <a:rPr lang="en-GB" sz="2000" dirty="0">
                <a:solidFill>
                  <a:srgbClr val="0070C0"/>
                </a:solidFill>
              </a:rPr>
              <a:t>Some men snore.</a:t>
            </a:r>
          </a:p>
          <a:p>
            <a:r>
              <a:rPr lang="en-GB" sz="2000" dirty="0"/>
              <a:t>S</a:t>
            </a:r>
            <a:r>
              <a:rPr lang="en-US" sz="2000" dirty="0" err="1"/>
              <a:t>entence</a:t>
            </a:r>
            <a:r>
              <a:rPr lang="en-US" sz="2000" dirty="0"/>
              <a:t> (</a:t>
            </a:r>
            <a:r>
              <a:rPr lang="en-GB" sz="2000" dirty="0"/>
              <a:t>b</a:t>
            </a:r>
            <a:r>
              <a:rPr lang="en-US" sz="2000" dirty="0"/>
              <a:t>) makes an existential claim. It says that there exists at least one thing within the universe of discourse that is both a man and snores. Actually, this sentence says that there must be at least two such things, but that is not part of the meaning of some; it follows from the fact that the noun men is plural. </a:t>
            </a:r>
            <a:endParaRPr lang="en-GB" sz="2000" dirty="0"/>
          </a:p>
          <a:p>
            <a:pPr marL="0" indent="0">
              <a:buNone/>
            </a:pPr>
            <a:r>
              <a:rPr lang="en-GB" sz="2000" dirty="0">
                <a:solidFill>
                  <a:srgbClr val="0070C0"/>
                </a:solidFill>
              </a:rPr>
              <a:t> c.crocodile is warm-blooded.</a:t>
            </a:r>
          </a:p>
          <a:p>
            <a:r>
              <a:rPr lang="en-GB" sz="2000" dirty="0"/>
              <a:t>Sentence (c) is a negative existential statement. It says that there does not exist anything within the universe of discourse that is both a crocodile and warm-blooded.</a:t>
            </a:r>
            <a:endParaRPr lang="en-IQ" sz="2000" dirty="0"/>
          </a:p>
        </p:txBody>
      </p:sp>
      <p:sp>
        <p:nvSpPr>
          <p:cNvPr id="5" name="Title 1">
            <a:extLst>
              <a:ext uri="{FF2B5EF4-FFF2-40B4-BE49-F238E27FC236}">
                <a16:creationId xmlns:a16="http://schemas.microsoft.com/office/drawing/2014/main" id="{521D8307-6CDF-1145-AEDB-84B299823333}"/>
              </a:ext>
            </a:extLst>
          </p:cNvPr>
          <p:cNvSpPr txBox="1">
            <a:spLocks noGrp="1"/>
          </p:cNvSpPr>
          <p:nvPr>
            <p:ph type="title"/>
          </p:nvPr>
        </p:nvSpPr>
        <p:spPr bwMode="black">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Quantifiers (an introduction)</a:t>
            </a:r>
            <a:endParaRPr lang="en-IQ" dirty="0"/>
          </a:p>
        </p:txBody>
      </p:sp>
    </p:spTree>
    <p:extLst>
      <p:ext uri="{BB962C8B-B14F-4D97-AF65-F5344CB8AC3E}">
        <p14:creationId xmlns:p14="http://schemas.microsoft.com/office/powerpoint/2010/main" val="1316261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484BFC-D931-CF47-8AD4-C577DAB0E2CC}"/>
              </a:ext>
            </a:extLst>
          </p:cNvPr>
          <p:cNvSpPr>
            <a:spLocks noGrp="1"/>
          </p:cNvSpPr>
          <p:nvPr>
            <p:ph idx="1"/>
          </p:nvPr>
        </p:nvSpPr>
        <p:spPr/>
        <p:txBody>
          <a:bodyPr>
            <a:noAutofit/>
          </a:bodyPr>
          <a:lstStyle/>
          <a:p>
            <a:pPr marL="0" indent="0">
              <a:buNone/>
            </a:pPr>
            <a:r>
              <a:rPr lang="en-US" sz="2300" dirty="0">
                <a:solidFill>
                  <a:srgbClr val="0070C0"/>
                </a:solidFill>
              </a:rPr>
              <a:t>a. Universal Quantifier: ∀x[x+x = 2x]</a:t>
            </a:r>
            <a:endParaRPr lang="en-GB" sz="2300" dirty="0">
              <a:solidFill>
                <a:srgbClr val="0070C0"/>
              </a:solidFill>
            </a:endParaRPr>
          </a:p>
          <a:p>
            <a:pPr marL="0" indent="0">
              <a:buNone/>
            </a:pPr>
            <a:r>
              <a:rPr lang="en-US" sz="2300" dirty="0">
                <a:solidFill>
                  <a:srgbClr val="0070C0"/>
                </a:solidFill>
              </a:rPr>
              <a:t>b. Existential Quantifier: ∃y[y+4 = y/3]</a:t>
            </a:r>
            <a:endParaRPr lang="en-GB" sz="2300" dirty="0">
              <a:solidFill>
                <a:srgbClr val="0070C0"/>
              </a:solidFill>
            </a:endParaRPr>
          </a:p>
          <a:p>
            <a:pPr marL="0" indent="0" algn="just">
              <a:buNone/>
            </a:pPr>
            <a:r>
              <a:rPr lang="en-US" sz="2300" dirty="0">
                <a:solidFill>
                  <a:schemeClr val="accent3">
                    <a:lumMod val="75000"/>
                  </a:schemeClr>
                </a:solidFill>
              </a:rPr>
              <a:t>Standard predicate logic makes use of two quantifier symbols:</a:t>
            </a:r>
            <a:r>
              <a:rPr lang="en-US" sz="2300" dirty="0"/>
              <a:t> the Universal Quantifier ∀ and the Existential Quantifier ∃. As the mathematical examples </a:t>
            </a:r>
            <a:r>
              <a:rPr lang="en-GB" sz="2300" dirty="0"/>
              <a:t>above </a:t>
            </a:r>
            <a:r>
              <a:rPr lang="en-US" sz="2300" dirty="0"/>
              <a:t>illustrate, these quantifier symbols must introduce a variable, and this variable is said to be bound by the quantifier. The letters x, y or z are normally used as variables that represent individuals. (We can read “∀x” as ‘for all individuals x’, and “∃x” as ‘there exists one or more individuals x’.)</a:t>
            </a:r>
            <a:endParaRPr lang="en-IQ" sz="2300" dirty="0"/>
          </a:p>
        </p:txBody>
      </p:sp>
      <p:sp>
        <p:nvSpPr>
          <p:cNvPr id="5" name="Title 1">
            <a:extLst>
              <a:ext uri="{FF2B5EF4-FFF2-40B4-BE49-F238E27FC236}">
                <a16:creationId xmlns:a16="http://schemas.microsoft.com/office/drawing/2014/main" id="{8405970C-1DF3-3B46-AEE6-F81D6496EA99}"/>
              </a:ext>
            </a:extLst>
          </p:cNvPr>
          <p:cNvSpPr txBox="1">
            <a:spLocks noGrp="1"/>
          </p:cNvSpPr>
          <p:nvPr>
            <p:ph type="title"/>
          </p:nvPr>
        </p:nvSpPr>
        <p:spPr bwMode="black">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Quantifiers (an introduction)</a:t>
            </a:r>
            <a:endParaRPr lang="en-IQ" dirty="0"/>
          </a:p>
        </p:txBody>
      </p:sp>
    </p:spTree>
    <p:extLst>
      <p:ext uri="{BB962C8B-B14F-4D97-AF65-F5344CB8AC3E}">
        <p14:creationId xmlns:p14="http://schemas.microsoft.com/office/powerpoint/2010/main" val="3112074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F4902-675A-D347-A10E-0870F54AB10D}"/>
              </a:ext>
            </a:extLst>
          </p:cNvPr>
          <p:cNvSpPr>
            <a:spLocks noGrp="1"/>
          </p:cNvSpPr>
          <p:nvPr>
            <p:ph type="title"/>
          </p:nvPr>
        </p:nvSpPr>
        <p:spPr/>
        <p:txBody>
          <a:bodyPr/>
          <a:lstStyle/>
          <a:p>
            <a:pPr algn="ctr"/>
            <a:r>
              <a:rPr lang="en-US"/>
              <a:t>Meaning relations and rules of inference</a:t>
            </a:r>
            <a:endParaRPr lang="en-IQ" dirty="0"/>
          </a:p>
        </p:txBody>
      </p:sp>
      <p:sp>
        <p:nvSpPr>
          <p:cNvPr id="3" name="Content Placeholder 2">
            <a:extLst>
              <a:ext uri="{FF2B5EF4-FFF2-40B4-BE49-F238E27FC236}">
                <a16:creationId xmlns:a16="http://schemas.microsoft.com/office/drawing/2014/main" id="{3D77814C-7739-2248-A9D0-32DC0895C052}"/>
              </a:ext>
            </a:extLst>
          </p:cNvPr>
          <p:cNvSpPr>
            <a:spLocks noGrp="1"/>
          </p:cNvSpPr>
          <p:nvPr>
            <p:ph idx="1"/>
          </p:nvPr>
        </p:nvSpPr>
        <p:spPr>
          <a:xfrm>
            <a:off x="887493" y="2483166"/>
            <a:ext cx="7729728" cy="3101983"/>
          </a:xfrm>
        </p:spPr>
        <p:txBody>
          <a:bodyPr/>
          <a:lstStyle/>
          <a:p>
            <a:pPr marL="0" indent="0">
              <a:buNone/>
            </a:pPr>
            <a:r>
              <a:rPr lang="en-US" b="1" dirty="0"/>
              <a:t>In addition to </a:t>
            </a:r>
            <a:r>
              <a:rPr lang="en-GB" b="1" dirty="0"/>
              <a:t>its usage</a:t>
            </a:r>
            <a:r>
              <a:rPr lang="en-US" b="1" dirty="0"/>
              <a:t> to define logical operators, we can also use truth tables to evaluate more complex logical formulae</a:t>
            </a:r>
            <a:endParaRPr lang="en-GB" b="1" dirty="0"/>
          </a:p>
          <a:p>
            <a:endParaRPr lang="en-IQ" dirty="0"/>
          </a:p>
        </p:txBody>
      </p:sp>
      <p:pic>
        <p:nvPicPr>
          <p:cNvPr id="5" name="Picture 5">
            <a:extLst>
              <a:ext uri="{FF2B5EF4-FFF2-40B4-BE49-F238E27FC236}">
                <a16:creationId xmlns:a16="http://schemas.microsoft.com/office/drawing/2014/main" id="{A64AFC63-496B-2D42-BE13-8C3753CCC5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1919" y="3342677"/>
            <a:ext cx="2828785" cy="2487195"/>
          </a:xfrm>
          <a:prstGeom prst="rect">
            <a:avLst/>
          </a:prstGeom>
        </p:spPr>
      </p:pic>
      <p:sp>
        <p:nvSpPr>
          <p:cNvPr id="7" name="TextBox 6">
            <a:extLst>
              <a:ext uri="{FF2B5EF4-FFF2-40B4-BE49-F238E27FC236}">
                <a16:creationId xmlns:a16="http://schemas.microsoft.com/office/drawing/2014/main" id="{F002C3D7-2CB8-2F48-B31C-75A612491974}"/>
              </a:ext>
            </a:extLst>
          </p:cNvPr>
          <p:cNvSpPr txBox="1"/>
          <p:nvPr/>
        </p:nvSpPr>
        <p:spPr>
          <a:xfrm>
            <a:off x="887493" y="3342677"/>
            <a:ext cx="6102194" cy="3308598"/>
          </a:xfrm>
          <a:prstGeom prst="rect">
            <a:avLst/>
          </a:prstGeom>
          <a:noFill/>
        </p:spPr>
        <p:txBody>
          <a:bodyPr wrap="square">
            <a:spAutoFit/>
          </a:bodyPr>
          <a:lstStyle/>
          <a:p>
            <a:pPr algn="just"/>
            <a:r>
              <a:rPr lang="en-GB" sz="1900" dirty="0"/>
              <a:t>1- To </a:t>
            </a:r>
            <a:r>
              <a:rPr lang="en-US" sz="1900" dirty="0"/>
              <a:t>begin with a very simple example, the formula p∨(¬p) represents the logical structure of sentences like </a:t>
            </a:r>
            <a:r>
              <a:rPr lang="en-US" sz="1900" b="1" dirty="0">
                <a:solidFill>
                  <a:schemeClr val="accent3">
                    <a:lumMod val="75000"/>
                  </a:schemeClr>
                </a:solidFill>
              </a:rPr>
              <a:t>Either you will graduate or you will not graduate</a:t>
            </a:r>
            <a:r>
              <a:rPr lang="en-US" sz="1900" b="1" dirty="0"/>
              <a:t>.</a:t>
            </a:r>
            <a:r>
              <a:rPr lang="en-US" sz="1900" dirty="0"/>
              <a:t> Sentences of this type are clearly </a:t>
            </a:r>
            <a:r>
              <a:rPr lang="en-US" sz="1900" dirty="0" err="1"/>
              <a:t>tautolo</a:t>
            </a:r>
            <a:r>
              <a:rPr lang="en-GB" sz="1900" dirty="0"/>
              <a:t>g</a:t>
            </a:r>
            <a:r>
              <a:rPr lang="en-US" sz="1900" dirty="0" err="1"/>
              <a:t>ies</a:t>
            </a:r>
            <a:r>
              <a:rPr lang="en-US" sz="1900" dirty="0"/>
              <a:t>, and we can show why using a truth table</a:t>
            </a:r>
            <a:r>
              <a:rPr lang="en-GB" sz="1900" dirty="0"/>
              <a:t>:</a:t>
            </a:r>
          </a:p>
          <a:p>
            <a:pPr marL="342900" indent="-342900" algn="just">
              <a:buFont typeface="Arial" panose="020B0604020202020204" pitchFamily="34" charset="0"/>
              <a:buChar char="•"/>
            </a:pPr>
            <a:r>
              <a:rPr lang="en-US" sz="1900" dirty="0"/>
              <a:t>We start by putting the basic proposition (p) at the top of the left column and</a:t>
            </a:r>
            <a:r>
              <a:rPr lang="en-GB" sz="1900" dirty="0"/>
              <a:t>;</a:t>
            </a:r>
          </a:p>
          <a:p>
            <a:pPr marL="342900" indent="-342900" algn="just">
              <a:buFont typeface="Arial" panose="020B0604020202020204" pitchFamily="34" charset="0"/>
              <a:buChar char="•"/>
            </a:pPr>
            <a:r>
              <a:rPr lang="en-US" sz="1900" dirty="0"/>
              <a:t> the formula that we want to prove (p∨(¬p)) at the top of the last right column, as shown in</a:t>
            </a:r>
            <a:r>
              <a:rPr lang="en-GB" sz="1900" dirty="0"/>
              <a:t> table</a:t>
            </a:r>
            <a:r>
              <a:rPr lang="en-US" sz="1900" dirty="0"/>
              <a:t> </a:t>
            </a:r>
            <a:r>
              <a:rPr lang="en-GB" sz="1900" dirty="0"/>
              <a:t>(1, a)</a:t>
            </a:r>
          </a:p>
          <a:p>
            <a:pPr marL="342900" indent="-342900" algn="just">
              <a:buFont typeface="Arial" panose="020B0604020202020204" pitchFamily="34" charset="0"/>
              <a:buChar char="•"/>
            </a:pPr>
            <a:r>
              <a:rPr lang="en-US" sz="1900" dirty="0"/>
              <a:t>We can also fill in all the possible truth values for p in the left column.</a:t>
            </a:r>
            <a:endParaRPr lang="en-IQ" sz="1900" dirty="0"/>
          </a:p>
        </p:txBody>
      </p:sp>
      <p:sp>
        <p:nvSpPr>
          <p:cNvPr id="8" name="TextBox 7">
            <a:extLst>
              <a:ext uri="{FF2B5EF4-FFF2-40B4-BE49-F238E27FC236}">
                <a16:creationId xmlns:a16="http://schemas.microsoft.com/office/drawing/2014/main" id="{8BAC5DE9-274A-8E40-8218-06046FB40DF3}"/>
              </a:ext>
            </a:extLst>
          </p:cNvPr>
          <p:cNvSpPr txBox="1"/>
          <p:nvPr/>
        </p:nvSpPr>
        <p:spPr>
          <a:xfrm>
            <a:off x="7291919" y="2875789"/>
            <a:ext cx="1828800" cy="369332"/>
          </a:xfrm>
          <a:prstGeom prst="rect">
            <a:avLst/>
          </a:prstGeom>
          <a:noFill/>
        </p:spPr>
        <p:txBody>
          <a:bodyPr wrap="square" rtlCol="0">
            <a:spAutoFit/>
          </a:bodyPr>
          <a:lstStyle/>
          <a:p>
            <a:pPr algn="l"/>
            <a:r>
              <a:rPr lang="en-GB" dirty="0"/>
              <a:t>(1) a.</a:t>
            </a:r>
            <a:endParaRPr lang="en-IQ" dirty="0"/>
          </a:p>
        </p:txBody>
      </p:sp>
    </p:spTree>
    <p:extLst>
      <p:ext uri="{BB962C8B-B14F-4D97-AF65-F5344CB8AC3E}">
        <p14:creationId xmlns:p14="http://schemas.microsoft.com/office/powerpoint/2010/main" val="3657023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05316-44D4-FA43-AFCE-9D4584324036}"/>
              </a:ext>
            </a:extLst>
          </p:cNvPr>
          <p:cNvSpPr>
            <a:spLocks noGrp="1"/>
          </p:cNvSpPr>
          <p:nvPr>
            <p:ph idx="1"/>
          </p:nvPr>
        </p:nvSpPr>
        <p:spPr>
          <a:xfrm>
            <a:off x="1921380" y="266744"/>
            <a:ext cx="7729728" cy="4624905"/>
          </a:xfrm>
        </p:spPr>
        <p:txBody>
          <a:bodyPr>
            <a:noAutofit/>
          </a:bodyPr>
          <a:lstStyle/>
          <a:p>
            <a:pPr marL="0" indent="0">
              <a:buNone/>
            </a:pPr>
            <a:r>
              <a:rPr lang="en-US" dirty="0">
                <a:solidFill>
                  <a:srgbClr val="0070C0"/>
                </a:solidFill>
              </a:rPr>
              <a:t>a. Universal Quantifier: ∀x[x+x = 2x]</a:t>
            </a:r>
            <a:endParaRPr lang="en-GB" dirty="0">
              <a:solidFill>
                <a:srgbClr val="0070C0"/>
              </a:solidFill>
            </a:endParaRPr>
          </a:p>
          <a:p>
            <a:pPr marL="0" indent="0">
              <a:buNone/>
            </a:pPr>
            <a:r>
              <a:rPr lang="en-US" dirty="0">
                <a:solidFill>
                  <a:srgbClr val="0070C0"/>
                </a:solidFill>
              </a:rPr>
              <a:t>b. Existential Quantifier: ∃y[y+4 = y/3]</a:t>
            </a:r>
            <a:endParaRPr lang="en-GB" dirty="0"/>
          </a:p>
          <a:p>
            <a:pPr algn="just"/>
            <a:r>
              <a:rPr lang="en-US" dirty="0">
                <a:solidFill>
                  <a:schemeClr val="accent3">
                    <a:lumMod val="75000"/>
                  </a:schemeClr>
                </a:solidFill>
              </a:rPr>
              <a:t>Quantifier words must be interpreted relative to the current universe of discourse,</a:t>
            </a:r>
            <a:r>
              <a:rPr lang="en-US" dirty="0"/>
              <a:t> that is, the set of individuals currently available for discussion. For example, in order to decide whether sentences like All students are female or No student is wealthy are true, we need to know what the currently relevant universe of discourse is. If we are discussing a secondary school for economically disadvantaged girls, both statements would be true. In other contexts, either or both of these statements might be false.</a:t>
            </a:r>
            <a:endParaRPr lang="en-GB" dirty="0"/>
          </a:p>
          <a:p>
            <a:pPr algn="just"/>
            <a:r>
              <a:rPr lang="en-US" dirty="0"/>
              <a:t>In the same way, </a:t>
            </a:r>
            <a:r>
              <a:rPr lang="en-US" dirty="0">
                <a:solidFill>
                  <a:schemeClr val="accent3">
                    <a:lumMod val="75000"/>
                  </a:schemeClr>
                </a:solidFill>
              </a:rPr>
              <a:t>variables bound by one of the logical quantifier symbols are assumed to be members of the currently relevant universal set</a:t>
            </a:r>
            <a:r>
              <a:rPr lang="en-US" dirty="0"/>
              <a:t>, i.e., the set of</a:t>
            </a:r>
            <a:r>
              <a:rPr lang="en-GB" dirty="0"/>
              <a:t> all elements currently available for consideration. In mathematical contexts, universal set is often a particular class of numbers, e.g. the integers or the real numbers. Thus, (a) can be interpreted as follows: “</a:t>
            </a:r>
            <a:r>
              <a:rPr lang="en-GB" dirty="0">
                <a:solidFill>
                  <a:schemeClr val="accent3">
                    <a:lumMod val="75000"/>
                  </a:schemeClr>
                </a:solidFill>
              </a:rPr>
              <a:t>Choose any real number. If you add that number to itself, the sum will be equal to that number multiplied by two.</a:t>
            </a:r>
            <a:r>
              <a:rPr lang="en-GB" dirty="0"/>
              <a:t>” The equation in (b) can be interpreted as follows: </a:t>
            </a:r>
            <a:r>
              <a:rPr lang="en-GB" dirty="0">
                <a:solidFill>
                  <a:schemeClr val="accent3">
                    <a:lumMod val="75000"/>
                  </a:schemeClr>
                </a:solidFill>
              </a:rPr>
              <a:t>“There exists some real number which, when added to four, will be equal to the quotient of that same number divided by three.”</a:t>
            </a:r>
            <a:endParaRPr lang="en-IQ" dirty="0">
              <a:solidFill>
                <a:schemeClr val="accent3">
                  <a:lumMod val="75000"/>
                </a:schemeClr>
              </a:solidFill>
            </a:endParaRPr>
          </a:p>
        </p:txBody>
      </p:sp>
      <p:sp>
        <p:nvSpPr>
          <p:cNvPr id="5" name="Title 1">
            <a:extLst>
              <a:ext uri="{FF2B5EF4-FFF2-40B4-BE49-F238E27FC236}">
                <a16:creationId xmlns:a16="http://schemas.microsoft.com/office/drawing/2014/main" id="{CCA27AD2-F92E-FD45-B309-E0C4A5DD7EB7}"/>
              </a:ext>
            </a:extLst>
          </p:cNvPr>
          <p:cNvSpPr txBox="1">
            <a:spLocks noGrp="1"/>
          </p:cNvSpPr>
          <p:nvPr>
            <p:ph type="title"/>
          </p:nvPr>
        </p:nvSpPr>
        <p:spPr bwMode="black">
          <a:xfrm rot="10800000" flipV="1">
            <a:off x="2936934" y="-964692"/>
            <a:ext cx="6318132" cy="964692"/>
          </a:xfrm>
          <a:prstGeom prst="rect">
            <a:avLst/>
          </a:prstGeom>
          <a:solidFill>
            <a:srgbClr val="FFFFFF"/>
          </a:solidFill>
          <a:ln w="31750" cap="sq">
            <a:solidFill>
              <a:srgbClr val="404040"/>
            </a:solidFill>
            <a:miter lim="800000"/>
          </a:ln>
        </p:spPr>
        <p:txBody>
          <a:bodyPr vert="horz" lIns="182880" tIns="182880" rIns="182880" bIns="182880" rtlCol="0" anchor="ctr">
            <a:normAutofit fontScale="9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Quantifiers (an introduction)</a:t>
            </a:r>
            <a:endParaRPr lang="en-IQ" dirty="0"/>
          </a:p>
        </p:txBody>
      </p:sp>
    </p:spTree>
    <p:extLst>
      <p:ext uri="{BB962C8B-B14F-4D97-AF65-F5344CB8AC3E}">
        <p14:creationId xmlns:p14="http://schemas.microsoft.com/office/powerpoint/2010/main" val="1937393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8B8D64-D8B0-F246-990A-A88BFB1E70F5}"/>
              </a:ext>
            </a:extLst>
          </p:cNvPr>
          <p:cNvSpPr>
            <a:spLocks noGrp="1"/>
          </p:cNvSpPr>
          <p:nvPr>
            <p:ph idx="1"/>
          </p:nvPr>
        </p:nvSpPr>
        <p:spPr>
          <a:xfrm>
            <a:off x="4795025" y="1080498"/>
            <a:ext cx="7729728" cy="3101983"/>
          </a:xfrm>
        </p:spPr>
        <p:txBody>
          <a:bodyPr>
            <a:noAutofit/>
          </a:bodyPr>
          <a:lstStyle/>
          <a:p>
            <a:pPr marL="0" indent="0">
              <a:buNone/>
            </a:pPr>
            <a:r>
              <a:rPr lang="en-GB" sz="1700" dirty="0">
                <a:solidFill>
                  <a:srgbClr val="0070C0"/>
                </a:solidFill>
              </a:rPr>
              <a:t>a.  </a:t>
            </a:r>
            <a:r>
              <a:rPr lang="en-US" sz="1700" dirty="0">
                <a:solidFill>
                  <a:srgbClr val="0070C0"/>
                </a:solidFill>
              </a:rPr>
              <a:t>Universal Quantifier: All students are weary. </a:t>
            </a:r>
            <a:endParaRPr lang="en-GB" sz="1700" dirty="0">
              <a:solidFill>
                <a:srgbClr val="0070C0"/>
              </a:solidFill>
            </a:endParaRPr>
          </a:p>
          <a:p>
            <a:pPr marL="0" indent="0">
              <a:buNone/>
            </a:pPr>
            <a:r>
              <a:rPr lang="en-US" sz="1700" dirty="0">
                <a:solidFill>
                  <a:srgbClr val="7030A0"/>
                </a:solidFill>
              </a:rPr>
              <a:t>∀x[STUDENT(x) → WEARY(x)]</a:t>
            </a:r>
            <a:endParaRPr lang="en-GB" sz="1700" dirty="0">
              <a:solidFill>
                <a:srgbClr val="7030A0"/>
              </a:solidFill>
            </a:endParaRPr>
          </a:p>
          <a:p>
            <a:pPr marL="0" indent="0">
              <a:buNone/>
            </a:pPr>
            <a:r>
              <a:rPr lang="en-GB" sz="1700" dirty="0">
                <a:solidFill>
                  <a:srgbClr val="0070C0"/>
                </a:solidFill>
              </a:rPr>
              <a:t>b.   Ex</a:t>
            </a:r>
            <a:r>
              <a:rPr lang="en-US" sz="1700" dirty="0" err="1">
                <a:solidFill>
                  <a:srgbClr val="0070C0"/>
                </a:solidFill>
              </a:rPr>
              <a:t>stential</a:t>
            </a:r>
            <a:r>
              <a:rPr lang="en-US" sz="1700" dirty="0">
                <a:solidFill>
                  <a:srgbClr val="0070C0"/>
                </a:solidFill>
              </a:rPr>
              <a:t> Quantifier: Some men snore.</a:t>
            </a:r>
            <a:endParaRPr lang="en-GB" sz="1700" dirty="0">
              <a:solidFill>
                <a:srgbClr val="0070C0"/>
              </a:solidFill>
            </a:endParaRPr>
          </a:p>
          <a:p>
            <a:pPr marL="0" indent="0">
              <a:buNone/>
            </a:pPr>
            <a:r>
              <a:rPr lang="en-US" sz="1700" dirty="0">
                <a:solidFill>
                  <a:srgbClr val="7030A0"/>
                </a:solidFill>
              </a:rPr>
              <a:t>∃x[MAN(x) ∧ SNORE(x)</a:t>
            </a:r>
            <a:endParaRPr lang="en-GB" sz="1700" dirty="0">
              <a:solidFill>
                <a:srgbClr val="7030A0"/>
              </a:solidFill>
            </a:endParaRPr>
          </a:p>
          <a:p>
            <a:pPr marL="0" indent="0">
              <a:buNone/>
            </a:pPr>
            <a:r>
              <a:rPr lang="en-GB" sz="1700" dirty="0">
                <a:solidFill>
                  <a:srgbClr val="0070C0"/>
                </a:solidFill>
              </a:rPr>
              <a:t>c. N</a:t>
            </a:r>
            <a:r>
              <a:rPr lang="en-US" sz="1700" dirty="0" err="1">
                <a:solidFill>
                  <a:srgbClr val="0070C0"/>
                </a:solidFill>
              </a:rPr>
              <a:t>egative</a:t>
            </a:r>
            <a:r>
              <a:rPr lang="en-US" sz="1700" dirty="0">
                <a:solidFill>
                  <a:srgbClr val="0070C0"/>
                </a:solidFill>
              </a:rPr>
              <a:t> Existential: No crocodile is warm-blooded.</a:t>
            </a:r>
            <a:endParaRPr lang="en-GB" sz="1700" dirty="0">
              <a:solidFill>
                <a:srgbClr val="0070C0"/>
              </a:solidFill>
            </a:endParaRPr>
          </a:p>
          <a:p>
            <a:pPr marL="0" indent="0">
              <a:buNone/>
            </a:pPr>
            <a:r>
              <a:rPr lang="en-US" sz="1700" dirty="0">
                <a:solidFill>
                  <a:srgbClr val="7030A0"/>
                </a:solidFill>
              </a:rPr>
              <a:t>¬∃x[CROCODILE(x) ∧ WARM-BLOODED(x)]</a:t>
            </a:r>
            <a:endParaRPr lang="en-GB" sz="1700" dirty="0">
              <a:solidFill>
                <a:srgbClr val="7030A0"/>
              </a:solidFill>
            </a:endParaRPr>
          </a:p>
          <a:p>
            <a:pPr marL="0" indent="0">
              <a:buNone/>
            </a:pPr>
            <a:endParaRPr lang="en-GB" sz="1700" dirty="0"/>
          </a:p>
          <a:p>
            <a:pPr marL="0" indent="0">
              <a:buNone/>
            </a:pPr>
            <a:r>
              <a:rPr lang="en-GB" sz="1700" dirty="0"/>
              <a:t> </a:t>
            </a:r>
            <a:endParaRPr lang="en-IQ" sz="1700" dirty="0">
              <a:solidFill>
                <a:schemeClr val="tx1"/>
              </a:solidFill>
            </a:endParaRPr>
          </a:p>
        </p:txBody>
      </p:sp>
      <p:sp>
        <p:nvSpPr>
          <p:cNvPr id="5" name="TextBox 4">
            <a:extLst>
              <a:ext uri="{FF2B5EF4-FFF2-40B4-BE49-F238E27FC236}">
                <a16:creationId xmlns:a16="http://schemas.microsoft.com/office/drawing/2014/main" id="{82FF2BB3-4CDB-044B-A537-3338D78A57B8}"/>
              </a:ext>
            </a:extLst>
          </p:cNvPr>
          <p:cNvSpPr txBox="1"/>
          <p:nvPr/>
        </p:nvSpPr>
        <p:spPr>
          <a:xfrm>
            <a:off x="281879" y="923330"/>
            <a:ext cx="4429512" cy="3416320"/>
          </a:xfrm>
          <a:prstGeom prst="rect">
            <a:avLst/>
          </a:prstGeom>
          <a:noFill/>
        </p:spPr>
        <p:txBody>
          <a:bodyPr wrap="square">
            <a:spAutoFit/>
          </a:bodyPr>
          <a:lstStyle/>
          <a:p>
            <a:pPr algn="just"/>
            <a:r>
              <a:rPr lang="en-US" sz="1800" dirty="0"/>
              <a:t>Notice that all is translated differently from some or no. The universal quantifier is paired with material implication (→), while the existential quantifier introduces an and statement.</a:t>
            </a:r>
            <a:r>
              <a:rPr lang="en-GB" sz="1800" dirty="0"/>
              <a:t> </a:t>
            </a:r>
            <a:r>
              <a:rPr lang="en-US" sz="1800" dirty="0"/>
              <a:t>We might interpret the formula in (</a:t>
            </a:r>
            <a:r>
              <a:rPr lang="en-GB" sz="1800" dirty="0"/>
              <a:t>a</a:t>
            </a:r>
            <a:r>
              <a:rPr lang="en-US" sz="1800" dirty="0"/>
              <a:t>) roughly as follows: “Choose</a:t>
            </a:r>
            <a:r>
              <a:rPr lang="en-GB" sz="1800" dirty="0"/>
              <a:t> something within the universe of discourse. We will temporarily call that thing ‘x’. Is x a student? If so, then x will also be weary.” This long-winded paraphrase seems to describe the same state of affairs as the original sentence All students are weary.</a:t>
            </a:r>
            <a:endParaRPr lang="en-IQ" dirty="0"/>
          </a:p>
        </p:txBody>
      </p:sp>
      <p:sp>
        <p:nvSpPr>
          <p:cNvPr id="7" name="TextBox 6">
            <a:extLst>
              <a:ext uri="{FF2B5EF4-FFF2-40B4-BE49-F238E27FC236}">
                <a16:creationId xmlns:a16="http://schemas.microsoft.com/office/drawing/2014/main" id="{B1F7C987-CE8C-274D-9042-91A76D1253CB}"/>
              </a:ext>
            </a:extLst>
          </p:cNvPr>
          <p:cNvSpPr txBox="1"/>
          <p:nvPr/>
        </p:nvSpPr>
        <p:spPr>
          <a:xfrm>
            <a:off x="198244" y="0"/>
            <a:ext cx="9019161" cy="657747"/>
          </a:xfrm>
          <a:prstGeom prst="rect">
            <a:avLst/>
          </a:prstGeom>
          <a:noFill/>
        </p:spPr>
        <p:txBody>
          <a:bodyPr wrap="square">
            <a:spAutoFit/>
          </a:bodyPr>
          <a:lstStyle/>
          <a:p>
            <a:r>
              <a:rPr lang="en-US" sz="1800" dirty="0"/>
              <a:t>The universal and existential quantifier symbols allow us to translate the </a:t>
            </a:r>
            <a:r>
              <a:rPr lang="en-GB" sz="1800" dirty="0"/>
              <a:t>previously mentioned sentences into </a:t>
            </a:r>
            <a:r>
              <a:rPr lang="en-US" sz="1800" dirty="0"/>
              <a:t>logical notation, as shown </a:t>
            </a:r>
            <a:r>
              <a:rPr lang="en-GB" sz="1800" dirty="0"/>
              <a:t>below:</a:t>
            </a:r>
          </a:p>
        </p:txBody>
      </p:sp>
      <p:sp>
        <p:nvSpPr>
          <p:cNvPr id="9" name="TextBox 8">
            <a:extLst>
              <a:ext uri="{FF2B5EF4-FFF2-40B4-BE49-F238E27FC236}">
                <a16:creationId xmlns:a16="http://schemas.microsoft.com/office/drawing/2014/main" id="{A3D64AA1-8EF4-2949-8B6B-C1CBFE298CBE}"/>
              </a:ext>
            </a:extLst>
          </p:cNvPr>
          <p:cNvSpPr txBox="1"/>
          <p:nvPr/>
        </p:nvSpPr>
        <p:spPr>
          <a:xfrm>
            <a:off x="281879" y="4448064"/>
            <a:ext cx="9019160" cy="1477328"/>
          </a:xfrm>
          <a:prstGeom prst="rect">
            <a:avLst/>
          </a:prstGeom>
          <a:noFill/>
        </p:spPr>
        <p:txBody>
          <a:bodyPr wrap="square">
            <a:spAutoFit/>
          </a:bodyPr>
          <a:lstStyle/>
          <a:p>
            <a:pPr marL="0" indent="0">
              <a:buNone/>
            </a:pPr>
            <a:r>
              <a:rPr lang="en-GB" sz="1800" dirty="0"/>
              <a:t>However, if we replace → with ∧, we get the formula </a:t>
            </a:r>
            <a:r>
              <a:rPr lang="en-GB" dirty="0"/>
              <a:t>below, </a:t>
            </a:r>
            <a:r>
              <a:rPr lang="en-GB" sz="1800" dirty="0"/>
              <a:t>which means something very different</a:t>
            </a:r>
            <a:r>
              <a:rPr lang="en-GB" dirty="0"/>
              <a:t>:</a:t>
            </a:r>
            <a:endParaRPr lang="en-GB" sz="1800" dirty="0"/>
          </a:p>
          <a:p>
            <a:pPr marL="0" indent="0">
              <a:buNone/>
            </a:pPr>
            <a:r>
              <a:rPr lang="en-US" sz="1800" dirty="0">
                <a:solidFill>
                  <a:srgbClr val="7030A0"/>
                </a:solidFill>
              </a:rPr>
              <a:t>∀x[STUDENT(x) ∧ WEARY(x)]</a:t>
            </a:r>
            <a:endParaRPr lang="en-GB" sz="1800" dirty="0">
              <a:solidFill>
                <a:srgbClr val="7030A0"/>
              </a:solidFill>
            </a:endParaRPr>
          </a:p>
          <a:p>
            <a:pPr marL="0" indent="0">
              <a:buNone/>
            </a:pPr>
            <a:r>
              <a:rPr lang="en-GB" sz="1800" dirty="0">
                <a:solidFill>
                  <a:srgbClr val="0070C0"/>
                </a:solidFill>
              </a:rPr>
              <a:t>‘</a:t>
            </a:r>
            <a:r>
              <a:rPr lang="en-US" sz="1800" dirty="0">
                <a:solidFill>
                  <a:srgbClr val="0070C0"/>
                </a:solidFill>
              </a:rPr>
              <a:t>Everything in the universe of discourse is a student and is weary.’</a:t>
            </a:r>
            <a:endParaRPr lang="en-IQ" sz="1800" dirty="0">
              <a:solidFill>
                <a:srgbClr val="0070C0"/>
              </a:solidFill>
            </a:endParaRPr>
          </a:p>
          <a:p>
            <a:pPr marL="0" indent="0">
              <a:buNone/>
            </a:pPr>
            <a:endParaRPr lang="en-GB" sz="1800" dirty="0"/>
          </a:p>
        </p:txBody>
      </p:sp>
      <p:sp>
        <p:nvSpPr>
          <p:cNvPr id="11" name="Title 1">
            <a:extLst>
              <a:ext uri="{FF2B5EF4-FFF2-40B4-BE49-F238E27FC236}">
                <a16:creationId xmlns:a16="http://schemas.microsoft.com/office/drawing/2014/main" id="{290F280A-5646-F245-8E77-82C0D3CF3F8D}"/>
              </a:ext>
            </a:extLst>
          </p:cNvPr>
          <p:cNvSpPr txBox="1">
            <a:spLocks noGrp="1"/>
          </p:cNvSpPr>
          <p:nvPr>
            <p:ph type="title"/>
          </p:nvPr>
        </p:nvSpPr>
        <p:spPr bwMode="black">
          <a:xfrm>
            <a:off x="1797477" y="-945973"/>
            <a:ext cx="7729728" cy="657747"/>
          </a:xfrm>
          <a:prstGeom prst="rect">
            <a:avLst/>
          </a:prstGeom>
          <a:solidFill>
            <a:srgbClr val="FFFFFF"/>
          </a:solidFill>
          <a:ln w="31750" cap="sq">
            <a:solidFill>
              <a:srgbClr val="404040"/>
            </a:solidFill>
            <a:miter lim="800000"/>
          </a:ln>
        </p:spPr>
        <p:txBody>
          <a:bodyPr vert="horz" lIns="182880" tIns="182880" rIns="182880" bIns="182880" rtlCol="0" anchor="ctr">
            <a:normAutofit fontScale="9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Quantifiers (an introduction)</a:t>
            </a:r>
            <a:endParaRPr lang="en-IQ" dirty="0"/>
          </a:p>
        </p:txBody>
      </p:sp>
    </p:spTree>
    <p:extLst>
      <p:ext uri="{BB962C8B-B14F-4D97-AF65-F5344CB8AC3E}">
        <p14:creationId xmlns:p14="http://schemas.microsoft.com/office/powerpoint/2010/main" val="514519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E716FB-F77A-0048-8832-AE1B7F130A8F}"/>
              </a:ext>
            </a:extLst>
          </p:cNvPr>
          <p:cNvSpPr>
            <a:spLocks noGrp="1"/>
          </p:cNvSpPr>
          <p:nvPr>
            <p:ph idx="1"/>
          </p:nvPr>
        </p:nvSpPr>
        <p:spPr>
          <a:xfrm>
            <a:off x="1781217" y="981523"/>
            <a:ext cx="7729728" cy="3101983"/>
          </a:xfrm>
        </p:spPr>
        <p:txBody>
          <a:bodyPr>
            <a:noAutofit/>
          </a:bodyPr>
          <a:lstStyle/>
          <a:p>
            <a:pPr marL="0" indent="0">
              <a:buNone/>
            </a:pPr>
            <a:r>
              <a:rPr lang="en-US" sz="2000" dirty="0"/>
              <a:t>. </a:t>
            </a:r>
            <a:r>
              <a:rPr lang="en-GB" sz="2000" dirty="0"/>
              <a:t>When </a:t>
            </a:r>
            <a:r>
              <a:rPr lang="en-US" sz="2000" dirty="0"/>
              <a:t>we translate a sentence containing a quantified NP into logical notation, the quantifier always comes at the beginning of the proposition which it takes scope over, even when the quantified NP is functioning as direct object, oblique argument, etc. Some examples are presented </a:t>
            </a:r>
            <a:r>
              <a:rPr lang="en-GB" sz="2000" dirty="0"/>
              <a:t>below.</a:t>
            </a:r>
            <a:r>
              <a:rPr lang="en-US" sz="2000" dirty="0"/>
              <a:t> </a:t>
            </a:r>
            <a:r>
              <a:rPr lang="en-GB" sz="2000" dirty="0"/>
              <a:t>In</a:t>
            </a:r>
            <a:r>
              <a:rPr lang="en-US" sz="2000" dirty="0"/>
              <a:t>definite NPs are often </a:t>
            </a:r>
            <a:r>
              <a:rPr lang="en-GB" sz="2000" dirty="0"/>
              <a:t>translated as </a:t>
            </a:r>
            <a:r>
              <a:rPr lang="en-US" sz="2000" dirty="0"/>
              <a:t>existential quantifiers, as illustrated in (</a:t>
            </a:r>
            <a:r>
              <a:rPr lang="en-GB" sz="2000" dirty="0"/>
              <a:t>b</a:t>
            </a:r>
            <a:r>
              <a:rPr lang="en-US" sz="2000" dirty="0"/>
              <a:t>–c).</a:t>
            </a:r>
            <a:endParaRPr lang="en-GB" sz="2000" dirty="0"/>
          </a:p>
          <a:p>
            <a:pPr marL="0" indent="0">
              <a:buNone/>
            </a:pPr>
            <a:r>
              <a:rPr lang="en-GB" sz="2000" dirty="0">
                <a:solidFill>
                  <a:srgbClr val="0070C0"/>
                </a:solidFill>
              </a:rPr>
              <a:t>a. John loves all girls.</a:t>
            </a:r>
          </a:p>
          <a:p>
            <a:pPr marL="0" indent="0">
              <a:buNone/>
            </a:pPr>
            <a:r>
              <a:rPr lang="en-GB" sz="2000" dirty="0">
                <a:solidFill>
                  <a:srgbClr val="7030A0"/>
                </a:solidFill>
              </a:rPr>
              <a:t>∀x[GIRL(x) → LOVE(</a:t>
            </a:r>
            <a:r>
              <a:rPr lang="en-GB" sz="2000" dirty="0" err="1">
                <a:solidFill>
                  <a:srgbClr val="7030A0"/>
                </a:solidFill>
              </a:rPr>
              <a:t>j,x</a:t>
            </a:r>
            <a:r>
              <a:rPr lang="en-GB" sz="2000" dirty="0">
                <a:solidFill>
                  <a:srgbClr val="7030A0"/>
                </a:solidFill>
              </a:rPr>
              <a:t>)]</a:t>
            </a:r>
          </a:p>
          <a:p>
            <a:pPr marL="0" indent="0">
              <a:buNone/>
            </a:pPr>
            <a:r>
              <a:rPr lang="en-GB" sz="2000" dirty="0">
                <a:solidFill>
                  <a:srgbClr val="0070C0"/>
                </a:solidFill>
              </a:rPr>
              <a:t>b. Susan has married a cowboy.</a:t>
            </a:r>
          </a:p>
          <a:p>
            <a:pPr marL="0" indent="0">
              <a:buNone/>
            </a:pPr>
            <a:r>
              <a:rPr lang="en-GB" sz="2000" dirty="0">
                <a:solidFill>
                  <a:srgbClr val="7030A0"/>
                </a:solidFill>
              </a:rPr>
              <a:t>∃x[COWBOY(x) ∧ MARRY(</a:t>
            </a:r>
            <a:r>
              <a:rPr lang="en-GB" sz="2000" dirty="0" err="1">
                <a:solidFill>
                  <a:srgbClr val="7030A0"/>
                </a:solidFill>
              </a:rPr>
              <a:t>s,x</a:t>
            </a:r>
            <a:r>
              <a:rPr lang="en-GB" sz="2000" dirty="0">
                <a:solidFill>
                  <a:srgbClr val="7030A0"/>
                </a:solidFill>
              </a:rPr>
              <a:t>)]</a:t>
            </a:r>
          </a:p>
          <a:p>
            <a:pPr marL="0" indent="0">
              <a:buNone/>
            </a:pPr>
            <a:r>
              <a:rPr lang="en-GB" sz="2000" dirty="0">
                <a:solidFill>
                  <a:srgbClr val="0070C0"/>
                </a:solidFill>
              </a:rPr>
              <a:t>c. Ringo lives in a yellow submarine.</a:t>
            </a:r>
          </a:p>
          <a:p>
            <a:pPr marL="0" indent="0">
              <a:buNone/>
            </a:pPr>
            <a:r>
              <a:rPr lang="en-GB" sz="2000" dirty="0">
                <a:solidFill>
                  <a:srgbClr val="7030A0"/>
                </a:solidFill>
              </a:rPr>
              <a:t>∃x[YELLOW(x) ∧ SUBMARINE(x) ∧ LIVE_IN(</a:t>
            </a:r>
            <a:r>
              <a:rPr lang="en-GB" sz="2000" dirty="0" err="1">
                <a:solidFill>
                  <a:srgbClr val="7030A0"/>
                </a:solidFill>
              </a:rPr>
              <a:t>r,x</a:t>
            </a:r>
            <a:r>
              <a:rPr lang="en-GB" sz="2000" dirty="0">
                <a:solidFill>
                  <a:srgbClr val="7030A0"/>
                </a:solidFill>
              </a:rPr>
              <a:t>)]</a:t>
            </a:r>
          </a:p>
          <a:p>
            <a:endParaRPr lang="en-GB" sz="2000" dirty="0"/>
          </a:p>
        </p:txBody>
      </p:sp>
      <p:sp>
        <p:nvSpPr>
          <p:cNvPr id="5" name="Title 1">
            <a:extLst>
              <a:ext uri="{FF2B5EF4-FFF2-40B4-BE49-F238E27FC236}">
                <a16:creationId xmlns:a16="http://schemas.microsoft.com/office/drawing/2014/main" id="{CC190B3D-167C-D546-875F-B567BB7C0D60}"/>
              </a:ext>
            </a:extLst>
          </p:cNvPr>
          <p:cNvSpPr txBox="1">
            <a:spLocks noGrp="1"/>
          </p:cNvSpPr>
          <p:nvPr>
            <p:ph type="title"/>
          </p:nvPr>
        </p:nvSpPr>
        <p:spPr bwMode="black">
          <a:xfrm>
            <a:off x="2231136" y="0"/>
            <a:ext cx="7729728" cy="955796"/>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Quantifiers (an introduction)</a:t>
            </a:r>
            <a:endParaRPr lang="en-IQ" dirty="0"/>
          </a:p>
        </p:txBody>
      </p:sp>
    </p:spTree>
    <p:extLst>
      <p:ext uri="{BB962C8B-B14F-4D97-AF65-F5344CB8AC3E}">
        <p14:creationId xmlns:p14="http://schemas.microsoft.com/office/powerpoint/2010/main" val="2299507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DD2AFF-F625-BD4A-978D-89C7DE49CAE8}"/>
              </a:ext>
            </a:extLst>
          </p:cNvPr>
          <p:cNvSpPr>
            <a:spLocks noGrp="1"/>
          </p:cNvSpPr>
          <p:nvPr>
            <p:ph idx="1"/>
          </p:nvPr>
        </p:nvSpPr>
        <p:spPr>
          <a:xfrm>
            <a:off x="1921379" y="414827"/>
            <a:ext cx="7729728" cy="4717832"/>
          </a:xfrm>
        </p:spPr>
        <p:txBody>
          <a:bodyPr>
            <a:noAutofit/>
          </a:bodyPr>
          <a:lstStyle/>
          <a:p>
            <a:r>
              <a:rPr lang="en-US" sz="1900" dirty="0"/>
              <a:t>The patterns of inference </a:t>
            </a:r>
            <a:r>
              <a:rPr lang="en-GB" sz="1900" dirty="0"/>
              <a:t>below</a:t>
            </a:r>
            <a:r>
              <a:rPr lang="en-US" sz="1900" dirty="0"/>
              <a:t> illustrate two basic principles that govern the use of quantifiers. </a:t>
            </a:r>
            <a:r>
              <a:rPr lang="en-US" sz="1900" dirty="0">
                <a:solidFill>
                  <a:schemeClr val="accent3">
                    <a:lumMod val="75000"/>
                  </a:schemeClr>
                </a:solidFill>
              </a:rPr>
              <a:t>The first principle, which is called universal instantiation</a:t>
            </a:r>
            <a:r>
              <a:rPr lang="en-US" sz="1900" dirty="0"/>
              <a:t>, states that anything which is true of all members of a particular class is true of any specific member of that class. This is the principle which licenses the inference shown in (</a:t>
            </a:r>
            <a:r>
              <a:rPr lang="en-GB" sz="1900" dirty="0"/>
              <a:t>a</a:t>
            </a:r>
            <a:r>
              <a:rPr lang="en-US" sz="1900" dirty="0"/>
              <a:t>)</a:t>
            </a:r>
            <a:r>
              <a:rPr lang="en-GB" sz="1900" dirty="0"/>
              <a:t>.</a:t>
            </a:r>
            <a:r>
              <a:rPr lang="en-US" sz="1900" dirty="0"/>
              <a:t> The </a:t>
            </a:r>
            <a:r>
              <a:rPr lang="en-US" sz="1900" dirty="0">
                <a:solidFill>
                  <a:schemeClr val="accent3">
                    <a:lumMod val="75000"/>
                  </a:schemeClr>
                </a:solidFill>
              </a:rPr>
              <a:t>second principle, which is called existential generalizatio</a:t>
            </a:r>
            <a:r>
              <a:rPr lang="en-US" sz="1900" dirty="0"/>
              <a:t>n, licenses the inference shown in (</a:t>
            </a:r>
            <a:r>
              <a:rPr lang="en-GB" sz="1900" dirty="0"/>
              <a:t>b</a:t>
            </a:r>
            <a:r>
              <a:rPr lang="en-US" sz="1900" dirty="0"/>
              <a:t>)</a:t>
            </a:r>
            <a:r>
              <a:rPr lang="en-GB" sz="1900" dirty="0"/>
              <a:t>.</a:t>
            </a:r>
          </a:p>
          <a:p>
            <a:r>
              <a:rPr lang="en-GB" sz="1900" dirty="0">
                <a:solidFill>
                  <a:srgbClr val="0070C0"/>
                </a:solidFill>
              </a:rPr>
              <a:t>a. </a:t>
            </a:r>
            <a:r>
              <a:rPr lang="en-US" sz="1900" dirty="0">
                <a:solidFill>
                  <a:srgbClr val="0070C0"/>
                </a:solidFill>
              </a:rPr>
              <a:t>All men are mortal</a:t>
            </a:r>
            <a:r>
              <a:rPr lang="en-US" sz="1900" dirty="0"/>
              <a:t>. </a:t>
            </a:r>
            <a:r>
              <a:rPr lang="en-GB" sz="1900" dirty="0"/>
              <a:t>                </a:t>
            </a:r>
            <a:r>
              <a:rPr lang="en-GB" sz="1900" dirty="0">
                <a:solidFill>
                  <a:srgbClr val="7030A0"/>
                </a:solidFill>
              </a:rPr>
              <a:t> </a:t>
            </a:r>
            <a:r>
              <a:rPr lang="en-US" sz="1900" dirty="0">
                <a:solidFill>
                  <a:srgbClr val="7030A0"/>
                </a:solidFill>
              </a:rPr>
              <a:t>∀x[MAN(x) → MORTAL(x)] </a:t>
            </a:r>
            <a:endParaRPr lang="en-GB" sz="1900" dirty="0">
              <a:solidFill>
                <a:srgbClr val="7030A0"/>
              </a:solidFill>
            </a:endParaRPr>
          </a:p>
          <a:p>
            <a:r>
              <a:rPr lang="en-US" sz="1900" dirty="0">
                <a:solidFill>
                  <a:srgbClr val="0070C0"/>
                </a:solidFill>
              </a:rPr>
              <a:t>Socrates is a man.</a:t>
            </a:r>
            <a:r>
              <a:rPr lang="en-GB" sz="1900" dirty="0">
                <a:solidFill>
                  <a:srgbClr val="0070C0"/>
                </a:solidFill>
              </a:rPr>
              <a:t>   </a:t>
            </a:r>
            <a:r>
              <a:rPr lang="en-GB" sz="1900" dirty="0"/>
              <a:t>                               </a:t>
            </a:r>
            <a:r>
              <a:rPr lang="en-US" sz="1900" dirty="0">
                <a:solidFill>
                  <a:srgbClr val="7030A0"/>
                </a:solidFill>
              </a:rPr>
              <a:t>MAN(s)</a:t>
            </a:r>
            <a:endParaRPr lang="en-GB" sz="1900" dirty="0">
              <a:solidFill>
                <a:srgbClr val="7030A0"/>
              </a:solidFill>
            </a:endParaRPr>
          </a:p>
          <a:p>
            <a:r>
              <a:rPr lang="en-US" sz="1900" dirty="0">
                <a:solidFill>
                  <a:srgbClr val="0070C0"/>
                </a:solidFill>
              </a:rPr>
              <a:t>Therefore, Socrates is mortal</a:t>
            </a:r>
            <a:r>
              <a:rPr lang="en-GB" sz="1900" dirty="0">
                <a:solidFill>
                  <a:srgbClr val="0070C0"/>
                </a:solidFill>
              </a:rPr>
              <a:t>         </a:t>
            </a:r>
            <a:r>
              <a:rPr lang="en-GB" sz="1900" dirty="0"/>
              <a:t>       </a:t>
            </a:r>
            <a:r>
              <a:rPr lang="en-GB" sz="1900" dirty="0">
                <a:solidFill>
                  <a:srgbClr val="7030A0"/>
                </a:solidFill>
              </a:rPr>
              <a:t>MORTAL(s)</a:t>
            </a:r>
          </a:p>
          <a:p>
            <a:pPr marL="0" indent="0">
              <a:buNone/>
            </a:pPr>
            <a:endParaRPr lang="en-GB" sz="1900" dirty="0"/>
          </a:p>
          <a:p>
            <a:r>
              <a:rPr lang="en-US" sz="1900" dirty="0">
                <a:solidFill>
                  <a:srgbClr val="0070C0"/>
                </a:solidFill>
              </a:rPr>
              <a:t>b. Arthur is a lawyer.</a:t>
            </a:r>
            <a:r>
              <a:rPr lang="en-GB" sz="1900" dirty="0">
                <a:solidFill>
                  <a:srgbClr val="0070C0"/>
                </a:solidFill>
              </a:rPr>
              <a:t>          </a:t>
            </a:r>
            <a:r>
              <a:rPr lang="en-GB" sz="1900" dirty="0"/>
              <a:t>                   </a:t>
            </a:r>
            <a:r>
              <a:rPr lang="en-GB" sz="1900" dirty="0">
                <a:solidFill>
                  <a:srgbClr val="7030A0"/>
                </a:solidFill>
              </a:rPr>
              <a:t>LAWYER(a)</a:t>
            </a:r>
          </a:p>
          <a:p>
            <a:r>
              <a:rPr lang="en-US" sz="1900" dirty="0">
                <a:solidFill>
                  <a:srgbClr val="0070C0"/>
                </a:solidFill>
              </a:rPr>
              <a:t>Arthur is honest</a:t>
            </a:r>
            <a:r>
              <a:rPr lang="en-GB" sz="1900" dirty="0">
                <a:solidFill>
                  <a:srgbClr val="0070C0"/>
                </a:solidFill>
              </a:rPr>
              <a:t>.           </a:t>
            </a:r>
            <a:r>
              <a:rPr lang="en-GB" sz="1900" dirty="0"/>
              <a:t>                       </a:t>
            </a:r>
            <a:r>
              <a:rPr lang="en-GB" sz="1900" dirty="0">
                <a:solidFill>
                  <a:srgbClr val="7030A0"/>
                </a:solidFill>
              </a:rPr>
              <a:t>HONEST(a)</a:t>
            </a:r>
          </a:p>
          <a:p>
            <a:r>
              <a:rPr lang="en-US" sz="1900" dirty="0">
                <a:solidFill>
                  <a:srgbClr val="0070C0"/>
                </a:solidFill>
              </a:rPr>
              <a:t>Therefore, some (= at least one)</a:t>
            </a:r>
            <a:r>
              <a:rPr lang="en-GB" sz="1900" dirty="0"/>
              <a:t>      </a:t>
            </a:r>
            <a:r>
              <a:rPr lang="en-GB" sz="1900" dirty="0">
                <a:solidFill>
                  <a:srgbClr val="7030A0"/>
                </a:solidFill>
              </a:rPr>
              <a:t> </a:t>
            </a:r>
            <a:r>
              <a:rPr lang="en-US" sz="1900" dirty="0">
                <a:solidFill>
                  <a:srgbClr val="7030A0"/>
                </a:solidFill>
              </a:rPr>
              <a:t>∃x[LAWYER(x) ∧ HONEST(x)]</a:t>
            </a:r>
            <a:endParaRPr lang="en-GB" sz="1900" dirty="0">
              <a:solidFill>
                <a:srgbClr val="7030A0"/>
              </a:solidFill>
            </a:endParaRPr>
          </a:p>
          <a:p>
            <a:pPr marL="0" indent="0">
              <a:buNone/>
            </a:pPr>
            <a:r>
              <a:rPr lang="en-GB" sz="1900" dirty="0">
                <a:solidFill>
                  <a:srgbClr val="0070C0"/>
                </a:solidFill>
              </a:rPr>
              <a:t>            lawyer is honest. </a:t>
            </a:r>
            <a:endParaRPr lang="en-IQ" sz="1900" dirty="0">
              <a:solidFill>
                <a:srgbClr val="0070C0"/>
              </a:solidFill>
            </a:endParaRPr>
          </a:p>
        </p:txBody>
      </p:sp>
      <p:sp>
        <p:nvSpPr>
          <p:cNvPr id="5" name="Title 1">
            <a:extLst>
              <a:ext uri="{FF2B5EF4-FFF2-40B4-BE49-F238E27FC236}">
                <a16:creationId xmlns:a16="http://schemas.microsoft.com/office/drawing/2014/main" id="{2DCFB726-E84A-E34B-87EA-EBDF2643C080}"/>
              </a:ext>
            </a:extLst>
          </p:cNvPr>
          <p:cNvSpPr txBox="1">
            <a:spLocks noGrp="1"/>
          </p:cNvSpPr>
          <p:nvPr>
            <p:ph type="title"/>
          </p:nvPr>
        </p:nvSpPr>
        <p:spPr bwMode="black">
          <a:xfrm>
            <a:off x="2286445" y="-386091"/>
            <a:ext cx="6999596" cy="800918"/>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Quantifiers (an introduction)</a:t>
            </a:r>
            <a:endParaRPr lang="en-IQ" dirty="0"/>
          </a:p>
        </p:txBody>
      </p:sp>
    </p:spTree>
    <p:extLst>
      <p:ext uri="{BB962C8B-B14F-4D97-AF65-F5344CB8AC3E}">
        <p14:creationId xmlns:p14="http://schemas.microsoft.com/office/powerpoint/2010/main" val="531808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996EC-D158-2F47-B58F-67EF477E8F57}"/>
              </a:ext>
            </a:extLst>
          </p:cNvPr>
          <p:cNvSpPr>
            <a:spLocks noGrp="1"/>
          </p:cNvSpPr>
          <p:nvPr>
            <p:ph type="title"/>
          </p:nvPr>
        </p:nvSpPr>
        <p:spPr>
          <a:xfrm>
            <a:off x="2231136" y="-909333"/>
            <a:ext cx="7729728" cy="1188720"/>
          </a:xfrm>
        </p:spPr>
        <p:txBody>
          <a:bodyPr/>
          <a:lstStyle/>
          <a:p>
            <a:r>
              <a:rPr lang="en-US" dirty="0"/>
              <a:t>Scope ambiguities</a:t>
            </a:r>
            <a:endParaRPr lang="en-IQ" dirty="0"/>
          </a:p>
        </p:txBody>
      </p:sp>
      <p:sp>
        <p:nvSpPr>
          <p:cNvPr id="3" name="Content Placeholder 2">
            <a:extLst>
              <a:ext uri="{FF2B5EF4-FFF2-40B4-BE49-F238E27FC236}">
                <a16:creationId xmlns:a16="http://schemas.microsoft.com/office/drawing/2014/main" id="{8F3E8D0A-70B0-4144-A9CB-F28C9286E0E7}"/>
              </a:ext>
            </a:extLst>
          </p:cNvPr>
          <p:cNvSpPr>
            <a:spLocks noGrp="1"/>
          </p:cNvSpPr>
          <p:nvPr>
            <p:ph idx="1"/>
          </p:nvPr>
        </p:nvSpPr>
        <p:spPr>
          <a:xfrm>
            <a:off x="2231136" y="605520"/>
            <a:ext cx="7729728" cy="3101983"/>
          </a:xfrm>
        </p:spPr>
        <p:txBody>
          <a:bodyPr>
            <a:noAutofit/>
          </a:bodyPr>
          <a:lstStyle/>
          <a:p>
            <a:pPr marL="0" indent="0">
              <a:buNone/>
            </a:pPr>
            <a:r>
              <a:rPr lang="en-US" sz="1900" dirty="0"/>
              <a:t>When a quantifier combines with another quantifier, with negation, or with various other elements</a:t>
            </a:r>
            <a:r>
              <a:rPr lang="en-GB" sz="1900" dirty="0"/>
              <a:t>,</a:t>
            </a:r>
            <a:r>
              <a:rPr lang="en-US" sz="1900" dirty="0"/>
              <a:t> it can give rise to </a:t>
            </a:r>
            <a:r>
              <a:rPr lang="en-US" sz="1900" dirty="0">
                <a:solidFill>
                  <a:schemeClr val="accent3">
                    <a:lumMod val="75000"/>
                  </a:schemeClr>
                </a:solidFill>
              </a:rPr>
              <a:t>ambiguities of scope</a:t>
            </a:r>
            <a:r>
              <a:rPr lang="en-US" sz="1900" dirty="0"/>
              <a:t>. In (</a:t>
            </a:r>
            <a:r>
              <a:rPr lang="en-GB" sz="1900" dirty="0"/>
              <a:t>a</a:t>
            </a:r>
            <a:r>
              <a:rPr lang="en-US" sz="1900" dirty="0"/>
              <a:t>) for example, one of the quantifiers must appear within the scope of the other, so there are two possible readings for the sentence.</a:t>
            </a:r>
            <a:endParaRPr lang="en-GB" sz="1900" dirty="0"/>
          </a:p>
          <a:p>
            <a:r>
              <a:rPr lang="en-US" sz="1900" dirty="0">
                <a:solidFill>
                  <a:srgbClr val="0070C0"/>
                </a:solidFill>
              </a:rPr>
              <a:t>a.Some man loves every woman.</a:t>
            </a:r>
            <a:endParaRPr lang="en-GB" sz="1900" dirty="0">
              <a:solidFill>
                <a:srgbClr val="0070C0"/>
              </a:solidFill>
            </a:endParaRPr>
          </a:p>
          <a:p>
            <a:r>
              <a:rPr lang="en-US" sz="1900" dirty="0">
                <a:solidFill>
                  <a:srgbClr val="7030A0"/>
                </a:solidFill>
              </a:rPr>
              <a:t>i. ∃x[MAN(x) ∧ (∀y[WOMAN(y) → LOVE(</a:t>
            </a:r>
            <a:r>
              <a:rPr lang="en-US" sz="1900" dirty="0" err="1">
                <a:solidFill>
                  <a:srgbClr val="7030A0"/>
                </a:solidFill>
              </a:rPr>
              <a:t>x,y</a:t>
            </a:r>
            <a:r>
              <a:rPr lang="en-US" sz="1900" dirty="0">
                <a:solidFill>
                  <a:srgbClr val="7030A0"/>
                </a:solidFill>
              </a:rPr>
              <a:t>)])]</a:t>
            </a:r>
            <a:endParaRPr lang="en-GB" sz="1900" dirty="0">
              <a:solidFill>
                <a:srgbClr val="7030A0"/>
              </a:solidFill>
            </a:endParaRPr>
          </a:p>
          <a:p>
            <a:r>
              <a:rPr lang="en-US" sz="1900" dirty="0">
                <a:solidFill>
                  <a:srgbClr val="7030A0"/>
                </a:solidFill>
              </a:rPr>
              <a:t>ii. ∀y[WOMAN(y) → (∃x[MAN(x) ∧ LOVE(</a:t>
            </a:r>
            <a:r>
              <a:rPr lang="en-US" sz="1900" dirty="0" err="1">
                <a:solidFill>
                  <a:srgbClr val="7030A0"/>
                </a:solidFill>
              </a:rPr>
              <a:t>x,y</a:t>
            </a:r>
            <a:r>
              <a:rPr lang="en-US" sz="1900" dirty="0">
                <a:solidFill>
                  <a:srgbClr val="7030A0"/>
                </a:solidFill>
              </a:rPr>
              <a:t>)])]</a:t>
            </a:r>
            <a:endParaRPr lang="en-GB" sz="1900" dirty="0">
              <a:solidFill>
                <a:srgbClr val="7030A0"/>
              </a:solidFill>
            </a:endParaRPr>
          </a:p>
          <a:p>
            <a:r>
              <a:rPr lang="en-US" sz="1900" dirty="0">
                <a:solidFill>
                  <a:srgbClr val="0070C0"/>
                </a:solidFill>
              </a:rPr>
              <a:t>b. All that glitters is not gold.</a:t>
            </a:r>
            <a:endParaRPr lang="en-GB" sz="1900" dirty="0">
              <a:solidFill>
                <a:srgbClr val="0070C0"/>
              </a:solidFill>
            </a:endParaRPr>
          </a:p>
          <a:p>
            <a:r>
              <a:rPr lang="en-GB" sz="1900" dirty="0">
                <a:solidFill>
                  <a:srgbClr val="7030A0"/>
                </a:solidFill>
              </a:rPr>
              <a:t>i</a:t>
            </a:r>
            <a:r>
              <a:rPr lang="en-US" sz="1900" dirty="0">
                <a:solidFill>
                  <a:srgbClr val="7030A0"/>
                </a:solidFill>
              </a:rPr>
              <a:t>. ∀x[GLITTER(x) → ¬GOLD(x)]</a:t>
            </a:r>
            <a:endParaRPr lang="en-GB" sz="1900" dirty="0">
              <a:solidFill>
                <a:srgbClr val="7030A0"/>
              </a:solidFill>
            </a:endParaRPr>
          </a:p>
          <a:p>
            <a:r>
              <a:rPr lang="en-US" sz="1900" dirty="0">
                <a:solidFill>
                  <a:srgbClr val="7030A0"/>
                </a:solidFill>
              </a:rPr>
              <a:t>ii. ¬∀x[GLITTER(x) → GOLD(x)]</a:t>
            </a:r>
            <a:endParaRPr lang="en-GB" sz="1900" dirty="0">
              <a:solidFill>
                <a:srgbClr val="7030A0"/>
              </a:solidFill>
            </a:endParaRPr>
          </a:p>
          <a:p>
            <a:pPr marL="0" indent="0">
              <a:buNone/>
            </a:pPr>
            <a:r>
              <a:rPr lang="en-US" sz="1900" dirty="0"/>
              <a:t>The quantifier that appears farthest to the left in the formula gets a wide scope interpretation, meaning that it takes logical priority; the one which is embedded within the scope of the first quantifier gets a narrow scope interpretation. So the first reading for (</a:t>
            </a:r>
            <a:r>
              <a:rPr lang="en-GB" sz="1900" dirty="0"/>
              <a:t>a</a:t>
            </a:r>
            <a:r>
              <a:rPr lang="en-US" sz="1900" dirty="0"/>
              <a:t>) says that there exists some specific man who loves every woman. The second reading for (</a:t>
            </a:r>
            <a:r>
              <a:rPr lang="en-GB" sz="1900" dirty="0"/>
              <a:t>a</a:t>
            </a:r>
            <a:r>
              <a:rPr lang="en-US" sz="1900" dirty="0"/>
              <a:t>) says that for any woman you choose within the universe of discourse, there exists some man who loves her. </a:t>
            </a:r>
            <a:endParaRPr lang="en-IQ" sz="1900" dirty="0"/>
          </a:p>
        </p:txBody>
      </p:sp>
    </p:spTree>
    <p:extLst>
      <p:ext uri="{BB962C8B-B14F-4D97-AF65-F5344CB8AC3E}">
        <p14:creationId xmlns:p14="http://schemas.microsoft.com/office/powerpoint/2010/main" val="43472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6B02D7EF-EC70-A947-98B9-71D7E549E2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7503" y="2904708"/>
            <a:ext cx="3505200" cy="2565400"/>
          </a:xfrm>
        </p:spPr>
      </p:pic>
      <p:sp>
        <p:nvSpPr>
          <p:cNvPr id="5" name="Title 1">
            <a:extLst>
              <a:ext uri="{FF2B5EF4-FFF2-40B4-BE49-F238E27FC236}">
                <a16:creationId xmlns:a16="http://schemas.microsoft.com/office/drawing/2014/main" id="{DED2CE03-A3E1-8748-B3E2-4A272E4D298A}"/>
              </a:ext>
            </a:extLst>
          </p:cNvPr>
          <p:cNvSpPr txBox="1">
            <a:spLocks noGrp="1"/>
          </p:cNvSpPr>
          <p:nvPr>
            <p:ph type="title"/>
          </p:nvPr>
        </p:nvSpPr>
        <p:spPr bwMode="black">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Meaning relations and rules of inference</a:t>
            </a:r>
            <a:endParaRPr lang="en-IQ" dirty="0"/>
          </a:p>
        </p:txBody>
      </p:sp>
      <p:sp>
        <p:nvSpPr>
          <p:cNvPr id="8" name="TextBox 7">
            <a:extLst>
              <a:ext uri="{FF2B5EF4-FFF2-40B4-BE49-F238E27FC236}">
                <a16:creationId xmlns:a16="http://schemas.microsoft.com/office/drawing/2014/main" id="{FC49E072-22D6-4E45-80FF-EAEDC350A8CB}"/>
              </a:ext>
            </a:extLst>
          </p:cNvPr>
          <p:cNvSpPr txBox="1"/>
          <p:nvPr/>
        </p:nvSpPr>
        <p:spPr>
          <a:xfrm>
            <a:off x="1301868" y="2720043"/>
            <a:ext cx="6102194" cy="2677656"/>
          </a:xfrm>
          <a:prstGeom prst="rect">
            <a:avLst/>
          </a:prstGeom>
          <a:noFill/>
        </p:spPr>
        <p:txBody>
          <a:bodyPr wrap="square">
            <a:spAutoFit/>
          </a:bodyPr>
          <a:lstStyle/>
          <a:p>
            <a:pPr algn="just"/>
            <a:r>
              <a:rPr lang="en-US" sz="2400" dirty="0"/>
              <a:t>The proposition we are trying to prove (p∨(¬p)) is an or statement; that is, the highest operator is ∨. The two propositions conjoined by ∨ are p and ¬p. We already have a column for the truth values of p, so the next step is to create a column for the corresponding truth values of ¬p, as shown in (1</a:t>
            </a:r>
            <a:r>
              <a:rPr lang="en-GB" sz="2400" dirty="0"/>
              <a:t>. b</a:t>
            </a:r>
            <a:r>
              <a:rPr lang="en-US" sz="2400" dirty="0"/>
              <a:t>).</a:t>
            </a:r>
            <a:endParaRPr lang="en-IQ" sz="2400" dirty="0"/>
          </a:p>
        </p:txBody>
      </p:sp>
      <p:sp>
        <p:nvSpPr>
          <p:cNvPr id="10" name="TextBox 9">
            <a:extLst>
              <a:ext uri="{FF2B5EF4-FFF2-40B4-BE49-F238E27FC236}">
                <a16:creationId xmlns:a16="http://schemas.microsoft.com/office/drawing/2014/main" id="{D5822D6F-12DF-DD4B-B287-2F17F057995A}"/>
              </a:ext>
            </a:extLst>
          </p:cNvPr>
          <p:cNvSpPr txBox="1"/>
          <p:nvPr/>
        </p:nvSpPr>
        <p:spPr>
          <a:xfrm>
            <a:off x="7404062" y="2535376"/>
            <a:ext cx="2124307" cy="369332"/>
          </a:xfrm>
          <a:prstGeom prst="rect">
            <a:avLst/>
          </a:prstGeom>
          <a:noFill/>
        </p:spPr>
        <p:txBody>
          <a:bodyPr wrap="square" rtlCol="0">
            <a:spAutoFit/>
          </a:bodyPr>
          <a:lstStyle/>
          <a:p>
            <a:pPr algn="l"/>
            <a:r>
              <a:rPr lang="en-GB" dirty="0"/>
              <a:t>(1) b.</a:t>
            </a:r>
            <a:endParaRPr lang="en-IQ" dirty="0"/>
          </a:p>
        </p:txBody>
      </p:sp>
    </p:spTree>
    <p:extLst>
      <p:ext uri="{BB962C8B-B14F-4D97-AF65-F5344CB8AC3E}">
        <p14:creationId xmlns:p14="http://schemas.microsoft.com/office/powerpoint/2010/main" val="1671237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253D16D-F13D-7E45-9A55-370397EA0F2F}"/>
              </a:ext>
            </a:extLst>
          </p:cNvPr>
          <p:cNvSpPr txBox="1">
            <a:spLocks noGrp="1"/>
          </p:cNvSpPr>
          <p:nvPr>
            <p:ph type="title"/>
          </p:nvPr>
        </p:nvSpPr>
        <p:spPr bwMode="black">
          <a:xfrm>
            <a:off x="2231136" y="509504"/>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Meaning relations and rules of inference</a:t>
            </a:r>
            <a:endParaRPr lang="en-IQ" dirty="0"/>
          </a:p>
        </p:txBody>
      </p:sp>
      <p:sp>
        <p:nvSpPr>
          <p:cNvPr id="8" name="TextBox 7">
            <a:extLst>
              <a:ext uri="{FF2B5EF4-FFF2-40B4-BE49-F238E27FC236}">
                <a16:creationId xmlns:a16="http://schemas.microsoft.com/office/drawing/2014/main" id="{8285292D-D9DD-E449-B19C-4EBDDD3C2A7E}"/>
              </a:ext>
            </a:extLst>
          </p:cNvPr>
          <p:cNvSpPr txBox="1"/>
          <p:nvPr/>
        </p:nvSpPr>
        <p:spPr>
          <a:xfrm>
            <a:off x="1606550" y="1937665"/>
            <a:ext cx="5301012" cy="6463308"/>
          </a:xfrm>
          <a:prstGeom prst="rect">
            <a:avLst/>
          </a:prstGeom>
          <a:noFill/>
        </p:spPr>
        <p:txBody>
          <a:bodyPr wrap="square" anchor="ctr">
            <a:spAutoFit/>
          </a:bodyPr>
          <a:lstStyle/>
          <a:p>
            <a:pPr marL="342900" indent="-342900" algn="justLow">
              <a:buFont typeface="Arial" panose="020B0604020202020204" pitchFamily="34" charset="0"/>
              <a:buChar char="•"/>
            </a:pPr>
            <a:r>
              <a:rPr lang="en-US" sz="2300" dirty="0"/>
              <a:t>The final step in the proof is to calculate the possible truth values of the proposition p∨(¬p), using the truth table </a:t>
            </a:r>
            <a:r>
              <a:rPr lang="en-GB" sz="2300" dirty="0"/>
              <a:t>that</a:t>
            </a:r>
            <a:r>
              <a:rPr lang="en-US" sz="2300" dirty="0"/>
              <a:t> defines the ∨ operator. The result is shown in (</a:t>
            </a:r>
            <a:r>
              <a:rPr lang="en-GB" sz="2300" dirty="0"/>
              <a:t>1. c</a:t>
            </a:r>
            <a:r>
              <a:rPr lang="en-US" sz="2300" dirty="0"/>
              <a:t>).</a:t>
            </a:r>
            <a:endParaRPr lang="en-GB" sz="2300" dirty="0"/>
          </a:p>
          <a:p>
            <a:pPr marL="342900" indent="-342900" algn="justLow">
              <a:buFont typeface="Arial" panose="020B0604020202020204" pitchFamily="34" charset="0"/>
              <a:buChar char="•"/>
            </a:pPr>
            <a:r>
              <a:rPr lang="en-GB" sz="2300" dirty="0"/>
              <a:t>We notice </a:t>
            </a:r>
            <a:r>
              <a:rPr lang="en-US" sz="2300" dirty="0"/>
              <a:t>that both cells in the right-most column contain T. This means that the formula is always true, under any circumstances; </a:t>
            </a:r>
            <a:r>
              <a:rPr lang="en-GB" sz="2300" dirty="0"/>
              <a:t>thus</a:t>
            </a:r>
            <a:r>
              <a:rPr lang="en-US" sz="2300" dirty="0"/>
              <a:t>, it is a tautology. The truth of this tautology does not depend in any way on the meaning of p, but only on the definitions of the logical operators ∨ and ¬. </a:t>
            </a:r>
            <a:endParaRPr lang="en-GB" sz="2300" dirty="0"/>
          </a:p>
          <a:p>
            <a:pPr marL="342900" indent="-342900" algn="justLow">
              <a:buFont typeface="Arial" panose="020B0604020202020204" pitchFamily="34" charset="0"/>
              <a:buChar char="•"/>
            </a:pPr>
            <a:r>
              <a:rPr lang="en-US" sz="2300" dirty="0"/>
              <a:t>Propositions which are necessarily true just because of their logical structure (regardless of the meanings of words they contain) are sometimes said to be </a:t>
            </a:r>
            <a:r>
              <a:rPr lang="en-US" sz="2300" b="1" dirty="0"/>
              <a:t>“logically true”.</a:t>
            </a:r>
            <a:endParaRPr lang="en-IQ" sz="2300" b="1" dirty="0"/>
          </a:p>
        </p:txBody>
      </p:sp>
      <p:sp>
        <p:nvSpPr>
          <p:cNvPr id="11" name="TextBox 10">
            <a:extLst>
              <a:ext uri="{FF2B5EF4-FFF2-40B4-BE49-F238E27FC236}">
                <a16:creationId xmlns:a16="http://schemas.microsoft.com/office/drawing/2014/main" id="{B2D6B1D1-A987-824B-8D5D-96869964CEBA}"/>
              </a:ext>
            </a:extLst>
          </p:cNvPr>
          <p:cNvSpPr txBox="1"/>
          <p:nvPr/>
        </p:nvSpPr>
        <p:spPr>
          <a:xfrm>
            <a:off x="7151193" y="1993451"/>
            <a:ext cx="2124307" cy="369332"/>
          </a:xfrm>
          <a:prstGeom prst="rect">
            <a:avLst/>
          </a:prstGeom>
          <a:noFill/>
        </p:spPr>
        <p:txBody>
          <a:bodyPr wrap="square" rtlCol="0">
            <a:spAutoFit/>
          </a:bodyPr>
          <a:lstStyle>
            <a:defPPr>
              <a:defRPr lang="en-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a:t>(1) c.</a:t>
            </a:r>
            <a:endParaRPr lang="en-IQ" dirty="0"/>
          </a:p>
        </p:txBody>
      </p:sp>
      <p:pic>
        <p:nvPicPr>
          <p:cNvPr id="2" name="Picture 2">
            <a:extLst>
              <a:ext uri="{FF2B5EF4-FFF2-40B4-BE49-F238E27FC236}">
                <a16:creationId xmlns:a16="http://schemas.microsoft.com/office/drawing/2014/main" id="{1A02810A-2FD9-6A41-AE5F-2CF22E7F3A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51193" y="2769492"/>
            <a:ext cx="3794386" cy="2775142"/>
          </a:xfrm>
          <a:prstGeom prst="rect">
            <a:avLst/>
          </a:prstGeom>
        </p:spPr>
      </p:pic>
    </p:spTree>
    <p:extLst>
      <p:ext uri="{BB962C8B-B14F-4D97-AF65-F5344CB8AC3E}">
        <p14:creationId xmlns:p14="http://schemas.microsoft.com/office/powerpoint/2010/main" val="2748258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FE2D88-7E2F-E646-9978-541D5C36B76D}"/>
              </a:ext>
            </a:extLst>
          </p:cNvPr>
          <p:cNvSpPr>
            <a:spLocks noGrp="1"/>
          </p:cNvSpPr>
          <p:nvPr>
            <p:ph idx="1"/>
          </p:nvPr>
        </p:nvSpPr>
        <p:spPr>
          <a:xfrm>
            <a:off x="1710552" y="2664042"/>
            <a:ext cx="5149555" cy="2066545"/>
          </a:xfrm>
        </p:spPr>
        <p:txBody>
          <a:bodyPr>
            <a:noAutofit/>
          </a:bodyPr>
          <a:lstStyle/>
          <a:p>
            <a:pPr algn="just"/>
            <a:r>
              <a:rPr lang="en-GB" sz="2000" dirty="0"/>
              <a:t>When changing </a:t>
            </a:r>
            <a:r>
              <a:rPr lang="en-US" sz="2000" dirty="0"/>
              <a:t>the or in the previous example to and. This would produce the formula p∧(¬p), which corresponds to the logical structure of sentences like </a:t>
            </a:r>
            <a:r>
              <a:rPr lang="en-US" sz="2000" dirty="0">
                <a:solidFill>
                  <a:schemeClr val="accent3">
                    <a:lumMod val="75000"/>
                  </a:schemeClr>
                </a:solidFill>
              </a:rPr>
              <a:t>You will graduate and you will not graduate</a:t>
            </a:r>
            <a:r>
              <a:rPr lang="en-US" sz="2000" dirty="0"/>
              <a:t>. It is hard to imagine any context where such a sentence could be true, and using the truth table in (</a:t>
            </a:r>
            <a:r>
              <a:rPr lang="en-GB" sz="2000" dirty="0"/>
              <a:t>2</a:t>
            </a:r>
            <a:r>
              <a:rPr lang="en-US" sz="2000" dirty="0"/>
              <a:t>) we can show why this is impossible. Sentences of this type are </a:t>
            </a:r>
            <a:r>
              <a:rPr lang="en-US" sz="2000" dirty="0">
                <a:solidFill>
                  <a:schemeClr val="accent3">
                    <a:lumMod val="75000"/>
                  </a:schemeClr>
                </a:solidFill>
              </a:rPr>
              <a:t>contradictions</a:t>
            </a:r>
            <a:r>
              <a:rPr lang="en-US" sz="2000" dirty="0"/>
              <a:t>; they are never true, under any possible circumstance, as reflected in the fact that both cells in the right-most column contain F.</a:t>
            </a:r>
            <a:endParaRPr lang="en-IQ" sz="2000" dirty="0"/>
          </a:p>
        </p:txBody>
      </p:sp>
      <p:pic>
        <p:nvPicPr>
          <p:cNvPr id="4" name="Picture 4">
            <a:extLst>
              <a:ext uri="{FF2B5EF4-FFF2-40B4-BE49-F238E27FC236}">
                <a16:creationId xmlns:a16="http://schemas.microsoft.com/office/drawing/2014/main" id="{FF6FE5FC-61B1-1E47-943B-97570BCC84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0107" y="2880872"/>
            <a:ext cx="3314342" cy="2092543"/>
          </a:xfrm>
          <a:prstGeom prst="rect">
            <a:avLst/>
          </a:prstGeom>
        </p:spPr>
      </p:pic>
      <p:sp>
        <p:nvSpPr>
          <p:cNvPr id="6" name="TextBox 5">
            <a:extLst>
              <a:ext uri="{FF2B5EF4-FFF2-40B4-BE49-F238E27FC236}">
                <a16:creationId xmlns:a16="http://schemas.microsoft.com/office/drawing/2014/main" id="{A65D7476-6624-C846-A976-67DD76FF93BA}"/>
              </a:ext>
            </a:extLst>
          </p:cNvPr>
          <p:cNvSpPr txBox="1"/>
          <p:nvPr/>
        </p:nvSpPr>
        <p:spPr>
          <a:xfrm>
            <a:off x="6860107" y="2511540"/>
            <a:ext cx="2124307" cy="369332"/>
          </a:xfrm>
          <a:prstGeom prst="rect">
            <a:avLst/>
          </a:prstGeom>
          <a:noFill/>
        </p:spPr>
        <p:txBody>
          <a:bodyPr wrap="square" rtlCol="0">
            <a:spAutoFit/>
          </a:bodyPr>
          <a:lstStyle>
            <a:defPPr>
              <a:defRPr lang="en-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a:t>(2)</a:t>
            </a:r>
            <a:endParaRPr lang="en-IQ" dirty="0"/>
          </a:p>
        </p:txBody>
      </p:sp>
      <p:sp>
        <p:nvSpPr>
          <p:cNvPr id="8" name="Title 1">
            <a:extLst>
              <a:ext uri="{FF2B5EF4-FFF2-40B4-BE49-F238E27FC236}">
                <a16:creationId xmlns:a16="http://schemas.microsoft.com/office/drawing/2014/main" id="{84FCF17A-4FEA-944D-8631-D20A49EA67DE}"/>
              </a:ext>
            </a:extLst>
          </p:cNvPr>
          <p:cNvSpPr txBox="1">
            <a:spLocks noGrp="1"/>
          </p:cNvSpPr>
          <p:nvPr>
            <p:ph type="title"/>
          </p:nvPr>
        </p:nvSpPr>
        <p:spPr bwMode="black">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Meaning relations and rules of inference</a:t>
            </a:r>
            <a:endParaRPr lang="en-IQ" dirty="0"/>
          </a:p>
        </p:txBody>
      </p:sp>
    </p:spTree>
    <p:extLst>
      <p:ext uri="{BB962C8B-B14F-4D97-AF65-F5344CB8AC3E}">
        <p14:creationId xmlns:p14="http://schemas.microsoft.com/office/powerpoint/2010/main" val="395057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E5A5FC1-0BBB-2843-8915-6277E8FE90AE}"/>
              </a:ext>
            </a:extLst>
          </p:cNvPr>
          <p:cNvSpPr txBox="1">
            <a:spLocks noGrp="1"/>
          </p:cNvSpPr>
          <p:nvPr>
            <p:ph type="title"/>
          </p:nvPr>
        </p:nvSpPr>
        <p:spPr bwMode="black">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Meaning relations and rules of inference</a:t>
            </a:r>
            <a:endParaRPr lang="en-IQ" dirty="0"/>
          </a:p>
        </p:txBody>
      </p:sp>
      <p:pic>
        <p:nvPicPr>
          <p:cNvPr id="8" name="Picture 8">
            <a:extLst>
              <a:ext uri="{FF2B5EF4-FFF2-40B4-BE49-F238E27FC236}">
                <a16:creationId xmlns:a16="http://schemas.microsoft.com/office/drawing/2014/main" id="{05603755-6CB1-8642-9933-2F056045FD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64996" y="2421647"/>
            <a:ext cx="4662008" cy="2282942"/>
          </a:xfrm>
        </p:spPr>
      </p:pic>
      <p:sp>
        <p:nvSpPr>
          <p:cNvPr id="10" name="TextBox 9">
            <a:extLst>
              <a:ext uri="{FF2B5EF4-FFF2-40B4-BE49-F238E27FC236}">
                <a16:creationId xmlns:a16="http://schemas.microsoft.com/office/drawing/2014/main" id="{36FFA9F4-14CE-5440-9283-D4E8FA57D16D}"/>
              </a:ext>
            </a:extLst>
          </p:cNvPr>
          <p:cNvSpPr txBox="1"/>
          <p:nvPr/>
        </p:nvSpPr>
        <p:spPr>
          <a:xfrm>
            <a:off x="1805877" y="4742406"/>
            <a:ext cx="8580245" cy="3447098"/>
          </a:xfrm>
          <a:prstGeom prst="rect">
            <a:avLst/>
          </a:prstGeom>
          <a:noFill/>
        </p:spPr>
        <p:txBody>
          <a:bodyPr wrap="square">
            <a:spAutoFit/>
          </a:bodyPr>
          <a:lstStyle/>
          <a:p>
            <a:pPr algn="just"/>
            <a:r>
              <a:rPr lang="en-GB" dirty="0"/>
              <a:t>                                                   </a:t>
            </a:r>
            <a:r>
              <a:rPr lang="en-US" dirty="0"/>
              <a:t>((p∨q) ∧ (¬p)) → q. </a:t>
            </a:r>
            <a:endParaRPr lang="en-GB" dirty="0"/>
          </a:p>
          <a:p>
            <a:pPr algn="just"/>
            <a:r>
              <a:rPr lang="en-US" sz="2000" dirty="0"/>
              <a:t>To construct a truth </a:t>
            </a:r>
            <a:r>
              <a:rPr lang="en-US" sz="2000" dirty="0" err="1"/>
              <a:t>tabl</a:t>
            </a:r>
            <a:r>
              <a:rPr lang="en-GB" sz="2000" dirty="0"/>
              <a:t>e</a:t>
            </a:r>
            <a:r>
              <a:rPr lang="en-US" sz="2000" dirty="0"/>
              <a:t>, we begin by putting the basic propositions p and q in the left-hand columns (1 &amp; 2). We put the complete formula that we want to prove in the far right column (6). We introduce a new column for each constituent part of the complete formula and calculate truth values for each cell, building from left to right</a:t>
            </a:r>
            <a:r>
              <a:rPr lang="en-GB" sz="2000" dirty="0"/>
              <a:t>.</a:t>
            </a:r>
            <a:r>
              <a:rPr lang="en-US" sz="2000" dirty="0"/>
              <a:t> First, columns 1 &amp; 2 are used to construct column 3, based on the truth table for ∨. Next, column 4 is calculated from column 1. Columns 3 &amp; 4 are used to construct column 5, based on the truth table for ∧. Finally, columns 2 &amp; 5 are used to construct column 6, based on the truth table for →.</a:t>
            </a:r>
            <a:r>
              <a:rPr lang="en-GB" sz="2000" dirty="0"/>
              <a:t> every cell in the right-most column contains T. This means that the formula is always true, under any circumstances; it is a </a:t>
            </a:r>
            <a:r>
              <a:rPr lang="en-GB" sz="2000" dirty="0">
                <a:solidFill>
                  <a:schemeClr val="accent3">
                    <a:lumMod val="75000"/>
                  </a:schemeClr>
                </a:solidFill>
              </a:rPr>
              <a:t>tautology</a:t>
            </a:r>
            <a:r>
              <a:rPr lang="en-GB" sz="2000" dirty="0"/>
              <a:t>.</a:t>
            </a:r>
            <a:endParaRPr lang="en-IQ" sz="2000" dirty="0"/>
          </a:p>
        </p:txBody>
      </p:sp>
      <p:sp>
        <p:nvSpPr>
          <p:cNvPr id="2" name="TextBox 1">
            <a:extLst>
              <a:ext uri="{FF2B5EF4-FFF2-40B4-BE49-F238E27FC236}">
                <a16:creationId xmlns:a16="http://schemas.microsoft.com/office/drawing/2014/main" id="{BCC8C0E1-C860-8842-B341-419F1584A0C0}"/>
              </a:ext>
            </a:extLst>
          </p:cNvPr>
          <p:cNvSpPr txBox="1"/>
          <p:nvPr/>
        </p:nvSpPr>
        <p:spPr>
          <a:xfrm>
            <a:off x="2702842" y="2459464"/>
            <a:ext cx="2124307" cy="369332"/>
          </a:xfrm>
          <a:prstGeom prst="rect">
            <a:avLst/>
          </a:prstGeom>
          <a:noFill/>
        </p:spPr>
        <p:txBody>
          <a:bodyPr wrap="square" rtlCol="0">
            <a:spAutoFit/>
          </a:bodyPr>
          <a:lstStyle>
            <a:defPPr>
              <a:defRPr lang="en-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a:t>(3)</a:t>
            </a:r>
            <a:endParaRPr lang="en-IQ" dirty="0"/>
          </a:p>
        </p:txBody>
      </p:sp>
    </p:spTree>
    <p:extLst>
      <p:ext uri="{BB962C8B-B14F-4D97-AF65-F5344CB8AC3E}">
        <p14:creationId xmlns:p14="http://schemas.microsoft.com/office/powerpoint/2010/main" val="3263930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583986-739E-5E41-A6A8-3ACE48DDD78A}"/>
              </a:ext>
            </a:extLst>
          </p:cNvPr>
          <p:cNvSpPr>
            <a:spLocks noGrp="1"/>
          </p:cNvSpPr>
          <p:nvPr>
            <p:ph idx="1"/>
          </p:nvPr>
        </p:nvSpPr>
        <p:spPr>
          <a:xfrm>
            <a:off x="2231136" y="1876044"/>
            <a:ext cx="7729728" cy="1667566"/>
          </a:xfrm>
        </p:spPr>
        <p:txBody>
          <a:bodyPr>
            <a:noAutofit/>
          </a:bodyPr>
          <a:lstStyle/>
          <a:p>
            <a:r>
              <a:rPr lang="en-GB" sz="1700" dirty="0">
                <a:solidFill>
                  <a:schemeClr val="accent3">
                    <a:lumMod val="75000"/>
                  </a:schemeClr>
                </a:solidFill>
              </a:rPr>
              <a:t>The</a:t>
            </a:r>
            <a:r>
              <a:rPr lang="en-US" sz="1700" dirty="0">
                <a:solidFill>
                  <a:schemeClr val="accent3">
                    <a:lumMod val="75000"/>
                  </a:schemeClr>
                </a:solidFill>
              </a:rPr>
              <a:t> truth of </a:t>
            </a:r>
            <a:r>
              <a:rPr lang="en-GB" sz="1700" dirty="0">
                <a:solidFill>
                  <a:schemeClr val="accent3">
                    <a:lumMod val="75000"/>
                  </a:schemeClr>
                </a:solidFill>
              </a:rPr>
              <a:t>the</a:t>
            </a:r>
            <a:r>
              <a:rPr lang="en-US" sz="1700" dirty="0">
                <a:solidFill>
                  <a:schemeClr val="accent3">
                    <a:lumMod val="75000"/>
                  </a:schemeClr>
                </a:solidFill>
              </a:rPr>
              <a:t> tautology</a:t>
            </a:r>
            <a:r>
              <a:rPr lang="en-US" sz="1700" dirty="0"/>
              <a:t> does not depend in any way on the meanings of</a:t>
            </a:r>
            <a:r>
              <a:rPr lang="en-GB" sz="1700" dirty="0"/>
              <a:t> the propositions </a:t>
            </a:r>
            <a:r>
              <a:rPr lang="en-US" sz="1700" dirty="0"/>
              <a:t>p and q, but only on the definitions of the logical operators. </a:t>
            </a:r>
            <a:r>
              <a:rPr lang="en-GB" sz="1700" dirty="0"/>
              <a:t>The previous </a:t>
            </a:r>
            <a:r>
              <a:rPr lang="en-US" sz="1700" dirty="0"/>
              <a:t>tautology predicts that whenever a proposition of the form ((p∨q) ∧ (¬p)) is true, the proposition q must also be true. For example, it explains why the sentence (</a:t>
            </a:r>
            <a:r>
              <a:rPr lang="en-US" sz="1700" dirty="0">
                <a:solidFill>
                  <a:schemeClr val="accent3">
                    <a:lumMod val="75000"/>
                  </a:schemeClr>
                </a:solidFill>
              </a:rPr>
              <a:t>Either Joe is crazy or he is lying, and he is not crazy</a:t>
            </a:r>
            <a:r>
              <a:rPr lang="en-US" sz="1700" dirty="0"/>
              <a:t>) must entail </a:t>
            </a:r>
            <a:r>
              <a:rPr lang="en-US" sz="1700" dirty="0">
                <a:solidFill>
                  <a:schemeClr val="accent3">
                    <a:lumMod val="75000"/>
                  </a:schemeClr>
                </a:solidFill>
              </a:rPr>
              <a:t>Joe is lying</a:t>
            </a:r>
            <a:r>
              <a:rPr lang="en-US" sz="1700" dirty="0"/>
              <a:t>. A similar entailment relation will hold for any other pair of sentences that have the same logical structure.</a:t>
            </a:r>
            <a:endParaRPr lang="en-GB" sz="1700" dirty="0"/>
          </a:p>
          <a:p>
            <a:r>
              <a:rPr lang="en-GB" sz="1700" dirty="0">
                <a:solidFill>
                  <a:schemeClr val="accent3">
                    <a:lumMod val="75000"/>
                  </a:schemeClr>
                </a:solidFill>
              </a:rPr>
              <a:t>It</a:t>
            </a:r>
            <a:r>
              <a:rPr lang="en-US" sz="1700" dirty="0">
                <a:solidFill>
                  <a:schemeClr val="accent3">
                    <a:lumMod val="75000"/>
                  </a:schemeClr>
                </a:solidFill>
              </a:rPr>
              <a:t> is helpful to check the predictions of the logical formalism against our intuition </a:t>
            </a:r>
            <a:r>
              <a:rPr lang="en-US" sz="1700" dirty="0"/>
              <a:t>as speakers by “translating” the formulae into English or some other human language (i.e., replacing the variables p and q with </a:t>
            </a:r>
            <a:r>
              <a:rPr lang="en-GB" sz="1700" dirty="0"/>
              <a:t>sentences </a:t>
            </a:r>
            <a:r>
              <a:rPr lang="en-US" sz="1700" dirty="0"/>
              <a:t>hat express propositions). We noted that when we hear the sentence Either Joe is crazy or he is lying, and he is not crazy, we reach the conclusion Joe is lying automatically and without effort. It takes a bit more effort to process a formula like ((p∨q) ∧ (¬p)), but </a:t>
            </a:r>
            <a:r>
              <a:rPr lang="en-GB" sz="1700" dirty="0"/>
              <a:t>its truth </a:t>
            </a:r>
            <a:r>
              <a:rPr lang="en-US" sz="1700" dirty="0"/>
              <a:t>table</a:t>
            </a:r>
            <a:r>
              <a:rPr lang="en-GB" sz="1700" dirty="0"/>
              <a:t> </a:t>
            </a:r>
            <a:r>
              <a:rPr lang="en-US" sz="1700" dirty="0"/>
              <a:t>shows that the logical implication of this formula matches our intuition about the corresponding sentence.</a:t>
            </a:r>
            <a:endParaRPr lang="en-IQ" sz="1700" dirty="0"/>
          </a:p>
        </p:txBody>
      </p:sp>
      <p:sp>
        <p:nvSpPr>
          <p:cNvPr id="5" name="Title 1">
            <a:extLst>
              <a:ext uri="{FF2B5EF4-FFF2-40B4-BE49-F238E27FC236}">
                <a16:creationId xmlns:a16="http://schemas.microsoft.com/office/drawing/2014/main" id="{632D07F8-948F-EE4E-8C80-EE09593CA5C3}"/>
              </a:ext>
            </a:extLst>
          </p:cNvPr>
          <p:cNvSpPr txBox="1">
            <a:spLocks noGrp="1"/>
          </p:cNvSpPr>
          <p:nvPr>
            <p:ph type="title"/>
          </p:nvPr>
        </p:nvSpPr>
        <p:spPr bwMode="black">
          <a:xfrm>
            <a:off x="2231136" y="485846"/>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Meaning relations and rules of inference</a:t>
            </a:r>
            <a:endParaRPr lang="en-IQ" dirty="0"/>
          </a:p>
        </p:txBody>
      </p:sp>
    </p:spTree>
    <p:extLst>
      <p:ext uri="{BB962C8B-B14F-4D97-AF65-F5344CB8AC3E}">
        <p14:creationId xmlns:p14="http://schemas.microsoft.com/office/powerpoint/2010/main" val="3983463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42CDDB2D-3E36-FD4A-B1CC-4A50298601F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28794" y="1121572"/>
            <a:ext cx="4914900" cy="1600200"/>
          </a:xfrm>
        </p:spPr>
      </p:pic>
      <p:sp>
        <p:nvSpPr>
          <p:cNvPr id="5" name="Title 1">
            <a:extLst>
              <a:ext uri="{FF2B5EF4-FFF2-40B4-BE49-F238E27FC236}">
                <a16:creationId xmlns:a16="http://schemas.microsoft.com/office/drawing/2014/main" id="{76F21A17-B495-974D-BC16-D46184C7C758}"/>
              </a:ext>
            </a:extLst>
          </p:cNvPr>
          <p:cNvSpPr txBox="1">
            <a:spLocks noGrp="1"/>
          </p:cNvSpPr>
          <p:nvPr>
            <p:ph type="title"/>
          </p:nvPr>
        </p:nvSpPr>
        <p:spPr bwMode="black">
          <a:xfrm>
            <a:off x="2231136" y="289679"/>
            <a:ext cx="7729728" cy="831893"/>
          </a:xfrm>
          <a:prstGeom prst="rect">
            <a:avLst/>
          </a:prstGeom>
          <a:solidFill>
            <a:srgbClr val="FFFFFF"/>
          </a:solidFill>
          <a:ln w="31750" cap="sq">
            <a:solidFill>
              <a:srgbClr val="404040"/>
            </a:solidFill>
            <a:miter lim="800000"/>
          </a:ln>
        </p:spPr>
        <p:txBody>
          <a:bodyPr vert="horz" lIns="182880" tIns="182880" rIns="182880" bIns="182880" rtlCol="0" anchor="ctr">
            <a:normAutofit fontScale="9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Meaning relations and rules of inference</a:t>
            </a:r>
            <a:endParaRPr lang="en-IQ" dirty="0"/>
          </a:p>
        </p:txBody>
      </p:sp>
      <p:sp>
        <p:nvSpPr>
          <p:cNvPr id="6" name="TextBox 5">
            <a:extLst>
              <a:ext uri="{FF2B5EF4-FFF2-40B4-BE49-F238E27FC236}">
                <a16:creationId xmlns:a16="http://schemas.microsoft.com/office/drawing/2014/main" id="{585E2E21-4E29-714E-BD26-E71EFD265B29}"/>
              </a:ext>
            </a:extLst>
          </p:cNvPr>
          <p:cNvSpPr txBox="1"/>
          <p:nvPr/>
        </p:nvSpPr>
        <p:spPr>
          <a:xfrm>
            <a:off x="2735147" y="2721772"/>
            <a:ext cx="6102194" cy="3785652"/>
          </a:xfrm>
          <a:prstGeom prst="rect">
            <a:avLst/>
          </a:prstGeom>
          <a:noFill/>
        </p:spPr>
        <p:txBody>
          <a:bodyPr wrap="square">
            <a:spAutoFit/>
          </a:bodyPr>
          <a:lstStyle/>
          <a:p>
            <a:r>
              <a:rPr lang="en-US" sz="2000" dirty="0"/>
              <a:t>The above table represents the </a:t>
            </a:r>
            <a:r>
              <a:rPr lang="en-US" sz="2000" dirty="0" err="1"/>
              <a:t>biconditional</a:t>
            </a:r>
            <a:r>
              <a:rPr lang="en-US" sz="2000" dirty="0"/>
              <a:t> formula (p∨q) ↔ ¬((¬p) ∧ (¬q)).</a:t>
            </a:r>
          </a:p>
          <a:p>
            <a:r>
              <a:rPr lang="en-US" sz="2000" dirty="0"/>
              <a:t>Once again we see that every cell in the right-most column contains T, which means that this formula must always be true, purely because of its logical form. The </a:t>
            </a:r>
            <a:r>
              <a:rPr lang="en-US" sz="2000" dirty="0" err="1"/>
              <a:t>biconditional</a:t>
            </a:r>
            <a:r>
              <a:rPr lang="en-US" sz="2000" dirty="0"/>
              <a:t> operator in this formula expresses </a:t>
            </a:r>
            <a:r>
              <a:rPr lang="en-US" sz="2000" b="1" dirty="0">
                <a:solidFill>
                  <a:schemeClr val="accent3">
                    <a:lumMod val="75000"/>
                  </a:schemeClr>
                </a:solidFill>
              </a:rPr>
              <a:t>mutual entailment,</a:t>
            </a:r>
            <a:r>
              <a:rPr lang="en-US" sz="2000" dirty="0"/>
              <a:t> that is, a </a:t>
            </a:r>
            <a:r>
              <a:rPr lang="en-US" sz="2000" b="1" dirty="0">
                <a:solidFill>
                  <a:schemeClr val="accent3">
                    <a:lumMod val="75000"/>
                  </a:schemeClr>
                </a:solidFill>
              </a:rPr>
              <a:t>paraphrase relation</a:t>
            </a:r>
            <a:r>
              <a:rPr lang="en-US" sz="2000" dirty="0"/>
              <a:t>. This formula explains why the sentence Either he is crazy or he is lying must always have the same truth value as It is not the case that he is both not crazy and not lying. The first sentence is a paraphrase of the second, simply because of the logical structures involved.</a:t>
            </a:r>
            <a:endParaRPr lang="en-IQ" sz="2000" dirty="0"/>
          </a:p>
        </p:txBody>
      </p:sp>
    </p:spTree>
    <p:extLst>
      <p:ext uri="{BB962C8B-B14F-4D97-AF65-F5344CB8AC3E}">
        <p14:creationId xmlns:p14="http://schemas.microsoft.com/office/powerpoint/2010/main" val="117230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2E94DE-D4C7-8E4B-8460-18E6E34F02EA}"/>
              </a:ext>
            </a:extLst>
          </p:cNvPr>
          <p:cNvSpPr>
            <a:spLocks noGrp="1"/>
          </p:cNvSpPr>
          <p:nvPr>
            <p:ph idx="1"/>
          </p:nvPr>
        </p:nvSpPr>
        <p:spPr>
          <a:xfrm>
            <a:off x="2063420" y="1997490"/>
            <a:ext cx="5264963" cy="2863020"/>
          </a:xfrm>
        </p:spPr>
        <p:txBody>
          <a:bodyPr>
            <a:normAutofit fontScale="92500" lnSpcReduction="20000"/>
          </a:bodyPr>
          <a:lstStyle/>
          <a:p>
            <a:pPr algn="just"/>
            <a:r>
              <a:rPr lang="en-US" sz="2100" b="1" dirty="0"/>
              <a:t>Logical tautologies: </a:t>
            </a:r>
            <a:r>
              <a:rPr lang="en-US" sz="2100" dirty="0"/>
              <a:t>are not very informative because they make no claim about the world. But for that very reason, these logical tautologies can be extremely useful because they define logically valid rules of inference.  A few tautologies are so famous as rules of inference that they are given Latin names, below are some types of tautologies:</a:t>
            </a:r>
          </a:p>
          <a:p>
            <a:pPr marL="457200" indent="-457200" algn="just">
              <a:buFont typeface="+mj-lt"/>
              <a:buAutoNum type="arabicPeriod"/>
            </a:pPr>
            <a:r>
              <a:rPr lang="en-US" sz="2100" dirty="0"/>
              <a:t>One of these is called </a:t>
            </a:r>
            <a:r>
              <a:rPr lang="en-US" sz="2100" dirty="0">
                <a:solidFill>
                  <a:schemeClr val="accent3">
                    <a:lumMod val="75000"/>
                  </a:schemeClr>
                </a:solidFill>
              </a:rPr>
              <a:t>Modus </a:t>
            </a:r>
            <a:r>
              <a:rPr lang="en-US" sz="2100" dirty="0" err="1">
                <a:solidFill>
                  <a:schemeClr val="accent3">
                    <a:lumMod val="75000"/>
                  </a:schemeClr>
                </a:solidFill>
              </a:rPr>
              <a:t>Ponens</a:t>
            </a:r>
            <a:r>
              <a:rPr lang="en-US" sz="2100" dirty="0">
                <a:solidFill>
                  <a:schemeClr val="accent3">
                    <a:lumMod val="75000"/>
                  </a:schemeClr>
                </a:solidFill>
              </a:rPr>
              <a:t> ‘method of positing/ affirming</a:t>
            </a:r>
            <a:r>
              <a:rPr lang="en-US" sz="2100" dirty="0"/>
              <a:t>’, also called ‘</a:t>
            </a:r>
            <a:r>
              <a:rPr lang="en-US" sz="2100" dirty="0">
                <a:solidFill>
                  <a:schemeClr val="accent3">
                    <a:lumMod val="75000"/>
                  </a:schemeClr>
                </a:solidFill>
              </a:rPr>
              <a:t>affirming the antecedent</a:t>
            </a:r>
            <a:r>
              <a:rPr lang="en-US" sz="2100" dirty="0"/>
              <a:t>’: ((p→q) ∧ p) → q. The proof of this tautology is presented in the table.</a:t>
            </a:r>
          </a:p>
          <a:p>
            <a:pPr marL="457200" indent="-457200">
              <a:buFont typeface="+mj-lt"/>
              <a:buAutoNum type="arabicPeriod"/>
            </a:pPr>
            <a:endParaRPr lang="en-US" sz="2100" dirty="0"/>
          </a:p>
          <a:p>
            <a:endParaRPr lang="en-IQ" dirty="0"/>
          </a:p>
        </p:txBody>
      </p:sp>
      <p:sp>
        <p:nvSpPr>
          <p:cNvPr id="5" name="Title 1">
            <a:extLst>
              <a:ext uri="{FF2B5EF4-FFF2-40B4-BE49-F238E27FC236}">
                <a16:creationId xmlns:a16="http://schemas.microsoft.com/office/drawing/2014/main" id="{E4D2502B-0C21-B640-948D-7B82053A9AE7}"/>
              </a:ext>
            </a:extLst>
          </p:cNvPr>
          <p:cNvSpPr txBox="1">
            <a:spLocks noGrp="1"/>
          </p:cNvSpPr>
          <p:nvPr>
            <p:ph type="title"/>
          </p:nvPr>
        </p:nvSpPr>
        <p:spPr bwMode="black">
          <a:xfrm>
            <a:off x="2231136" y="964692"/>
            <a:ext cx="7729728" cy="738967"/>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2500" dirty="0"/>
              <a:t>Meaning relations and rules of inference</a:t>
            </a:r>
            <a:endParaRPr lang="en-IQ" sz="2500" dirty="0"/>
          </a:p>
        </p:txBody>
      </p:sp>
      <p:pic>
        <p:nvPicPr>
          <p:cNvPr id="2" name="Picture 3">
            <a:extLst>
              <a:ext uri="{FF2B5EF4-FFF2-40B4-BE49-F238E27FC236}">
                <a16:creationId xmlns:a16="http://schemas.microsoft.com/office/drawing/2014/main" id="{D466368E-B61D-374F-8E09-DF12A39A92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6099" y="2490876"/>
            <a:ext cx="3412265" cy="1876248"/>
          </a:xfrm>
          <a:prstGeom prst="rect">
            <a:avLst/>
          </a:prstGeom>
        </p:spPr>
      </p:pic>
    </p:spTree>
    <p:extLst>
      <p:ext uri="{BB962C8B-B14F-4D97-AF65-F5344CB8AC3E}">
        <p14:creationId xmlns:p14="http://schemas.microsoft.com/office/powerpoint/2010/main" val="94716364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3612</Words>
  <Application>Microsoft Office PowerPoint</Application>
  <PresentationFormat>Widescreen</PresentationFormat>
  <Paragraphs>141</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Gill Sans MT</vt:lpstr>
      <vt:lpstr>Parcel</vt:lpstr>
      <vt:lpstr>Meaning relations and rules of inference</vt:lpstr>
      <vt:lpstr>Meaning relations and rules of inference</vt:lpstr>
      <vt:lpstr>Meaning relations and rules of inference</vt:lpstr>
      <vt:lpstr>Meaning relations and rules of inference</vt:lpstr>
      <vt:lpstr>Meaning relations and rules of inference</vt:lpstr>
      <vt:lpstr>Meaning relations and rules of inference</vt:lpstr>
      <vt:lpstr>Meaning relations and rules of inference</vt:lpstr>
      <vt:lpstr>Meaning relations and rules of inference</vt:lpstr>
      <vt:lpstr>Meaning relations and rules of inference</vt:lpstr>
      <vt:lpstr>Meaning relations and rules of inference</vt:lpstr>
      <vt:lpstr>Meaning relations and rules of inference</vt:lpstr>
      <vt:lpstr>Meaning relations and rules of inference</vt:lpstr>
      <vt:lpstr>Meaning relations and rules of inference</vt:lpstr>
      <vt:lpstr>Predicate logic</vt:lpstr>
      <vt:lpstr>Predicate logic</vt:lpstr>
      <vt:lpstr>Predicate logic</vt:lpstr>
      <vt:lpstr>Quantifiers (an introduction)</vt:lpstr>
      <vt:lpstr>Quantifiers (an introduction)</vt:lpstr>
      <vt:lpstr>Quantifiers (an introduction)</vt:lpstr>
      <vt:lpstr>Quantifiers (an introduction)</vt:lpstr>
      <vt:lpstr>Quantifiers (an introduction)</vt:lpstr>
      <vt:lpstr>Quantifiers (an introduction)</vt:lpstr>
      <vt:lpstr>Quantifiers (an introduction)</vt:lpstr>
      <vt:lpstr>Scope ambiguities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 relations and rules of inference</dc:title>
  <dc:creator>asmaa mowafak</dc:creator>
  <cp:lastModifiedBy>ahmed qadoury</cp:lastModifiedBy>
  <cp:revision>8</cp:revision>
  <dcterms:created xsi:type="dcterms:W3CDTF">2020-11-26T21:54:08Z</dcterms:created>
  <dcterms:modified xsi:type="dcterms:W3CDTF">2020-12-28T18:20:51Z</dcterms:modified>
</cp:coreProperties>
</file>