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152" r:id="rId1"/>
  </p:sldMasterIdLst>
  <p:notesMasterIdLst>
    <p:notesMasterId r:id="rId30"/>
  </p:notesMasterIdLst>
  <p:sldIdLst>
    <p:sldId id="256" r:id="rId2"/>
    <p:sldId id="257" r:id="rId3"/>
    <p:sldId id="258" r:id="rId4"/>
    <p:sldId id="259" r:id="rId5"/>
    <p:sldId id="260" r:id="rId6"/>
    <p:sldId id="261" r:id="rId7"/>
    <p:sldId id="268" r:id="rId8"/>
    <p:sldId id="262" r:id="rId9"/>
    <p:sldId id="263" r:id="rId10"/>
    <p:sldId id="264" r:id="rId11"/>
    <p:sldId id="269" r:id="rId12"/>
    <p:sldId id="265" r:id="rId13"/>
    <p:sldId id="266" r:id="rId14"/>
    <p:sldId id="267" r:id="rId15"/>
    <p:sldId id="276" r:id="rId16"/>
    <p:sldId id="277" r:id="rId17"/>
    <p:sldId id="278" r:id="rId18"/>
    <p:sldId id="270" r:id="rId19"/>
    <p:sldId id="271" r:id="rId20"/>
    <p:sldId id="272" r:id="rId21"/>
    <p:sldId id="273" r:id="rId22"/>
    <p:sldId id="279" r:id="rId23"/>
    <p:sldId id="274" r:id="rId24"/>
    <p:sldId id="275" r:id="rId25"/>
    <p:sldId id="280" r:id="rId26"/>
    <p:sldId id="281" r:id="rId27"/>
    <p:sldId id="282" r:id="rId28"/>
    <p:sldId id="283" r:id="rId2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380"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4ABDBB29-2DCA-460E-A3A1-482E87D1CDEA}" type="datetimeFigureOut">
              <a:rPr lang="ar-IQ" smtClean="0"/>
              <a:t>14/05/1442</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4D5BD7E0-9C9A-41D4-B743-68ADFB603948}" type="slidenum">
              <a:rPr lang="ar-IQ" smtClean="0"/>
              <a:t>‹#›</a:t>
            </a:fld>
            <a:endParaRPr lang="ar-IQ"/>
          </a:p>
        </p:txBody>
      </p:sp>
    </p:spTree>
    <p:extLst>
      <p:ext uri="{BB962C8B-B14F-4D97-AF65-F5344CB8AC3E}">
        <p14:creationId xmlns:p14="http://schemas.microsoft.com/office/powerpoint/2010/main" val="266556175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dirty="0"/>
          </a:p>
        </p:txBody>
      </p:sp>
      <p:sp>
        <p:nvSpPr>
          <p:cNvPr id="4" name="Slide Number Placeholder 3"/>
          <p:cNvSpPr>
            <a:spLocks noGrp="1"/>
          </p:cNvSpPr>
          <p:nvPr>
            <p:ph type="sldNum" sz="quarter" idx="10"/>
          </p:nvPr>
        </p:nvSpPr>
        <p:spPr/>
        <p:txBody>
          <a:bodyPr/>
          <a:lstStyle/>
          <a:p>
            <a:fld id="{4D5BD7E0-9C9A-41D4-B743-68ADFB603948}" type="slidenum">
              <a:rPr lang="ar-IQ" smtClean="0"/>
              <a:t>24</a:t>
            </a:fld>
            <a:endParaRPr lang="ar-IQ"/>
          </a:p>
        </p:txBody>
      </p:sp>
    </p:spTree>
    <p:extLst>
      <p:ext uri="{BB962C8B-B14F-4D97-AF65-F5344CB8AC3E}">
        <p14:creationId xmlns:p14="http://schemas.microsoft.com/office/powerpoint/2010/main" val="3944815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09B69B2-47BB-460C-A2A6-FF91B39F1D75}" type="datetimeFigureOut">
              <a:rPr lang="ar-IQ" smtClean="0"/>
              <a:t>14/05/1442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34F2323-645E-4C68-83CA-FF4002E248DF}" type="slidenum">
              <a:rPr lang="ar-IQ" smtClean="0"/>
              <a:t>‹#›</a:t>
            </a:fld>
            <a:endParaRPr lang="ar-IQ"/>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09B69B2-47BB-460C-A2A6-FF91B39F1D75}" type="datetimeFigureOut">
              <a:rPr lang="ar-IQ" smtClean="0"/>
              <a:t>14/05/1442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34F2323-645E-4C68-83CA-FF4002E248DF}"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9B69B2-47BB-460C-A2A6-FF91B39F1D75}" type="datetimeFigureOut">
              <a:rPr lang="ar-IQ" smtClean="0"/>
              <a:t>14/05/1442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34F2323-645E-4C68-83CA-FF4002E248DF}"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09B69B2-47BB-460C-A2A6-FF91B39F1D75}" type="datetimeFigureOut">
              <a:rPr lang="ar-IQ" smtClean="0"/>
              <a:t>14/05/1442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34F2323-645E-4C68-83CA-FF4002E248DF}" type="slidenum">
              <a:rPr lang="ar-IQ" smtClean="0"/>
              <a:t>‹#›</a:t>
            </a:fld>
            <a:endParaRPr lang="ar-IQ"/>
          </a:p>
        </p:txBody>
      </p:sp>
      <p:sp>
        <p:nvSpPr>
          <p:cNvPr id="8" name="Title 7"/>
          <p:cNvSpPr>
            <a:spLocks noGrp="1"/>
          </p:cNvSpPr>
          <p:nvPr>
            <p:ph type="title"/>
          </p:nvPr>
        </p:nvSpPr>
        <p:spPr/>
        <p:txBody>
          <a:bodyPr/>
          <a:lstStyle/>
          <a:p>
            <a:r>
              <a:rPr lang="en-US"/>
              <a:t>Click to edit Master title style</a:t>
            </a:r>
          </a:p>
        </p:txBody>
      </p:sp>
      <p:sp>
        <p:nvSpPr>
          <p:cNvPr id="10" name="Content Placeholder 9"/>
          <p:cNvSpPr>
            <a:spLocks noGrp="1"/>
          </p:cNvSpPr>
          <p:nvPr>
            <p:ph sz="quarter" idx="13"/>
          </p:nvPr>
        </p:nvSpPr>
        <p:spPr>
          <a:xfrm>
            <a:off x="1143000" y="731520"/>
            <a:ext cx="6400800"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9B69B2-47BB-460C-A2A6-FF91B39F1D75}" type="datetimeFigureOut">
              <a:rPr lang="ar-IQ" smtClean="0"/>
              <a:t>14/05/1442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34F2323-645E-4C68-83CA-FF4002E248DF}"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09B69B2-47BB-460C-A2A6-FF91B39F1D75}" type="datetimeFigureOut">
              <a:rPr lang="ar-IQ" smtClean="0"/>
              <a:t>14/05/1442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34F2323-645E-4C68-83CA-FF4002E248DF}" type="slidenum">
              <a:rPr lang="ar-IQ" smtClean="0"/>
              <a:t>‹#›</a:t>
            </a:fld>
            <a:endParaRPr lang="ar-IQ"/>
          </a:p>
        </p:txBody>
      </p:sp>
      <p:sp>
        <p:nvSpPr>
          <p:cNvPr id="8" name="Title 7"/>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3"/>
          </p:nvPr>
        </p:nvSpPr>
        <p:spPr>
          <a:xfrm>
            <a:off x="1142999" y="731519"/>
            <a:ext cx="3346704"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731520"/>
            <a:ext cx="3346704"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09B69B2-47BB-460C-A2A6-FF91B39F1D75}" type="datetimeFigureOut">
              <a:rPr lang="ar-IQ" smtClean="0"/>
              <a:t>14/05/1442</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134F2323-645E-4C68-83CA-FF4002E248DF}" type="slidenum">
              <a:rPr lang="ar-IQ" smtClean="0"/>
              <a:t>‹#›</a:t>
            </a:fld>
            <a:endParaRPr lang="ar-IQ"/>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09B69B2-47BB-460C-A2A6-FF91B39F1D75}" type="datetimeFigureOut">
              <a:rPr lang="ar-IQ" smtClean="0"/>
              <a:t>14/05/1442</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134F2323-645E-4C68-83CA-FF4002E248DF}"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9B69B2-47BB-460C-A2A6-FF91B39F1D75}" type="datetimeFigureOut">
              <a:rPr lang="ar-IQ" smtClean="0"/>
              <a:t>14/05/1442</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134F2323-645E-4C68-83CA-FF4002E248DF}"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09B69B2-47BB-460C-A2A6-FF91B39F1D75}" type="datetimeFigureOut">
              <a:rPr lang="ar-IQ" smtClean="0"/>
              <a:t>14/05/1442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34F2323-645E-4C68-83CA-FF4002E248DF}"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09B69B2-47BB-460C-A2A6-FF91B39F1D75}" type="datetimeFigureOut">
              <a:rPr lang="ar-IQ" smtClean="0"/>
              <a:t>14/05/1442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34F2323-645E-4C68-83CA-FF4002E248DF}" type="slidenum">
              <a:rPr lang="ar-IQ" smtClean="0"/>
              <a:t>‹#›</a:t>
            </a:fld>
            <a:endParaRPr lang="ar-IQ"/>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209B69B2-47BB-460C-A2A6-FF91B39F1D75}" type="datetimeFigureOut">
              <a:rPr lang="ar-IQ" smtClean="0"/>
              <a:t>14/05/1442</a:t>
            </a:fld>
            <a:endParaRPr lang="ar-IQ"/>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ar-IQ"/>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134F2323-645E-4C68-83CA-FF4002E248DF}"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4153" r:id="rId1"/>
    <p:sldLayoutId id="2147484154" r:id="rId2"/>
    <p:sldLayoutId id="2147484155" r:id="rId3"/>
    <p:sldLayoutId id="2147484156" r:id="rId4"/>
    <p:sldLayoutId id="2147484157" r:id="rId5"/>
    <p:sldLayoutId id="2147484158" r:id="rId6"/>
    <p:sldLayoutId id="2147484159" r:id="rId7"/>
    <p:sldLayoutId id="2147484160" r:id="rId8"/>
    <p:sldLayoutId id="2147484161" r:id="rId9"/>
    <p:sldLayoutId id="2147484162" r:id="rId10"/>
    <p:sldLayoutId id="2147484163" r:id="rId11"/>
  </p:sldLayoutIdLst>
  <p:txStyles>
    <p:title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286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93000">
              <a:schemeClr val="accent2"/>
            </a:gs>
            <a:gs pos="0">
              <a:schemeClr val="accent6">
                <a:lumMod val="60000"/>
                <a:lumOff val="40000"/>
              </a:schemeClr>
            </a:gs>
            <a:gs pos="60000">
              <a:schemeClr val="accent5">
                <a:lumMod val="60000"/>
                <a:lumOff val="40000"/>
              </a:schemeClr>
            </a:gs>
            <a:gs pos="100000">
              <a:schemeClr val="bg2">
                <a:tint val="85000"/>
                <a:satMod val="400000"/>
              </a:schemeClr>
            </a:gs>
          </a:gsLst>
          <a:lin ang="5400000" scaled="0"/>
        </a:gradFill>
        <a:effectLst/>
      </p:bgPr>
    </p:bg>
    <p:spTree>
      <p:nvGrpSpPr>
        <p:cNvPr id="1" name=""/>
        <p:cNvGrpSpPr/>
        <p:nvPr/>
      </p:nvGrpSpPr>
      <p:grpSpPr>
        <a:xfrm>
          <a:off x="0" y="0"/>
          <a:ext cx="0" cy="0"/>
          <a:chOff x="0" y="0"/>
          <a:chExt cx="0" cy="0"/>
        </a:xfrm>
      </p:grpSpPr>
      <p:sp>
        <p:nvSpPr>
          <p:cNvPr id="5" name="Title 4"/>
          <p:cNvSpPr>
            <a:spLocks noGrp="1"/>
          </p:cNvSpPr>
          <p:nvPr>
            <p:ph type="ctrTitle"/>
          </p:nvPr>
        </p:nvSpPr>
        <p:spPr>
          <a:xfrm>
            <a:off x="107504" y="1772816"/>
            <a:ext cx="8928992" cy="2736304"/>
          </a:xfrm>
        </p:spPr>
        <p:txBody>
          <a:bodyPr/>
          <a:lstStyle/>
          <a:p>
            <a:pPr algn="ctr"/>
            <a:r>
              <a:rPr lang="en-US" sz="6600" dirty="0">
                <a:solidFill>
                  <a:schemeClr val="tx1"/>
                </a:solidFill>
                <a:latin typeface="Times New Roman" pitchFamily="18" charset="0"/>
                <a:cs typeface="Times New Roman" pitchFamily="18" charset="0"/>
              </a:rPr>
              <a:t>Lexical sense relations</a:t>
            </a:r>
            <a:endParaRPr lang="ar-IQ" sz="6600" dirty="0"/>
          </a:p>
        </p:txBody>
      </p:sp>
    </p:spTree>
    <p:extLst>
      <p:ext uri="{BB962C8B-B14F-4D97-AF65-F5344CB8AC3E}">
        <p14:creationId xmlns:p14="http://schemas.microsoft.com/office/powerpoint/2010/main" val="29786998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476672"/>
            <a:ext cx="6912768" cy="1143000"/>
          </a:xfrm>
        </p:spPr>
        <p:txBody>
          <a:bodyPr/>
          <a:lstStyle/>
          <a:p>
            <a:pPr algn="ctr" rtl="0"/>
            <a:r>
              <a:rPr lang="en-US" sz="3600" dirty="0">
                <a:solidFill>
                  <a:schemeClr val="tx1"/>
                </a:solidFill>
                <a:latin typeface="Times New Roman" pitchFamily="18" charset="0"/>
                <a:cs typeface="Times New Roman" pitchFamily="18" charset="0"/>
              </a:rPr>
              <a:t>1.2.2.1- Complementary pairs (simple antonyms)</a:t>
            </a:r>
            <a:endParaRPr lang="ar-IQ" sz="3600" dirty="0"/>
          </a:p>
        </p:txBody>
      </p:sp>
      <p:sp>
        <p:nvSpPr>
          <p:cNvPr id="3" name="Content Placeholder 2"/>
          <p:cNvSpPr>
            <a:spLocks noGrp="1"/>
          </p:cNvSpPr>
          <p:nvPr>
            <p:ph sz="quarter" idx="13"/>
          </p:nvPr>
        </p:nvSpPr>
        <p:spPr>
          <a:xfrm>
            <a:off x="539552" y="1844824"/>
            <a:ext cx="7920880" cy="1656184"/>
          </a:xfrm>
          <a:solidFill>
            <a:schemeClr val="accent2">
              <a:lumMod val="60000"/>
              <a:lumOff val="40000"/>
            </a:schemeClr>
          </a:solidFill>
        </p:spPr>
        <p:txBody>
          <a:bodyPr/>
          <a:lstStyle/>
          <a:p>
            <a:pPr algn="just" rtl="0"/>
            <a:r>
              <a:rPr lang="en-US" b="1" dirty="0">
                <a:solidFill>
                  <a:schemeClr val="tx1"/>
                </a:solidFill>
              </a:rPr>
              <a:t>“All men are created equal. Some, it appears, are created a little more equal than others.” [Ambrose Bierce, In </a:t>
            </a:r>
            <a:r>
              <a:rPr lang="en-US" b="1" i="1" dirty="0">
                <a:solidFill>
                  <a:schemeClr val="tx1"/>
                </a:solidFill>
              </a:rPr>
              <a:t>The San Francisco Wasp </a:t>
            </a:r>
            <a:r>
              <a:rPr lang="en-US" b="1" dirty="0">
                <a:solidFill>
                  <a:schemeClr val="tx1"/>
                </a:solidFill>
              </a:rPr>
              <a:t>magazine, September 16, 1882]</a:t>
            </a:r>
            <a:endParaRPr lang="ar-IQ" b="1" dirty="0">
              <a:solidFill>
                <a:schemeClr val="tx1"/>
              </a:solidFill>
            </a:endParaRPr>
          </a:p>
        </p:txBody>
      </p:sp>
      <p:sp>
        <p:nvSpPr>
          <p:cNvPr id="4" name="TextBox 3"/>
          <p:cNvSpPr txBox="1"/>
          <p:nvPr/>
        </p:nvSpPr>
        <p:spPr>
          <a:xfrm>
            <a:off x="405252" y="3645024"/>
            <a:ext cx="8568952" cy="3631763"/>
          </a:xfrm>
          <a:prstGeom prst="rect">
            <a:avLst/>
          </a:prstGeom>
          <a:noFill/>
        </p:spPr>
        <p:txBody>
          <a:bodyPr wrap="square" rtlCol="1">
            <a:spAutoFit/>
          </a:bodyPr>
          <a:lstStyle/>
          <a:p>
            <a:pPr algn="justLow" rtl="0"/>
            <a:r>
              <a:rPr lang="en-US" sz="2200" b="1" dirty="0">
                <a:latin typeface="Times New Roman" pitchFamily="18" charset="0"/>
                <a:cs typeface="Times New Roman" pitchFamily="18" charset="0"/>
              </a:rPr>
              <a:t>Complementary pairs such as </a:t>
            </a:r>
            <a:r>
              <a:rPr lang="en-US" sz="2200" b="1" i="1" dirty="0">
                <a:solidFill>
                  <a:srgbClr val="FF0000"/>
                </a:solidFill>
                <a:latin typeface="Times New Roman" pitchFamily="18" charset="0"/>
                <a:cs typeface="Times New Roman" pitchFamily="18" charset="0"/>
              </a:rPr>
              <a:t>open/shut</a:t>
            </a:r>
            <a:r>
              <a:rPr lang="en-US" sz="2200" b="1" dirty="0">
                <a:solidFill>
                  <a:srgbClr val="FF0000"/>
                </a:solidFill>
                <a:latin typeface="Times New Roman" pitchFamily="18" charset="0"/>
                <a:cs typeface="Times New Roman" pitchFamily="18" charset="0"/>
              </a:rPr>
              <a:t>, </a:t>
            </a:r>
            <a:r>
              <a:rPr lang="en-US" sz="2200" b="1" i="1" dirty="0">
                <a:solidFill>
                  <a:srgbClr val="FF0000"/>
                </a:solidFill>
                <a:latin typeface="Times New Roman" pitchFamily="18" charset="0"/>
                <a:cs typeface="Times New Roman" pitchFamily="18" charset="0"/>
              </a:rPr>
              <a:t>alive/dead</a:t>
            </a:r>
            <a:r>
              <a:rPr lang="en-US" sz="2200" b="1" dirty="0">
                <a:solidFill>
                  <a:srgbClr val="FF0000"/>
                </a:solidFill>
                <a:latin typeface="Times New Roman" pitchFamily="18" charset="0"/>
                <a:cs typeface="Times New Roman" pitchFamily="18" charset="0"/>
              </a:rPr>
              <a:t>, </a:t>
            </a:r>
            <a:r>
              <a:rPr lang="en-US" sz="2200" b="1" i="1" dirty="0">
                <a:solidFill>
                  <a:srgbClr val="FF0000"/>
                </a:solidFill>
                <a:latin typeface="Times New Roman" pitchFamily="18" charset="0"/>
                <a:cs typeface="Times New Roman" pitchFamily="18" charset="0"/>
              </a:rPr>
              <a:t>male/female</a:t>
            </a:r>
            <a:r>
              <a:rPr lang="en-US" sz="2200" b="1" dirty="0">
                <a:solidFill>
                  <a:srgbClr val="FF0000"/>
                </a:solidFill>
                <a:latin typeface="Times New Roman" pitchFamily="18" charset="0"/>
                <a:cs typeface="Times New Roman" pitchFamily="18" charset="0"/>
              </a:rPr>
              <a:t>, </a:t>
            </a:r>
            <a:r>
              <a:rPr lang="en-US" sz="2200" b="1" i="1" dirty="0">
                <a:solidFill>
                  <a:srgbClr val="FF0000"/>
                </a:solidFill>
                <a:latin typeface="Times New Roman" pitchFamily="18" charset="0"/>
                <a:cs typeface="Times New Roman" pitchFamily="18" charset="0"/>
              </a:rPr>
              <a:t>on/off</a:t>
            </a:r>
            <a:r>
              <a:rPr lang="en-US" sz="2200" b="1" dirty="0">
                <a:solidFill>
                  <a:srgbClr val="FF0000"/>
                </a:solidFill>
                <a:latin typeface="Times New Roman" pitchFamily="18" charset="0"/>
                <a:cs typeface="Times New Roman" pitchFamily="18" charset="0"/>
              </a:rPr>
              <a:t>, </a:t>
            </a:r>
            <a:r>
              <a:rPr lang="en-US" sz="2200" b="1" dirty="0">
                <a:latin typeface="Times New Roman" pitchFamily="18" charset="0"/>
                <a:cs typeface="Times New Roman" pitchFamily="18" charset="0"/>
              </a:rPr>
              <a:t>etc. exhaust the range of possibilities, for things that they can collocate with. There is (normally) no middle ground; a person is either alive or dead, a switch is either on or off, etc. The defining property of simple antonyms is that replacing one member of the pair with the other, as in (5), produces sentences which are </a:t>
            </a:r>
            <a:r>
              <a:rPr lang="en-US" sz="2200" b="1" dirty="0">
                <a:solidFill>
                  <a:srgbClr val="FF0000"/>
                </a:solidFill>
                <a:latin typeface="Times New Roman" pitchFamily="18" charset="0"/>
                <a:cs typeface="Times New Roman" pitchFamily="18" charset="0"/>
              </a:rPr>
              <a:t>contradictory</a:t>
            </a:r>
            <a:r>
              <a:rPr lang="en-US" sz="2200" b="1" dirty="0">
                <a:latin typeface="Times New Roman" pitchFamily="18" charset="0"/>
                <a:cs typeface="Times New Roman" pitchFamily="18" charset="0"/>
              </a:rPr>
              <a:t>, and the negation of one sentence entails the truth of the other, as in (6).</a:t>
            </a:r>
          </a:p>
          <a:p>
            <a:pPr algn="justLow" rtl="0"/>
            <a:endParaRPr lang="en-US" b="1" dirty="0"/>
          </a:p>
          <a:p>
            <a:pPr algn="justLow" rtl="0"/>
            <a:endParaRPr lang="en-US" b="1" dirty="0"/>
          </a:p>
          <a:p>
            <a:pPr algn="justLow" rtl="0"/>
            <a:endParaRPr lang="ar-IQ" b="1" dirty="0"/>
          </a:p>
        </p:txBody>
      </p:sp>
    </p:spTree>
    <p:extLst>
      <p:ext uri="{BB962C8B-B14F-4D97-AF65-F5344CB8AC3E}">
        <p14:creationId xmlns:p14="http://schemas.microsoft.com/office/powerpoint/2010/main" val="16894547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476672"/>
            <a:ext cx="8424935" cy="1397848"/>
          </a:xfrm>
        </p:spPr>
        <p:txBody>
          <a:bodyPr/>
          <a:lstStyle/>
          <a:p>
            <a:pPr algn="ctr" rtl="0"/>
            <a:r>
              <a:rPr lang="en-US" sz="4000" dirty="0">
                <a:solidFill>
                  <a:schemeClr val="tx1"/>
                </a:solidFill>
                <a:latin typeface="Times New Roman" pitchFamily="18" charset="0"/>
                <a:cs typeface="Times New Roman" pitchFamily="18" charset="0"/>
              </a:rPr>
              <a:t>1.2.2.1- Complementary pairs (simple antonyms)</a:t>
            </a:r>
            <a:endParaRPr lang="ar-IQ" sz="4000" dirty="0"/>
          </a:p>
        </p:txBody>
      </p:sp>
      <p:sp>
        <p:nvSpPr>
          <p:cNvPr id="3" name="Content Placeholder 2"/>
          <p:cNvSpPr>
            <a:spLocks noGrp="1"/>
          </p:cNvSpPr>
          <p:nvPr>
            <p:ph sz="quarter" idx="13"/>
          </p:nvPr>
        </p:nvSpPr>
        <p:spPr>
          <a:xfrm>
            <a:off x="539552" y="1916832"/>
            <a:ext cx="8280920" cy="4176464"/>
          </a:xfrm>
        </p:spPr>
        <p:txBody>
          <a:bodyPr/>
          <a:lstStyle/>
          <a:p>
            <a:pPr marL="45720" indent="0" algn="l" rtl="0">
              <a:buNone/>
            </a:pPr>
            <a:r>
              <a:rPr lang="en-US" b="1" dirty="0">
                <a:solidFill>
                  <a:schemeClr val="tx1">
                    <a:lumMod val="95000"/>
                    <a:lumOff val="5000"/>
                  </a:schemeClr>
                </a:solidFill>
                <a:latin typeface="Times New Roman" pitchFamily="18" charset="0"/>
                <a:cs typeface="Times New Roman" pitchFamily="18" charset="0"/>
              </a:rPr>
              <a:t>(5) a. The switch is on.</a:t>
            </a:r>
          </a:p>
          <a:p>
            <a:pPr marL="45720" indent="0" algn="l" rtl="0">
              <a:buNone/>
            </a:pPr>
            <a:r>
              <a:rPr lang="en-US" b="1" dirty="0">
                <a:solidFill>
                  <a:schemeClr val="tx1">
                    <a:lumMod val="95000"/>
                    <a:lumOff val="5000"/>
                  </a:schemeClr>
                </a:solidFill>
                <a:latin typeface="Times New Roman" pitchFamily="18" charset="0"/>
                <a:cs typeface="Times New Roman" pitchFamily="18" charset="0"/>
              </a:rPr>
              <a:t>      b. The switch is off.</a:t>
            </a:r>
          </a:p>
          <a:p>
            <a:pPr marL="45720" indent="0" algn="l" rtl="0">
              <a:buNone/>
            </a:pPr>
            <a:r>
              <a:rPr lang="en-US" b="1" dirty="0">
                <a:solidFill>
                  <a:schemeClr val="tx1">
                    <a:lumMod val="95000"/>
                    <a:lumOff val="5000"/>
                  </a:schemeClr>
                </a:solidFill>
                <a:latin typeface="Times New Roman" pitchFamily="18" charset="0"/>
                <a:cs typeface="Times New Roman" pitchFamily="18" charset="0"/>
              </a:rPr>
              <a:t>      c. ⁇The switch is neither on nor off.</a:t>
            </a:r>
          </a:p>
          <a:p>
            <a:pPr marL="45720" indent="0" algn="l" rtl="0">
              <a:buNone/>
            </a:pPr>
            <a:endParaRPr lang="en-US" b="1" dirty="0">
              <a:solidFill>
                <a:schemeClr val="tx1">
                  <a:lumMod val="95000"/>
                  <a:lumOff val="5000"/>
                </a:schemeClr>
              </a:solidFill>
              <a:latin typeface="Times New Roman" pitchFamily="18" charset="0"/>
              <a:cs typeface="Times New Roman" pitchFamily="18" charset="0"/>
            </a:endParaRPr>
          </a:p>
          <a:p>
            <a:pPr marL="45720" indent="0" algn="l" rtl="0">
              <a:buNone/>
            </a:pPr>
            <a:r>
              <a:rPr lang="en-US" b="1" dirty="0">
                <a:solidFill>
                  <a:schemeClr val="tx1">
                    <a:lumMod val="95000"/>
                    <a:lumOff val="5000"/>
                  </a:schemeClr>
                </a:solidFill>
                <a:latin typeface="Times New Roman" pitchFamily="18" charset="0"/>
                <a:cs typeface="Times New Roman" pitchFamily="18" charset="0"/>
              </a:rPr>
              <a:t>(6) a. ⁇The post office is not open today, but it is not closed either.</a:t>
            </a:r>
          </a:p>
          <a:p>
            <a:pPr marL="45720" indent="0" algn="l" rtl="0">
              <a:buNone/>
            </a:pPr>
            <a:r>
              <a:rPr lang="en-US" b="1" dirty="0">
                <a:solidFill>
                  <a:schemeClr val="tx1">
                    <a:lumMod val="95000"/>
                    <a:lumOff val="5000"/>
                  </a:schemeClr>
                </a:solidFill>
                <a:latin typeface="Times New Roman" pitchFamily="18" charset="0"/>
                <a:cs typeface="Times New Roman" pitchFamily="18" charset="0"/>
              </a:rPr>
              <a:t>      b. ⁇Your headlights are not off, but they are not on either.</a:t>
            </a:r>
            <a:endParaRPr lang="ar-IQ" b="1" dirty="0">
              <a:solidFill>
                <a:schemeClr val="tx1">
                  <a:lumMod val="95000"/>
                  <a:lumOff val="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672439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332656"/>
            <a:ext cx="7694240" cy="1143000"/>
          </a:xfrm>
        </p:spPr>
        <p:txBody>
          <a:bodyPr/>
          <a:lstStyle/>
          <a:p>
            <a:pPr algn="ctr" rtl="0"/>
            <a:r>
              <a:rPr lang="en-US" sz="3600" dirty="0">
                <a:solidFill>
                  <a:schemeClr val="tx1"/>
                </a:solidFill>
                <a:latin typeface="Times New Roman" pitchFamily="18" charset="0"/>
                <a:cs typeface="Times New Roman" pitchFamily="18" charset="0"/>
              </a:rPr>
              <a:t>1.2.2.1- Complementary pairs (simple antonyms)</a:t>
            </a:r>
            <a:endParaRPr lang="ar-IQ" sz="3600" dirty="0"/>
          </a:p>
        </p:txBody>
      </p:sp>
      <p:sp>
        <p:nvSpPr>
          <p:cNvPr id="3" name="Content Placeholder 2"/>
          <p:cNvSpPr>
            <a:spLocks noGrp="1"/>
          </p:cNvSpPr>
          <p:nvPr>
            <p:ph sz="quarter" idx="13"/>
          </p:nvPr>
        </p:nvSpPr>
        <p:spPr>
          <a:xfrm>
            <a:off x="323528" y="1628800"/>
            <a:ext cx="8496944" cy="4896544"/>
          </a:xfrm>
        </p:spPr>
        <p:txBody>
          <a:bodyPr>
            <a:normAutofit/>
          </a:bodyPr>
          <a:lstStyle/>
          <a:p>
            <a:pPr algn="justLow" rtl="0"/>
            <a:r>
              <a:rPr lang="en-US" b="1" dirty="0">
                <a:latin typeface="Times New Roman" pitchFamily="18" charset="0"/>
                <a:cs typeface="Times New Roman" pitchFamily="18" charset="0"/>
              </a:rPr>
              <a:t>A significant challenge in identifying simple antonyms is the fact that they are easily coerced into acting like gradable antonyms.2 For example, </a:t>
            </a:r>
            <a:r>
              <a:rPr lang="en-US" b="1" i="1" dirty="0">
                <a:latin typeface="Times New Roman" pitchFamily="18" charset="0"/>
                <a:cs typeface="Times New Roman" pitchFamily="18" charset="0"/>
              </a:rPr>
              <a:t>equal </a:t>
            </a:r>
            <a:r>
              <a:rPr lang="en-US" b="1" dirty="0">
                <a:latin typeface="Times New Roman" pitchFamily="18" charset="0"/>
                <a:cs typeface="Times New Roman" pitchFamily="18" charset="0"/>
              </a:rPr>
              <a:t>and </a:t>
            </a:r>
            <a:r>
              <a:rPr lang="en-US" b="1" i="1" dirty="0">
                <a:latin typeface="Times New Roman" pitchFamily="18" charset="0"/>
                <a:cs typeface="Times New Roman" pitchFamily="18" charset="0"/>
              </a:rPr>
              <a:t>unequal </a:t>
            </a:r>
            <a:r>
              <a:rPr lang="en-US" b="1" dirty="0">
                <a:latin typeface="Times New Roman" pitchFamily="18" charset="0"/>
                <a:cs typeface="Times New Roman" pitchFamily="18" charset="0"/>
              </a:rPr>
              <a:t>are simple antonyms; the humor in the quote by Ambrose Bierce at the beginning of this section arises from the way he uses </a:t>
            </a:r>
            <a:r>
              <a:rPr lang="en-US" b="1" i="1" dirty="0">
                <a:latin typeface="Times New Roman" pitchFamily="18" charset="0"/>
                <a:cs typeface="Times New Roman" pitchFamily="18" charset="0"/>
              </a:rPr>
              <a:t>equal </a:t>
            </a:r>
            <a:r>
              <a:rPr lang="en-US" b="1" dirty="0">
                <a:latin typeface="Times New Roman" pitchFamily="18" charset="0"/>
                <a:cs typeface="Times New Roman" pitchFamily="18" charset="0"/>
              </a:rPr>
              <a:t>as if it were gradable. In a similar vein, zombies are often described as being </a:t>
            </a:r>
            <a:r>
              <a:rPr lang="en-US" b="1" i="1" dirty="0">
                <a:latin typeface="Times New Roman" pitchFamily="18" charset="0"/>
                <a:cs typeface="Times New Roman" pitchFamily="18" charset="0"/>
              </a:rPr>
              <a:t>undead</a:t>
            </a:r>
            <a:r>
              <a:rPr lang="en-US" b="1" dirty="0">
                <a:latin typeface="Times New Roman" pitchFamily="18" charset="0"/>
                <a:cs typeface="Times New Roman" pitchFamily="18" charset="0"/>
              </a:rPr>
              <a:t>, implying that they are not dead but not really alive either. However, the gradable use of simple antonyms is typically possible only in certain figurative or semi-idiomatic expressions. The gradable uses in (7) seem natural, but those in (8) are not. The sentences in (9) illustrate further contrasts. For true gradable antonyms, like those discussed in the following section, all of these patterns would generally be fully acceptable, not odd or  humorous.</a:t>
            </a:r>
            <a:endParaRPr lang="ar-IQ" b="1" dirty="0">
              <a:latin typeface="Times New Roman" pitchFamily="18" charset="0"/>
              <a:cs typeface="Times New Roman" pitchFamily="18" charset="0"/>
            </a:endParaRPr>
          </a:p>
        </p:txBody>
      </p:sp>
    </p:spTree>
    <p:extLst>
      <p:ext uri="{BB962C8B-B14F-4D97-AF65-F5344CB8AC3E}">
        <p14:creationId xmlns:p14="http://schemas.microsoft.com/office/powerpoint/2010/main" val="23096564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04664"/>
            <a:ext cx="7272808" cy="1143000"/>
          </a:xfrm>
        </p:spPr>
        <p:txBody>
          <a:bodyPr/>
          <a:lstStyle/>
          <a:p>
            <a:pPr algn="ctr" rtl="0"/>
            <a:r>
              <a:rPr lang="en-US" sz="3600" dirty="0">
                <a:solidFill>
                  <a:schemeClr val="tx1"/>
                </a:solidFill>
                <a:latin typeface="Times New Roman" pitchFamily="18" charset="0"/>
                <a:cs typeface="Times New Roman" pitchFamily="18" charset="0"/>
              </a:rPr>
              <a:t>1.2.2.1- Complementary pairs (simple antonyms)</a:t>
            </a:r>
            <a:endParaRPr lang="ar-IQ" sz="3600" dirty="0">
              <a:solidFill>
                <a:schemeClr val="tx1">
                  <a:lumMod val="95000"/>
                  <a:lumOff val="5000"/>
                </a:schemeClr>
              </a:solidFill>
            </a:endParaRPr>
          </a:p>
        </p:txBody>
      </p:sp>
      <p:sp>
        <p:nvSpPr>
          <p:cNvPr id="3" name="Content Placeholder 2"/>
          <p:cNvSpPr>
            <a:spLocks noGrp="1"/>
          </p:cNvSpPr>
          <p:nvPr>
            <p:ph sz="quarter" idx="13"/>
          </p:nvPr>
        </p:nvSpPr>
        <p:spPr>
          <a:xfrm>
            <a:off x="1115616" y="1988840"/>
            <a:ext cx="6400800" cy="3474720"/>
          </a:xfrm>
        </p:spPr>
        <p:txBody>
          <a:bodyPr>
            <a:normAutofit fontScale="92500" lnSpcReduction="20000"/>
          </a:bodyPr>
          <a:lstStyle/>
          <a:p>
            <a:pPr marL="45720" indent="0" algn="l" rtl="0">
              <a:buNone/>
            </a:pPr>
            <a:r>
              <a:rPr lang="en-US" b="1" dirty="0">
                <a:solidFill>
                  <a:schemeClr val="tx1">
                    <a:lumMod val="95000"/>
                    <a:lumOff val="5000"/>
                  </a:schemeClr>
                </a:solidFill>
                <a:latin typeface="Times New Roman" pitchFamily="18" charset="0"/>
                <a:cs typeface="Times New Roman" pitchFamily="18" charset="0"/>
              </a:rPr>
              <a:t>(7) a. half-dead, half-closed, half-open</a:t>
            </a:r>
          </a:p>
          <a:p>
            <a:pPr marL="45720" indent="0" algn="l" rtl="0">
              <a:buNone/>
            </a:pPr>
            <a:r>
              <a:rPr lang="en-US" b="1" dirty="0">
                <a:solidFill>
                  <a:schemeClr val="tx1">
                    <a:lumMod val="95000"/>
                    <a:lumOff val="5000"/>
                  </a:schemeClr>
                </a:solidFill>
                <a:latin typeface="Times New Roman" pitchFamily="18" charset="0"/>
                <a:cs typeface="Times New Roman" pitchFamily="18" charset="0"/>
              </a:rPr>
              <a:t>      b. more dead than alive</a:t>
            </a:r>
          </a:p>
          <a:p>
            <a:pPr marL="45720" indent="0" algn="l" rtl="0">
              <a:buNone/>
            </a:pPr>
            <a:r>
              <a:rPr lang="en-US" b="1" dirty="0">
                <a:solidFill>
                  <a:schemeClr val="tx1">
                    <a:lumMod val="95000"/>
                    <a:lumOff val="5000"/>
                  </a:schemeClr>
                </a:solidFill>
                <a:latin typeface="Times New Roman" pitchFamily="18" charset="0"/>
                <a:cs typeface="Times New Roman" pitchFamily="18" charset="0"/>
              </a:rPr>
              <a:t>      c. deader than a door nail</a:t>
            </a:r>
          </a:p>
          <a:p>
            <a:pPr marL="45720" indent="0" algn="l" rtl="0">
              <a:buNone/>
            </a:pPr>
            <a:r>
              <a:rPr lang="en-US" b="1" dirty="0">
                <a:solidFill>
                  <a:schemeClr val="tx1">
                    <a:lumMod val="95000"/>
                    <a:lumOff val="5000"/>
                  </a:schemeClr>
                </a:solidFill>
                <a:latin typeface="Times New Roman" pitchFamily="18" charset="0"/>
                <a:cs typeface="Times New Roman" pitchFamily="18" charset="0"/>
              </a:rPr>
              <a:t>(8) a. ?half-alive</a:t>
            </a:r>
          </a:p>
          <a:p>
            <a:pPr marL="45720" indent="0" algn="l" rtl="0">
              <a:buNone/>
            </a:pPr>
            <a:r>
              <a:rPr lang="en-US" b="1" dirty="0">
                <a:solidFill>
                  <a:schemeClr val="tx1">
                    <a:lumMod val="95000"/>
                    <a:lumOff val="5000"/>
                  </a:schemeClr>
                </a:solidFill>
                <a:latin typeface="Times New Roman" pitchFamily="18" charset="0"/>
                <a:cs typeface="Times New Roman" pitchFamily="18" charset="0"/>
              </a:rPr>
              <a:t>      b. #a little too dead</a:t>
            </a:r>
          </a:p>
          <a:p>
            <a:pPr marL="45720" indent="0" algn="l" rtl="0">
              <a:buNone/>
            </a:pPr>
            <a:r>
              <a:rPr lang="en-US" b="1" dirty="0">
                <a:solidFill>
                  <a:schemeClr val="tx1">
                    <a:lumMod val="95000"/>
                    <a:lumOff val="5000"/>
                  </a:schemeClr>
                </a:solidFill>
                <a:latin typeface="Times New Roman" pitchFamily="18" charset="0"/>
                <a:cs typeface="Times New Roman" pitchFamily="18" charset="0"/>
              </a:rPr>
              <a:t>      c. #not dead enough</a:t>
            </a:r>
          </a:p>
          <a:p>
            <a:pPr marL="45720" indent="0" algn="l" rtl="0">
              <a:buNone/>
            </a:pPr>
            <a:r>
              <a:rPr lang="en-US" b="1" dirty="0">
                <a:solidFill>
                  <a:schemeClr val="tx1">
                    <a:lumMod val="95000"/>
                    <a:lumOff val="5000"/>
                  </a:schemeClr>
                </a:solidFill>
                <a:latin typeface="Times New Roman" pitchFamily="18" charset="0"/>
                <a:cs typeface="Times New Roman" pitchFamily="18" charset="0"/>
              </a:rPr>
              <a:t>      d. #How dead is that mosquito?</a:t>
            </a:r>
          </a:p>
          <a:p>
            <a:pPr marL="45720" indent="0" algn="l" rtl="0">
              <a:buNone/>
            </a:pPr>
            <a:r>
              <a:rPr lang="en-US" b="1" dirty="0">
                <a:solidFill>
                  <a:schemeClr val="tx1">
                    <a:lumMod val="95000"/>
                    <a:lumOff val="5000"/>
                  </a:schemeClr>
                </a:solidFill>
                <a:latin typeface="Times New Roman" pitchFamily="18" charset="0"/>
                <a:cs typeface="Times New Roman" pitchFamily="18" charset="0"/>
              </a:rPr>
              <a:t>      e. #This mosquito is deader than that one.</a:t>
            </a:r>
          </a:p>
          <a:p>
            <a:pPr marL="45720" indent="0" algn="l" rtl="0">
              <a:buNone/>
            </a:pPr>
            <a:r>
              <a:rPr lang="en-US" b="1" dirty="0">
                <a:solidFill>
                  <a:schemeClr val="tx1">
                    <a:lumMod val="95000"/>
                    <a:lumOff val="5000"/>
                  </a:schemeClr>
                </a:solidFill>
                <a:latin typeface="Times New Roman" pitchFamily="18" charset="0"/>
                <a:cs typeface="Times New Roman" pitchFamily="18" charset="0"/>
              </a:rPr>
              <a:t>(9) a. I feel fully/very/⁇slightly alive.</a:t>
            </a:r>
          </a:p>
          <a:p>
            <a:pPr marL="45720" indent="0" algn="l" rtl="0">
              <a:buNone/>
            </a:pPr>
            <a:r>
              <a:rPr lang="en-US" b="1" dirty="0">
                <a:solidFill>
                  <a:schemeClr val="tx1">
                    <a:lumMod val="95000"/>
                    <a:lumOff val="5000"/>
                  </a:schemeClr>
                </a:solidFill>
                <a:latin typeface="Times New Roman" pitchFamily="18" charset="0"/>
                <a:cs typeface="Times New Roman" pitchFamily="18" charset="0"/>
              </a:rPr>
              <a:t>     b. This town/#mosquito seems very/slightly dead</a:t>
            </a:r>
            <a:endParaRPr lang="ar-IQ" b="1" dirty="0">
              <a:solidFill>
                <a:schemeClr val="tx1">
                  <a:lumMod val="95000"/>
                  <a:lumOff val="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753568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548680"/>
            <a:ext cx="8208911" cy="1143000"/>
          </a:xfrm>
        </p:spPr>
        <p:txBody>
          <a:bodyPr/>
          <a:lstStyle/>
          <a:p>
            <a:pPr algn="l" rtl="0"/>
            <a:r>
              <a:rPr lang="en-US" sz="3600" dirty="0">
                <a:solidFill>
                  <a:schemeClr val="tx1"/>
                </a:solidFill>
                <a:latin typeface="Times New Roman" pitchFamily="18" charset="0"/>
                <a:cs typeface="Times New Roman" pitchFamily="18" charset="0"/>
              </a:rPr>
              <a:t>1.2.2.2- Gradable (scalar) antonyms</a:t>
            </a:r>
            <a:endParaRPr lang="ar-IQ" sz="3600" dirty="0">
              <a:latin typeface="Times New Roman" pitchFamily="18" charset="0"/>
              <a:cs typeface="Times New Roman" pitchFamily="18" charset="0"/>
            </a:endParaRPr>
          </a:p>
        </p:txBody>
      </p:sp>
      <p:sp>
        <p:nvSpPr>
          <p:cNvPr id="3" name="Content Placeholder 2"/>
          <p:cNvSpPr>
            <a:spLocks noGrp="1"/>
          </p:cNvSpPr>
          <p:nvPr>
            <p:ph sz="quarter" idx="13"/>
          </p:nvPr>
        </p:nvSpPr>
        <p:spPr>
          <a:xfrm>
            <a:off x="467544" y="1484784"/>
            <a:ext cx="8208912" cy="4464496"/>
          </a:xfrm>
        </p:spPr>
        <p:txBody>
          <a:bodyPr/>
          <a:lstStyle/>
          <a:p>
            <a:pPr algn="just" rtl="0"/>
            <a:r>
              <a:rPr lang="en-US" b="1" dirty="0">
                <a:solidFill>
                  <a:schemeClr val="tx1">
                    <a:lumMod val="95000"/>
                    <a:lumOff val="5000"/>
                  </a:schemeClr>
                </a:solidFill>
                <a:latin typeface="Times New Roman" pitchFamily="18" charset="0"/>
                <a:cs typeface="Times New Roman" pitchFamily="18" charset="0"/>
              </a:rPr>
              <a:t>A defining property of gradable (or scalar) antonyms is that replacing one member of such a pair with the other produces sentences which are contrary, as illustrated in (10a–b). As discussed in Chapter 3, contrary sentences are sentences which cannot both be true, though they may both be false (10c).</a:t>
            </a:r>
          </a:p>
          <a:p>
            <a:pPr marL="45720" indent="0" algn="l" rtl="0">
              <a:buNone/>
            </a:pPr>
            <a:r>
              <a:rPr lang="en-US" b="1" dirty="0">
                <a:solidFill>
                  <a:schemeClr val="tx1">
                    <a:lumMod val="95000"/>
                    <a:lumOff val="5000"/>
                  </a:schemeClr>
                </a:solidFill>
                <a:latin typeface="Times New Roman" pitchFamily="18" charset="0"/>
                <a:cs typeface="Times New Roman" pitchFamily="18" charset="0"/>
              </a:rPr>
              <a:t>(10) a. My youngest son-in-law is extremely diligent.</a:t>
            </a:r>
          </a:p>
          <a:p>
            <a:pPr marL="45720" indent="0" algn="l" rtl="0">
              <a:buNone/>
            </a:pPr>
            <a:r>
              <a:rPr lang="en-US" b="1" dirty="0">
                <a:solidFill>
                  <a:schemeClr val="tx1">
                    <a:lumMod val="95000"/>
                    <a:lumOff val="5000"/>
                  </a:schemeClr>
                </a:solidFill>
                <a:latin typeface="Times New Roman" pitchFamily="18" charset="0"/>
                <a:cs typeface="Times New Roman" pitchFamily="18" charset="0"/>
              </a:rPr>
              <a:t>        b. My youngest son-in-law is extremely lazy.</a:t>
            </a:r>
          </a:p>
          <a:p>
            <a:pPr marL="45720" indent="0" algn="l" rtl="0">
              <a:buNone/>
            </a:pPr>
            <a:r>
              <a:rPr lang="en-US" b="1" dirty="0">
                <a:solidFill>
                  <a:schemeClr val="tx1">
                    <a:lumMod val="95000"/>
                    <a:lumOff val="5000"/>
                  </a:schemeClr>
                </a:solidFill>
                <a:latin typeface="Times New Roman" pitchFamily="18" charset="0"/>
                <a:cs typeface="Times New Roman" pitchFamily="18" charset="0"/>
              </a:rPr>
              <a:t>        c. My youngest son-in-law is neither extremely diligent nor extremely lazy.</a:t>
            </a:r>
            <a:endParaRPr lang="ar-IQ" b="1" dirty="0">
              <a:solidFill>
                <a:schemeClr val="tx1">
                  <a:lumMod val="95000"/>
                  <a:lumOff val="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9878119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7550224" cy="1143000"/>
          </a:xfrm>
        </p:spPr>
        <p:txBody>
          <a:bodyPr/>
          <a:lstStyle/>
          <a:p>
            <a:pPr algn="l" rtl="0"/>
            <a:r>
              <a:rPr lang="en-US" sz="3600" dirty="0">
                <a:solidFill>
                  <a:schemeClr val="tx1"/>
                </a:solidFill>
                <a:latin typeface="Times New Roman" pitchFamily="18" charset="0"/>
                <a:cs typeface="Times New Roman" pitchFamily="18" charset="0"/>
              </a:rPr>
              <a:t>1.2.2.2- Gradable (scalar) antonyms</a:t>
            </a:r>
            <a:endParaRPr lang="ar-IQ" sz="3600" dirty="0"/>
          </a:p>
        </p:txBody>
      </p:sp>
      <p:sp>
        <p:nvSpPr>
          <p:cNvPr id="3" name="Content Placeholder 2"/>
          <p:cNvSpPr>
            <a:spLocks noGrp="1"/>
          </p:cNvSpPr>
          <p:nvPr>
            <p:ph sz="quarter" idx="13"/>
          </p:nvPr>
        </p:nvSpPr>
        <p:spPr>
          <a:xfrm>
            <a:off x="467544" y="1124744"/>
            <a:ext cx="7992888" cy="4896544"/>
          </a:xfrm>
        </p:spPr>
        <p:txBody>
          <a:bodyPr>
            <a:normAutofit/>
          </a:bodyPr>
          <a:lstStyle/>
          <a:p>
            <a:pPr algn="just" rtl="0"/>
            <a:r>
              <a:rPr lang="en-US" b="1" dirty="0">
                <a:solidFill>
                  <a:schemeClr val="tx1">
                    <a:lumMod val="95000"/>
                    <a:lumOff val="5000"/>
                  </a:schemeClr>
                </a:solidFill>
                <a:latin typeface="Times New Roman" pitchFamily="18" charset="0"/>
                <a:cs typeface="Times New Roman" pitchFamily="18" charset="0"/>
              </a:rPr>
              <a:t>Note, however, that not all pairs of words which satisfy this criterion would normally be called “antonyms”. The two sentences in (11) cannot both be true (when referring to the same thing), which shows that </a:t>
            </a:r>
            <a:r>
              <a:rPr lang="en-US" b="1" i="1" dirty="0">
                <a:solidFill>
                  <a:schemeClr val="tx1">
                    <a:lumMod val="95000"/>
                    <a:lumOff val="5000"/>
                  </a:schemeClr>
                </a:solidFill>
                <a:latin typeface="Times New Roman" pitchFamily="18" charset="0"/>
                <a:cs typeface="Times New Roman" pitchFamily="18" charset="0"/>
              </a:rPr>
              <a:t>turnip </a:t>
            </a:r>
            <a:r>
              <a:rPr lang="en-US" b="1" dirty="0">
                <a:solidFill>
                  <a:schemeClr val="tx1">
                    <a:lumMod val="95000"/>
                    <a:lumOff val="5000"/>
                  </a:schemeClr>
                </a:solidFill>
                <a:latin typeface="Times New Roman" pitchFamily="18" charset="0"/>
                <a:cs typeface="Times New Roman" pitchFamily="18" charset="0"/>
              </a:rPr>
              <a:t>and </a:t>
            </a:r>
            <a:r>
              <a:rPr lang="en-US" b="1" i="1" dirty="0">
                <a:solidFill>
                  <a:schemeClr val="tx1">
                    <a:lumMod val="95000"/>
                    <a:lumOff val="5000"/>
                  </a:schemeClr>
                </a:solidFill>
                <a:latin typeface="Times New Roman" pitchFamily="18" charset="0"/>
                <a:cs typeface="Times New Roman" pitchFamily="18" charset="0"/>
              </a:rPr>
              <a:t>platypus </a:t>
            </a:r>
            <a:r>
              <a:rPr lang="en-US" b="1" dirty="0">
                <a:solidFill>
                  <a:schemeClr val="tx1">
                    <a:lumMod val="95000"/>
                    <a:lumOff val="5000"/>
                  </a:schemeClr>
                </a:solidFill>
                <a:latin typeface="Times New Roman" pitchFamily="18" charset="0"/>
                <a:cs typeface="Times New Roman" pitchFamily="18" charset="0"/>
              </a:rPr>
              <a:t>are incompatibles; but they are not antonyms. So our definition of gradable antonyms needs to include the fact that, as mentioned above, they name opposite ends of a single scale and therefore belong to the same semantic domain.</a:t>
            </a:r>
          </a:p>
          <a:p>
            <a:pPr marL="45720" indent="0" algn="just" rtl="0">
              <a:buNone/>
            </a:pPr>
            <a:r>
              <a:rPr lang="en-US" b="1" dirty="0">
                <a:solidFill>
                  <a:schemeClr val="tx1">
                    <a:lumMod val="95000"/>
                    <a:lumOff val="5000"/>
                  </a:schemeClr>
                </a:solidFill>
                <a:latin typeface="Times New Roman" pitchFamily="18" charset="0"/>
                <a:cs typeface="Times New Roman" pitchFamily="18" charset="0"/>
              </a:rPr>
              <a:t>(11) a. This thing is a turnip.</a:t>
            </a:r>
          </a:p>
          <a:p>
            <a:pPr marL="45720" indent="0" algn="just" rtl="0">
              <a:buNone/>
            </a:pPr>
            <a:r>
              <a:rPr lang="en-US" b="1" dirty="0">
                <a:solidFill>
                  <a:schemeClr val="tx1">
                    <a:lumMod val="95000"/>
                    <a:lumOff val="5000"/>
                  </a:schemeClr>
                </a:solidFill>
                <a:latin typeface="Times New Roman" pitchFamily="18" charset="0"/>
                <a:cs typeface="Times New Roman" pitchFamily="18" charset="0"/>
              </a:rPr>
              <a:t>        b. This thing is a platypus.</a:t>
            </a:r>
            <a:endParaRPr lang="ar-IQ" b="1" dirty="0">
              <a:solidFill>
                <a:schemeClr val="tx1">
                  <a:lumMod val="95000"/>
                  <a:lumOff val="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5231103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7808655" cy="720080"/>
          </a:xfrm>
        </p:spPr>
        <p:txBody>
          <a:bodyPr/>
          <a:lstStyle/>
          <a:p>
            <a:pPr algn="ctr" rtl="0"/>
            <a:r>
              <a:rPr lang="en-US" sz="3600" dirty="0">
                <a:solidFill>
                  <a:schemeClr val="tx1">
                    <a:lumMod val="95000"/>
                    <a:lumOff val="5000"/>
                  </a:schemeClr>
                </a:solidFill>
                <a:latin typeface="Times New Roman" pitchFamily="18" charset="0"/>
                <a:cs typeface="Times New Roman" pitchFamily="18" charset="0"/>
              </a:rPr>
              <a:t>1.2.2.2- Gradable (scalar) antonyms</a:t>
            </a:r>
            <a:endParaRPr lang="ar-IQ" sz="3600" dirty="0">
              <a:solidFill>
                <a:schemeClr val="tx1">
                  <a:lumMod val="95000"/>
                  <a:lumOff val="5000"/>
                </a:schemeClr>
              </a:solidFill>
              <a:latin typeface="Times New Roman" pitchFamily="18" charset="0"/>
              <a:cs typeface="Times New Roman" pitchFamily="18" charset="0"/>
            </a:endParaRPr>
          </a:p>
        </p:txBody>
      </p:sp>
      <p:sp>
        <p:nvSpPr>
          <p:cNvPr id="3" name="Content Placeholder 2"/>
          <p:cNvSpPr>
            <a:spLocks noGrp="1"/>
          </p:cNvSpPr>
          <p:nvPr>
            <p:ph sz="quarter" idx="13"/>
          </p:nvPr>
        </p:nvSpPr>
        <p:spPr>
          <a:xfrm>
            <a:off x="323528" y="1052736"/>
            <a:ext cx="8496944" cy="5400600"/>
          </a:xfrm>
        </p:spPr>
        <p:txBody>
          <a:bodyPr>
            <a:normAutofit fontScale="92500" lnSpcReduction="10000"/>
          </a:bodyPr>
          <a:lstStyle/>
          <a:p>
            <a:pPr marL="45720" indent="0" algn="l" rtl="0">
              <a:buNone/>
            </a:pPr>
            <a:r>
              <a:rPr lang="en-US" b="1" dirty="0">
                <a:latin typeface="Times New Roman" pitchFamily="18" charset="0"/>
                <a:cs typeface="Times New Roman" pitchFamily="18" charset="0"/>
              </a:rPr>
              <a:t>The following diagnostic properties can help us to identify scalar antonyms, and in particular to distinguish them from simple antonyms: </a:t>
            </a:r>
          </a:p>
          <a:p>
            <a:pPr algn="l" rtl="0"/>
            <a:r>
              <a:rPr lang="en-US" b="1" dirty="0">
                <a:latin typeface="Times New Roman" pitchFamily="18" charset="0"/>
                <a:cs typeface="Times New Roman" pitchFamily="18" charset="0"/>
              </a:rPr>
              <a:t>a. Scalar antonyms typically have corresponding intermediate terms, e.g. </a:t>
            </a:r>
            <a:r>
              <a:rPr lang="en-US" b="1" i="1" dirty="0">
                <a:latin typeface="Times New Roman" pitchFamily="18" charset="0"/>
                <a:cs typeface="Times New Roman" pitchFamily="18" charset="0"/>
              </a:rPr>
              <a:t>warm, tepid, cool </a:t>
            </a:r>
            <a:r>
              <a:rPr lang="en-US" b="1" dirty="0">
                <a:latin typeface="Times New Roman" pitchFamily="18" charset="0"/>
                <a:cs typeface="Times New Roman" pitchFamily="18" charset="0"/>
              </a:rPr>
              <a:t>which name points somewhere between </a:t>
            </a:r>
            <a:r>
              <a:rPr lang="en-US" b="1" i="1" dirty="0">
                <a:latin typeface="Times New Roman" pitchFamily="18" charset="0"/>
                <a:cs typeface="Times New Roman" pitchFamily="18" charset="0"/>
              </a:rPr>
              <a:t>hot </a:t>
            </a:r>
            <a:r>
              <a:rPr lang="en-US" b="1" dirty="0">
                <a:latin typeface="Times New Roman" pitchFamily="18" charset="0"/>
                <a:cs typeface="Times New Roman" pitchFamily="18" charset="0"/>
              </a:rPr>
              <a:t>and </a:t>
            </a:r>
            <a:r>
              <a:rPr lang="en-US" b="1" i="1" dirty="0">
                <a:latin typeface="Times New Roman" pitchFamily="18" charset="0"/>
                <a:cs typeface="Times New Roman" pitchFamily="18" charset="0"/>
              </a:rPr>
              <a:t>cold </a:t>
            </a:r>
            <a:r>
              <a:rPr lang="en-US" b="1" dirty="0">
                <a:latin typeface="Times New Roman" pitchFamily="18" charset="0"/>
                <a:cs typeface="Times New Roman" pitchFamily="18" charset="0"/>
              </a:rPr>
              <a:t>on the temperature scale.</a:t>
            </a:r>
          </a:p>
          <a:p>
            <a:pPr algn="l" rtl="0"/>
            <a:r>
              <a:rPr lang="en-US" b="1" dirty="0">
                <a:latin typeface="Times New Roman" pitchFamily="18" charset="0"/>
                <a:cs typeface="Times New Roman" pitchFamily="18" charset="0"/>
              </a:rPr>
              <a:t>b. Scalar antonyms name values which are relative rather than absolute. For example, a small elephant will probably be much bigger than a big mosquito, and the temperature range we would call hot for a bath or a cup of coffee would be very cold for a blast furnace.</a:t>
            </a:r>
          </a:p>
          <a:p>
            <a:pPr algn="l" rtl="0"/>
            <a:r>
              <a:rPr lang="en-US" b="1" dirty="0">
                <a:latin typeface="Times New Roman" pitchFamily="18" charset="0"/>
                <a:cs typeface="Times New Roman" pitchFamily="18" charset="0"/>
              </a:rPr>
              <a:t>c. As discussed in Chapter 5, scalar antonyms are often vague.</a:t>
            </a:r>
          </a:p>
          <a:p>
            <a:pPr algn="l" rtl="0"/>
            <a:r>
              <a:rPr lang="en-US" b="1" dirty="0">
                <a:latin typeface="Times New Roman" pitchFamily="18" charset="0"/>
                <a:cs typeface="Times New Roman" pitchFamily="18" charset="0"/>
              </a:rPr>
              <a:t>d. Comparative forms of scalar antonyms are completely natural (</a:t>
            </a:r>
            <a:r>
              <a:rPr lang="en-US" b="1" i="1" dirty="0">
                <a:latin typeface="Times New Roman" pitchFamily="18" charset="0"/>
                <a:cs typeface="Times New Roman" pitchFamily="18" charset="0"/>
              </a:rPr>
              <a:t>hotter</a:t>
            </a:r>
            <a:r>
              <a:rPr lang="en-US" b="1" dirty="0">
                <a:latin typeface="Times New Roman" pitchFamily="18" charset="0"/>
                <a:cs typeface="Times New Roman" pitchFamily="18" charset="0"/>
              </a:rPr>
              <a:t>, </a:t>
            </a:r>
            <a:r>
              <a:rPr lang="en-US" b="1" i="1" dirty="0">
                <a:latin typeface="Times New Roman" pitchFamily="18" charset="0"/>
                <a:cs typeface="Times New Roman" pitchFamily="18" charset="0"/>
              </a:rPr>
              <a:t>colder</a:t>
            </a:r>
            <a:r>
              <a:rPr lang="en-US" b="1" dirty="0">
                <a:latin typeface="Times New Roman" pitchFamily="18" charset="0"/>
                <a:cs typeface="Times New Roman" pitchFamily="18" charset="0"/>
              </a:rPr>
              <a:t>, etc.), whereas they are normally much less natural with complementary antonyms, as illustrated in (8e) above.</a:t>
            </a:r>
          </a:p>
          <a:p>
            <a:pPr algn="l" rtl="0"/>
            <a:r>
              <a:rPr lang="en-US" b="1" dirty="0">
                <a:latin typeface="Times New Roman" pitchFamily="18" charset="0"/>
                <a:cs typeface="Times New Roman" pitchFamily="18" charset="0"/>
              </a:rPr>
              <a:t>e. The comparative forms of scalar antonyms form a converse pair (see below).  For example, </a:t>
            </a:r>
            <a:r>
              <a:rPr lang="en-US" b="1" i="1" dirty="0">
                <a:latin typeface="Times New Roman" pitchFamily="18" charset="0"/>
                <a:cs typeface="Times New Roman" pitchFamily="18" charset="0"/>
              </a:rPr>
              <a:t>A is longer than B </a:t>
            </a:r>
            <a:r>
              <a:rPr lang="en-US" b="1" dirty="0">
                <a:latin typeface="Times New Roman" pitchFamily="18" charset="0"/>
                <a:cs typeface="Times New Roman" pitchFamily="18" charset="0"/>
              </a:rPr>
              <a:t>↔ </a:t>
            </a:r>
            <a:r>
              <a:rPr lang="en-US" b="1" i="1" dirty="0">
                <a:latin typeface="Times New Roman" pitchFamily="18" charset="0"/>
                <a:cs typeface="Times New Roman" pitchFamily="18" charset="0"/>
              </a:rPr>
              <a:t>B is shorter than A</a:t>
            </a:r>
            <a:r>
              <a:rPr lang="en-US" b="1" dirty="0">
                <a:latin typeface="Times New Roman" pitchFamily="18" charset="0"/>
                <a:cs typeface="Times New Roman" pitchFamily="18" charset="0"/>
              </a:rPr>
              <a:t>.</a:t>
            </a:r>
          </a:p>
          <a:p>
            <a:pPr algn="l" rtl="0"/>
            <a:r>
              <a:rPr lang="en-US" b="1" dirty="0">
                <a:latin typeface="Times New Roman" pitchFamily="18" charset="0"/>
                <a:cs typeface="Times New Roman" pitchFamily="18" charset="0"/>
              </a:rPr>
              <a:t>f. One member of a pair of scalar antonyms often has privileged status, or is felt to be more basic, as illustrated in (12).</a:t>
            </a:r>
            <a:endParaRPr lang="ar-IQ" b="1" dirty="0">
              <a:solidFill>
                <a:schemeClr val="tx1">
                  <a:lumMod val="95000"/>
                  <a:lumOff val="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8559375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597949"/>
            <a:ext cx="7776864" cy="1237747"/>
          </a:xfrm>
        </p:spPr>
        <p:txBody>
          <a:bodyPr/>
          <a:lstStyle/>
          <a:p>
            <a:pPr algn="l" rtl="0"/>
            <a:r>
              <a:rPr lang="en-US" sz="3600" dirty="0">
                <a:solidFill>
                  <a:schemeClr val="tx1">
                    <a:lumMod val="95000"/>
                    <a:lumOff val="5000"/>
                  </a:schemeClr>
                </a:solidFill>
                <a:latin typeface="Times New Roman" pitchFamily="18" charset="0"/>
                <a:cs typeface="Times New Roman" pitchFamily="18" charset="0"/>
              </a:rPr>
              <a:t>1.2.2.2- Gradable (scalar) antonyms</a:t>
            </a:r>
            <a:endParaRPr lang="ar-IQ" sz="3600" dirty="0"/>
          </a:p>
        </p:txBody>
      </p:sp>
      <p:sp>
        <p:nvSpPr>
          <p:cNvPr id="3" name="Content Placeholder 2"/>
          <p:cNvSpPr>
            <a:spLocks noGrp="1"/>
          </p:cNvSpPr>
          <p:nvPr>
            <p:ph sz="quarter" idx="13"/>
          </p:nvPr>
        </p:nvSpPr>
        <p:spPr>
          <a:xfrm>
            <a:off x="1331640" y="2060848"/>
            <a:ext cx="6552728" cy="2376264"/>
          </a:xfrm>
        </p:spPr>
        <p:txBody>
          <a:bodyPr>
            <a:normAutofit/>
          </a:bodyPr>
          <a:lstStyle/>
          <a:p>
            <a:pPr marL="45720" indent="0" algn="l" rtl="0">
              <a:buNone/>
            </a:pPr>
            <a:r>
              <a:rPr lang="en-US" sz="2400" b="1" dirty="0">
                <a:solidFill>
                  <a:schemeClr val="tx1">
                    <a:lumMod val="95000"/>
                    <a:lumOff val="5000"/>
                  </a:schemeClr>
                </a:solidFill>
                <a:latin typeface="Times New Roman" pitchFamily="18" charset="0"/>
                <a:cs typeface="Times New Roman" pitchFamily="18" charset="0"/>
              </a:rPr>
              <a:t>   (12) a. How old/⁇young are you?</a:t>
            </a:r>
          </a:p>
          <a:p>
            <a:pPr marL="45720" indent="0" algn="l" rtl="0">
              <a:buNone/>
            </a:pPr>
            <a:r>
              <a:rPr lang="en-US" sz="2400" b="1" dirty="0">
                <a:solidFill>
                  <a:schemeClr val="tx1">
                    <a:lumMod val="95000"/>
                    <a:lumOff val="5000"/>
                  </a:schemeClr>
                </a:solidFill>
                <a:latin typeface="Times New Roman" pitchFamily="18" charset="0"/>
                <a:cs typeface="Times New Roman" pitchFamily="18" charset="0"/>
              </a:rPr>
              <a:t>           b. How tall/⁇short are you?</a:t>
            </a:r>
          </a:p>
          <a:p>
            <a:pPr marL="45720" indent="0" algn="l" rtl="0">
              <a:buNone/>
            </a:pPr>
            <a:r>
              <a:rPr lang="en-US" sz="2400" b="1" dirty="0">
                <a:solidFill>
                  <a:schemeClr val="tx1">
                    <a:lumMod val="95000"/>
                    <a:lumOff val="5000"/>
                  </a:schemeClr>
                </a:solidFill>
                <a:latin typeface="Times New Roman" pitchFamily="18" charset="0"/>
                <a:cs typeface="Times New Roman" pitchFamily="18" charset="0"/>
              </a:rPr>
              <a:t>           c. How deep/⁇shallow is the water?</a:t>
            </a:r>
            <a:endParaRPr lang="ar-IQ" sz="2400" b="1" dirty="0">
              <a:solidFill>
                <a:schemeClr val="tx1">
                  <a:lumMod val="95000"/>
                  <a:lumOff val="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6505690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476672"/>
            <a:ext cx="7056784" cy="1143000"/>
          </a:xfrm>
        </p:spPr>
        <p:txBody>
          <a:bodyPr/>
          <a:lstStyle/>
          <a:p>
            <a:pPr algn="l" rtl="0"/>
            <a:r>
              <a:rPr lang="en-US" sz="4800" dirty="0">
                <a:solidFill>
                  <a:schemeClr val="tx1"/>
                </a:solidFill>
                <a:latin typeface="Times New Roman" pitchFamily="18" charset="0"/>
                <a:cs typeface="Times New Roman" pitchFamily="18" charset="0"/>
              </a:rPr>
              <a:t>1.2.2.3- Converse pairs</a:t>
            </a:r>
            <a:endParaRPr lang="ar-IQ" dirty="0"/>
          </a:p>
        </p:txBody>
      </p:sp>
      <p:sp>
        <p:nvSpPr>
          <p:cNvPr id="3" name="Content Placeholder 2"/>
          <p:cNvSpPr>
            <a:spLocks noGrp="1"/>
          </p:cNvSpPr>
          <p:nvPr>
            <p:ph sz="quarter" idx="13"/>
          </p:nvPr>
        </p:nvSpPr>
        <p:spPr>
          <a:xfrm>
            <a:off x="683568" y="1628800"/>
            <a:ext cx="7632848" cy="4608512"/>
          </a:xfrm>
        </p:spPr>
        <p:txBody>
          <a:bodyPr>
            <a:noAutofit/>
          </a:bodyPr>
          <a:lstStyle/>
          <a:p>
            <a:pPr algn="l" rtl="0"/>
            <a:r>
              <a:rPr lang="en-US" sz="1800" b="1" dirty="0">
                <a:solidFill>
                  <a:schemeClr val="tx1">
                    <a:lumMod val="95000"/>
                    <a:lumOff val="5000"/>
                  </a:schemeClr>
                </a:solidFill>
                <a:latin typeface="Times New Roman" pitchFamily="18" charset="0"/>
                <a:cs typeface="Times New Roman" pitchFamily="18" charset="0"/>
              </a:rPr>
              <a:t>Converse pairs involve words that name an asymmetric relation between  two entities, e.g. </a:t>
            </a:r>
            <a:r>
              <a:rPr lang="en-US" sz="1800" b="1" i="1" dirty="0">
                <a:solidFill>
                  <a:schemeClr val="tx1">
                    <a:lumMod val="95000"/>
                    <a:lumOff val="5000"/>
                  </a:schemeClr>
                </a:solidFill>
                <a:latin typeface="Times New Roman" pitchFamily="18" charset="0"/>
                <a:cs typeface="Times New Roman" pitchFamily="18" charset="0"/>
              </a:rPr>
              <a:t>parent-child, above</a:t>
            </a:r>
            <a:r>
              <a:rPr lang="en-US" sz="1800" b="1" dirty="0">
                <a:solidFill>
                  <a:schemeClr val="tx1">
                    <a:lumMod val="95000"/>
                    <a:lumOff val="5000"/>
                  </a:schemeClr>
                </a:solidFill>
                <a:latin typeface="Times New Roman" pitchFamily="18" charset="0"/>
                <a:cs typeface="Times New Roman" pitchFamily="18" charset="0"/>
              </a:rPr>
              <a:t>-</a:t>
            </a:r>
            <a:r>
              <a:rPr lang="en-US" sz="1800" b="1" i="1" dirty="0">
                <a:solidFill>
                  <a:schemeClr val="tx1">
                    <a:lumMod val="95000"/>
                    <a:lumOff val="5000"/>
                  </a:schemeClr>
                </a:solidFill>
                <a:latin typeface="Times New Roman" pitchFamily="18" charset="0"/>
                <a:cs typeface="Times New Roman" pitchFamily="18" charset="0"/>
              </a:rPr>
              <a:t>below</a:t>
            </a:r>
            <a:r>
              <a:rPr lang="en-US" sz="1800" b="1" dirty="0">
                <a:solidFill>
                  <a:schemeClr val="tx1">
                    <a:lumMod val="95000"/>
                    <a:lumOff val="5000"/>
                  </a:schemeClr>
                </a:solidFill>
                <a:latin typeface="Times New Roman" pitchFamily="18" charset="0"/>
                <a:cs typeface="Times New Roman" pitchFamily="18" charset="0"/>
              </a:rPr>
              <a:t>, </a:t>
            </a:r>
            <a:r>
              <a:rPr lang="en-US" sz="1800" b="1" i="1" dirty="0">
                <a:solidFill>
                  <a:schemeClr val="tx1">
                    <a:lumMod val="95000"/>
                    <a:lumOff val="5000"/>
                  </a:schemeClr>
                </a:solidFill>
                <a:latin typeface="Times New Roman" pitchFamily="18" charset="0"/>
                <a:cs typeface="Times New Roman" pitchFamily="18" charset="0"/>
              </a:rPr>
              <a:t>employer-employee</a:t>
            </a:r>
            <a:r>
              <a:rPr lang="en-US" sz="1800" b="1" dirty="0">
                <a:solidFill>
                  <a:schemeClr val="tx1">
                    <a:lumMod val="95000"/>
                    <a:lumOff val="5000"/>
                  </a:schemeClr>
                </a:solidFill>
                <a:latin typeface="Times New Roman" pitchFamily="18" charset="0"/>
                <a:cs typeface="Times New Roman" pitchFamily="18" charset="0"/>
              </a:rPr>
              <a:t>.5 The relation must be asymmetric or there would be no pair; symmetric relations like </a:t>
            </a:r>
            <a:r>
              <a:rPr lang="en-US" sz="1800" b="1" i="1" dirty="0">
                <a:solidFill>
                  <a:schemeClr val="tx1">
                    <a:lumMod val="95000"/>
                    <a:lumOff val="5000"/>
                  </a:schemeClr>
                </a:solidFill>
                <a:latin typeface="Times New Roman" pitchFamily="18" charset="0"/>
                <a:cs typeface="Times New Roman" pitchFamily="18" charset="0"/>
              </a:rPr>
              <a:t>equal </a:t>
            </a:r>
            <a:r>
              <a:rPr lang="en-US" sz="1800" b="1" dirty="0">
                <a:solidFill>
                  <a:schemeClr val="tx1">
                    <a:lumMod val="95000"/>
                    <a:lumOff val="5000"/>
                  </a:schemeClr>
                </a:solidFill>
                <a:latin typeface="Times New Roman" pitchFamily="18" charset="0"/>
                <a:cs typeface="Times New Roman" pitchFamily="18" charset="0"/>
              </a:rPr>
              <a:t>or </a:t>
            </a:r>
            <a:r>
              <a:rPr lang="en-US" sz="1800" b="1" i="1" dirty="0">
                <a:solidFill>
                  <a:schemeClr val="tx1">
                    <a:lumMod val="95000"/>
                    <a:lumOff val="5000"/>
                  </a:schemeClr>
                </a:solidFill>
                <a:latin typeface="Times New Roman" pitchFamily="18" charset="0"/>
                <a:cs typeface="Times New Roman" pitchFamily="18" charset="0"/>
              </a:rPr>
              <a:t>resemble </a:t>
            </a:r>
            <a:r>
              <a:rPr lang="en-US" sz="1800" b="1" dirty="0">
                <a:solidFill>
                  <a:schemeClr val="tx1">
                    <a:lumMod val="95000"/>
                    <a:lumOff val="5000"/>
                  </a:schemeClr>
                </a:solidFill>
                <a:latin typeface="Times New Roman" pitchFamily="18" charset="0"/>
                <a:cs typeface="Times New Roman" pitchFamily="18" charset="0"/>
              </a:rPr>
              <a:t>are (in a sense) their own converses. The two members of a converse pair express the same basic relation, with the positions of the two arguments reversed. If we replace one member of a converse pair with the other, and also reverse the order of the arguments, as in (13–14), we produce sentences which are semantically equivalent (paraphrases).</a:t>
            </a:r>
          </a:p>
          <a:p>
            <a:pPr marL="45720" indent="0" algn="l" rtl="0">
              <a:buNone/>
            </a:pPr>
            <a:r>
              <a:rPr lang="en-US" sz="1800" b="1" dirty="0">
                <a:solidFill>
                  <a:schemeClr val="tx1">
                    <a:lumMod val="95000"/>
                    <a:lumOff val="5000"/>
                  </a:schemeClr>
                </a:solidFill>
                <a:latin typeface="Times New Roman" pitchFamily="18" charset="0"/>
                <a:cs typeface="Times New Roman" pitchFamily="18" charset="0"/>
              </a:rPr>
              <a:t>(13) a. Michael is my advisor.</a:t>
            </a:r>
          </a:p>
          <a:p>
            <a:pPr marL="45720" indent="0" algn="l" rtl="0">
              <a:buNone/>
            </a:pPr>
            <a:r>
              <a:rPr lang="en-US" sz="1800" b="1" dirty="0">
                <a:solidFill>
                  <a:schemeClr val="tx1">
                    <a:lumMod val="95000"/>
                    <a:lumOff val="5000"/>
                  </a:schemeClr>
                </a:solidFill>
                <a:latin typeface="Times New Roman" pitchFamily="18" charset="0"/>
                <a:cs typeface="Times New Roman" pitchFamily="18" charset="0"/>
              </a:rPr>
              <a:t>        b. I am Michael’s advisee.</a:t>
            </a:r>
          </a:p>
          <a:p>
            <a:pPr marL="45720" indent="0" algn="l" rtl="0">
              <a:buNone/>
            </a:pPr>
            <a:r>
              <a:rPr lang="en-US" sz="1800" b="1" dirty="0">
                <a:solidFill>
                  <a:schemeClr val="tx1">
                    <a:lumMod val="95000"/>
                    <a:lumOff val="5000"/>
                  </a:schemeClr>
                </a:solidFill>
                <a:latin typeface="Times New Roman" pitchFamily="18" charset="0"/>
                <a:cs typeface="Times New Roman" pitchFamily="18" charset="0"/>
              </a:rPr>
              <a:t>(14) OWN(</a:t>
            </a:r>
            <a:r>
              <a:rPr lang="en-US" sz="1800" b="1" dirty="0" err="1">
                <a:solidFill>
                  <a:schemeClr val="tx1">
                    <a:lumMod val="95000"/>
                    <a:lumOff val="5000"/>
                  </a:schemeClr>
                </a:solidFill>
                <a:latin typeface="Times New Roman" pitchFamily="18" charset="0"/>
                <a:cs typeface="Times New Roman" pitchFamily="18" charset="0"/>
              </a:rPr>
              <a:t>x,y</a:t>
            </a:r>
            <a:r>
              <a:rPr lang="en-US" sz="1800" b="1" dirty="0">
                <a:solidFill>
                  <a:schemeClr val="tx1">
                    <a:lumMod val="95000"/>
                    <a:lumOff val="5000"/>
                  </a:schemeClr>
                </a:solidFill>
                <a:latin typeface="Times New Roman" pitchFamily="18" charset="0"/>
                <a:cs typeface="Times New Roman" pitchFamily="18" charset="0"/>
              </a:rPr>
              <a:t>) ↔ BELONG_TO(</a:t>
            </a:r>
            <a:r>
              <a:rPr lang="en-US" sz="1800" b="1" dirty="0" err="1">
                <a:solidFill>
                  <a:schemeClr val="tx1">
                    <a:lumMod val="95000"/>
                    <a:lumOff val="5000"/>
                  </a:schemeClr>
                </a:solidFill>
                <a:latin typeface="Times New Roman" pitchFamily="18" charset="0"/>
                <a:cs typeface="Times New Roman" pitchFamily="18" charset="0"/>
              </a:rPr>
              <a:t>y,x</a:t>
            </a:r>
            <a:r>
              <a:rPr lang="en-US" sz="1800" b="1" dirty="0">
                <a:solidFill>
                  <a:schemeClr val="tx1">
                    <a:lumMod val="95000"/>
                    <a:lumOff val="5000"/>
                  </a:schemeClr>
                </a:solidFill>
                <a:latin typeface="Times New Roman" pitchFamily="18" charset="0"/>
                <a:cs typeface="Times New Roman" pitchFamily="18" charset="0"/>
              </a:rPr>
              <a:t>)</a:t>
            </a:r>
          </a:p>
          <a:p>
            <a:pPr marL="45720" indent="0" algn="l" rtl="0">
              <a:buNone/>
            </a:pPr>
            <a:r>
              <a:rPr lang="en-US" sz="1800" b="1" dirty="0">
                <a:solidFill>
                  <a:schemeClr val="tx1">
                    <a:lumMod val="95000"/>
                    <a:lumOff val="5000"/>
                  </a:schemeClr>
                </a:solidFill>
                <a:latin typeface="Times New Roman" pitchFamily="18" charset="0"/>
                <a:cs typeface="Times New Roman" pitchFamily="18" charset="0"/>
              </a:rPr>
              <a:t>       ABOVE(</a:t>
            </a:r>
            <a:r>
              <a:rPr lang="en-US" sz="1800" b="1" dirty="0" err="1">
                <a:solidFill>
                  <a:schemeClr val="tx1">
                    <a:lumMod val="95000"/>
                    <a:lumOff val="5000"/>
                  </a:schemeClr>
                </a:solidFill>
                <a:latin typeface="Times New Roman" pitchFamily="18" charset="0"/>
                <a:cs typeface="Times New Roman" pitchFamily="18" charset="0"/>
              </a:rPr>
              <a:t>x,y</a:t>
            </a:r>
            <a:r>
              <a:rPr lang="en-US" sz="1800" b="1" dirty="0">
                <a:solidFill>
                  <a:schemeClr val="tx1">
                    <a:lumMod val="95000"/>
                    <a:lumOff val="5000"/>
                  </a:schemeClr>
                </a:solidFill>
                <a:latin typeface="Times New Roman" pitchFamily="18" charset="0"/>
                <a:cs typeface="Times New Roman" pitchFamily="18" charset="0"/>
              </a:rPr>
              <a:t>) ↔ BELOW(</a:t>
            </a:r>
            <a:r>
              <a:rPr lang="en-US" sz="1800" b="1" dirty="0" err="1">
                <a:solidFill>
                  <a:schemeClr val="tx1">
                    <a:lumMod val="95000"/>
                    <a:lumOff val="5000"/>
                  </a:schemeClr>
                </a:solidFill>
                <a:latin typeface="Times New Roman" pitchFamily="18" charset="0"/>
                <a:cs typeface="Times New Roman" pitchFamily="18" charset="0"/>
              </a:rPr>
              <a:t>y,x</a:t>
            </a:r>
            <a:r>
              <a:rPr lang="en-US" sz="1800" b="1" dirty="0">
                <a:solidFill>
                  <a:schemeClr val="tx1">
                    <a:lumMod val="95000"/>
                    <a:lumOff val="5000"/>
                  </a:schemeClr>
                </a:solidFill>
                <a:latin typeface="Times New Roman" pitchFamily="18" charset="0"/>
                <a:cs typeface="Times New Roman" pitchFamily="18" charset="0"/>
              </a:rPr>
              <a:t>)</a:t>
            </a:r>
          </a:p>
          <a:p>
            <a:pPr marL="45720" indent="0" algn="l" rtl="0">
              <a:buNone/>
            </a:pPr>
            <a:r>
              <a:rPr lang="en-US" sz="1800" b="1" dirty="0">
                <a:solidFill>
                  <a:schemeClr val="tx1">
                    <a:lumMod val="95000"/>
                    <a:lumOff val="5000"/>
                  </a:schemeClr>
                </a:solidFill>
                <a:latin typeface="Times New Roman" pitchFamily="18" charset="0"/>
                <a:cs typeface="Times New Roman" pitchFamily="18" charset="0"/>
              </a:rPr>
              <a:t>       PARENT_OF(</a:t>
            </a:r>
            <a:r>
              <a:rPr lang="en-US" sz="1800" b="1" dirty="0" err="1">
                <a:solidFill>
                  <a:schemeClr val="tx1">
                    <a:lumMod val="95000"/>
                    <a:lumOff val="5000"/>
                  </a:schemeClr>
                </a:solidFill>
                <a:latin typeface="Times New Roman" pitchFamily="18" charset="0"/>
                <a:cs typeface="Times New Roman" pitchFamily="18" charset="0"/>
              </a:rPr>
              <a:t>x,y</a:t>
            </a:r>
            <a:r>
              <a:rPr lang="en-US" sz="1800" b="1" dirty="0">
                <a:solidFill>
                  <a:schemeClr val="tx1">
                    <a:lumMod val="95000"/>
                    <a:lumOff val="5000"/>
                  </a:schemeClr>
                </a:solidFill>
                <a:latin typeface="Times New Roman" pitchFamily="18" charset="0"/>
                <a:cs typeface="Times New Roman" pitchFamily="18" charset="0"/>
              </a:rPr>
              <a:t>) ↔ CHILD_OF(</a:t>
            </a:r>
            <a:r>
              <a:rPr lang="en-US" sz="1800" b="1" dirty="0" err="1">
                <a:solidFill>
                  <a:schemeClr val="tx1">
                    <a:lumMod val="95000"/>
                    <a:lumOff val="5000"/>
                  </a:schemeClr>
                </a:solidFill>
                <a:latin typeface="Times New Roman" pitchFamily="18" charset="0"/>
                <a:cs typeface="Times New Roman" pitchFamily="18" charset="0"/>
              </a:rPr>
              <a:t>y,x</a:t>
            </a:r>
            <a:r>
              <a:rPr lang="en-US" sz="1800" b="1" dirty="0">
                <a:solidFill>
                  <a:schemeClr val="tx1">
                    <a:lumMod val="95000"/>
                    <a:lumOff val="5000"/>
                  </a:schemeClr>
                </a:solidFill>
                <a:latin typeface="Times New Roman" pitchFamily="18" charset="0"/>
                <a:cs typeface="Times New Roman" pitchFamily="18" charset="0"/>
              </a:rPr>
              <a:t>)</a:t>
            </a:r>
            <a:endParaRPr lang="ar-IQ" sz="1800" b="1" dirty="0">
              <a:solidFill>
                <a:schemeClr val="tx1">
                  <a:lumMod val="95000"/>
                  <a:lumOff val="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4079272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5656" y="260648"/>
            <a:ext cx="6512511" cy="1143000"/>
          </a:xfrm>
        </p:spPr>
        <p:txBody>
          <a:bodyPr/>
          <a:lstStyle/>
          <a:p>
            <a:pPr algn="l" rtl="0"/>
            <a:r>
              <a:rPr lang="en-US" sz="4000" dirty="0">
                <a:solidFill>
                  <a:schemeClr val="tx1">
                    <a:lumMod val="95000"/>
                    <a:lumOff val="5000"/>
                  </a:schemeClr>
                </a:solidFill>
                <a:latin typeface="Times New Roman" pitchFamily="18" charset="0"/>
                <a:cs typeface="Times New Roman" pitchFamily="18" charset="0"/>
              </a:rPr>
              <a:t>1.2.2.4- Reverse pairs</a:t>
            </a:r>
            <a:endParaRPr lang="ar-IQ" sz="4000" dirty="0">
              <a:solidFill>
                <a:schemeClr val="tx1">
                  <a:lumMod val="95000"/>
                  <a:lumOff val="5000"/>
                </a:schemeClr>
              </a:solidFill>
              <a:latin typeface="Times New Roman" pitchFamily="18" charset="0"/>
              <a:cs typeface="Times New Roman" pitchFamily="18" charset="0"/>
            </a:endParaRPr>
          </a:p>
        </p:txBody>
      </p:sp>
      <p:sp>
        <p:nvSpPr>
          <p:cNvPr id="3" name="Content Placeholder 2"/>
          <p:cNvSpPr>
            <a:spLocks noGrp="1"/>
          </p:cNvSpPr>
          <p:nvPr>
            <p:ph sz="quarter" idx="13"/>
          </p:nvPr>
        </p:nvSpPr>
        <p:spPr>
          <a:xfrm>
            <a:off x="539552" y="1268760"/>
            <a:ext cx="8280920" cy="4968552"/>
          </a:xfrm>
        </p:spPr>
        <p:txBody>
          <a:bodyPr>
            <a:normAutofit lnSpcReduction="10000"/>
          </a:bodyPr>
          <a:lstStyle/>
          <a:p>
            <a:pPr algn="just" rtl="0"/>
            <a:r>
              <a:rPr lang="en-US" b="1" dirty="0">
                <a:solidFill>
                  <a:schemeClr val="tx1">
                    <a:lumMod val="95000"/>
                    <a:lumOff val="5000"/>
                  </a:schemeClr>
                </a:solidFill>
                <a:latin typeface="Times New Roman" pitchFamily="18" charset="0"/>
                <a:cs typeface="Times New Roman" pitchFamily="18" charset="0"/>
              </a:rPr>
              <a:t>Two words (normally verbs) are called reverses if they “denote motion or change in opposite directions… [I]n addition… they should differ only in respect of directionality” (Cruse 1986: 226). Examples include </a:t>
            </a:r>
            <a:r>
              <a:rPr lang="en-US" b="1" i="1" dirty="0">
                <a:solidFill>
                  <a:schemeClr val="tx1">
                    <a:lumMod val="95000"/>
                    <a:lumOff val="5000"/>
                  </a:schemeClr>
                </a:solidFill>
                <a:latin typeface="Times New Roman" pitchFamily="18" charset="0"/>
                <a:cs typeface="Times New Roman" pitchFamily="18" charset="0"/>
              </a:rPr>
              <a:t>push/pull, come/go</a:t>
            </a:r>
            <a:r>
              <a:rPr lang="en-US" b="1" dirty="0">
                <a:solidFill>
                  <a:schemeClr val="tx1">
                    <a:lumMod val="95000"/>
                    <a:lumOff val="5000"/>
                  </a:schemeClr>
                </a:solidFill>
                <a:latin typeface="Times New Roman" pitchFamily="18" charset="0"/>
                <a:cs typeface="Times New Roman" pitchFamily="18" charset="0"/>
              </a:rPr>
              <a:t>, </a:t>
            </a:r>
            <a:r>
              <a:rPr lang="en-US" b="1" i="1" dirty="0">
                <a:solidFill>
                  <a:schemeClr val="tx1">
                    <a:lumMod val="95000"/>
                    <a:lumOff val="5000"/>
                  </a:schemeClr>
                </a:solidFill>
                <a:latin typeface="Times New Roman" pitchFamily="18" charset="0"/>
                <a:cs typeface="Times New Roman" pitchFamily="18" charset="0"/>
              </a:rPr>
              <a:t>fill/empty</a:t>
            </a:r>
            <a:r>
              <a:rPr lang="en-US" b="1" dirty="0">
                <a:solidFill>
                  <a:schemeClr val="tx1">
                    <a:lumMod val="95000"/>
                    <a:lumOff val="5000"/>
                  </a:schemeClr>
                </a:solidFill>
                <a:latin typeface="Times New Roman" pitchFamily="18" charset="0"/>
                <a:cs typeface="Times New Roman" pitchFamily="18" charset="0"/>
              </a:rPr>
              <a:t>, </a:t>
            </a:r>
            <a:r>
              <a:rPr lang="en-US" b="1" i="1" dirty="0">
                <a:solidFill>
                  <a:schemeClr val="tx1">
                    <a:lumMod val="95000"/>
                    <a:lumOff val="5000"/>
                  </a:schemeClr>
                </a:solidFill>
                <a:latin typeface="Times New Roman" pitchFamily="18" charset="0"/>
                <a:cs typeface="Times New Roman" pitchFamily="18" charset="0"/>
              </a:rPr>
              <a:t>heat/ cool</a:t>
            </a:r>
            <a:r>
              <a:rPr lang="en-US" b="1" dirty="0">
                <a:solidFill>
                  <a:schemeClr val="tx1">
                    <a:lumMod val="95000"/>
                    <a:lumOff val="5000"/>
                  </a:schemeClr>
                </a:solidFill>
                <a:latin typeface="Times New Roman" pitchFamily="18" charset="0"/>
                <a:cs typeface="Times New Roman" pitchFamily="18" charset="0"/>
              </a:rPr>
              <a:t>,   </a:t>
            </a:r>
            <a:r>
              <a:rPr lang="en-US" b="1" i="1" dirty="0" err="1">
                <a:solidFill>
                  <a:schemeClr val="tx1">
                    <a:lumMod val="95000"/>
                    <a:lumOff val="5000"/>
                  </a:schemeClr>
                </a:solidFill>
                <a:latin typeface="Times New Roman" pitchFamily="18" charset="0"/>
                <a:cs typeface="Times New Roman" pitchFamily="18" charset="0"/>
              </a:rPr>
              <a:t>trengthen</a:t>
            </a:r>
            <a:r>
              <a:rPr lang="en-US" b="1" i="1" dirty="0">
                <a:solidFill>
                  <a:schemeClr val="tx1">
                    <a:lumMod val="95000"/>
                    <a:lumOff val="5000"/>
                  </a:schemeClr>
                </a:solidFill>
                <a:latin typeface="Times New Roman" pitchFamily="18" charset="0"/>
                <a:cs typeface="Times New Roman" pitchFamily="18" charset="0"/>
              </a:rPr>
              <a:t>/weaken</a:t>
            </a:r>
            <a:r>
              <a:rPr lang="en-US" b="1" dirty="0">
                <a:solidFill>
                  <a:schemeClr val="tx1">
                    <a:lumMod val="95000"/>
                    <a:lumOff val="5000"/>
                  </a:schemeClr>
                </a:solidFill>
                <a:latin typeface="Times New Roman" pitchFamily="18" charset="0"/>
                <a:cs typeface="Times New Roman" pitchFamily="18" charset="0"/>
              </a:rPr>
              <a:t>, etc. Cruse notes that some pairs of this type (but not all) allow an interesting use of </a:t>
            </a:r>
            <a:r>
              <a:rPr lang="en-US" b="1" i="1" dirty="0">
                <a:solidFill>
                  <a:schemeClr val="tx1">
                    <a:lumMod val="95000"/>
                    <a:lumOff val="5000"/>
                  </a:schemeClr>
                </a:solidFill>
                <a:latin typeface="Times New Roman" pitchFamily="18" charset="0"/>
                <a:cs typeface="Times New Roman" pitchFamily="18" charset="0"/>
              </a:rPr>
              <a:t>again</a:t>
            </a:r>
            <a:r>
              <a:rPr lang="en-US" b="1" dirty="0">
                <a:solidFill>
                  <a:schemeClr val="tx1">
                    <a:lumMod val="95000"/>
                    <a:lumOff val="5000"/>
                  </a:schemeClr>
                </a:solidFill>
                <a:latin typeface="Times New Roman" pitchFamily="18" charset="0"/>
                <a:cs typeface="Times New Roman" pitchFamily="18" charset="0"/>
              </a:rPr>
              <a:t>, as illustrated in (15). In these sentences, </a:t>
            </a:r>
            <a:r>
              <a:rPr lang="en-US" b="1" i="1" dirty="0">
                <a:solidFill>
                  <a:schemeClr val="tx1">
                    <a:lumMod val="95000"/>
                    <a:lumOff val="5000"/>
                  </a:schemeClr>
                </a:solidFill>
                <a:latin typeface="Times New Roman" pitchFamily="18" charset="0"/>
                <a:cs typeface="Times New Roman" pitchFamily="18" charset="0"/>
              </a:rPr>
              <a:t>again </a:t>
            </a:r>
            <a:r>
              <a:rPr lang="en-US" b="1" dirty="0">
                <a:solidFill>
                  <a:schemeClr val="tx1">
                    <a:lumMod val="95000"/>
                    <a:lumOff val="5000"/>
                  </a:schemeClr>
                </a:solidFill>
                <a:latin typeface="Times New Roman" pitchFamily="18" charset="0"/>
                <a:cs typeface="Times New Roman" pitchFamily="18" charset="0"/>
              </a:rPr>
              <a:t>does not mean that the action named by the second verb is repeated (repetitive reading), but rather that the situation is restored to its original state  </a:t>
            </a:r>
            <a:r>
              <a:rPr lang="en-US" b="1" dirty="0" err="1">
                <a:solidFill>
                  <a:schemeClr val="tx1">
                    <a:lumMod val="95000"/>
                    <a:lumOff val="5000"/>
                  </a:schemeClr>
                </a:solidFill>
                <a:latin typeface="Times New Roman" pitchFamily="18" charset="0"/>
                <a:cs typeface="Times New Roman" pitchFamily="18" charset="0"/>
              </a:rPr>
              <a:t>restitutive</a:t>
            </a:r>
            <a:r>
              <a:rPr lang="en-US" b="1" dirty="0">
                <a:solidFill>
                  <a:schemeClr val="tx1">
                    <a:lumMod val="95000"/>
                    <a:lumOff val="5000"/>
                  </a:schemeClr>
                </a:solidFill>
                <a:latin typeface="Times New Roman" pitchFamily="18" charset="0"/>
                <a:cs typeface="Times New Roman" pitchFamily="18" charset="0"/>
              </a:rPr>
              <a:t> reading).</a:t>
            </a:r>
          </a:p>
          <a:p>
            <a:pPr marL="45720" indent="0" algn="just" rtl="0">
              <a:buNone/>
            </a:pPr>
            <a:r>
              <a:rPr lang="en-US" b="1" dirty="0">
                <a:solidFill>
                  <a:schemeClr val="tx1">
                    <a:lumMod val="95000"/>
                    <a:lumOff val="5000"/>
                  </a:schemeClr>
                </a:solidFill>
                <a:latin typeface="Times New Roman" pitchFamily="18" charset="0"/>
                <a:cs typeface="Times New Roman" pitchFamily="18" charset="0"/>
              </a:rPr>
              <a:t>(15) </a:t>
            </a:r>
          </a:p>
          <a:p>
            <a:pPr marL="45720" indent="0" algn="just" rtl="0">
              <a:buNone/>
            </a:pPr>
            <a:r>
              <a:rPr lang="en-US" b="1" dirty="0">
                <a:solidFill>
                  <a:schemeClr val="tx1">
                    <a:lumMod val="95000"/>
                    <a:lumOff val="5000"/>
                  </a:schemeClr>
                </a:solidFill>
                <a:latin typeface="Times New Roman" pitchFamily="18" charset="0"/>
                <a:cs typeface="Times New Roman" pitchFamily="18" charset="0"/>
              </a:rPr>
              <a:t>a. The nurse heated the instruments to sterilize them, and then cooled them </a:t>
            </a:r>
            <a:r>
              <a:rPr lang="en-US" b="1" i="1" dirty="0">
                <a:solidFill>
                  <a:schemeClr val="tx1">
                    <a:lumMod val="95000"/>
                    <a:lumOff val="5000"/>
                  </a:schemeClr>
                </a:solidFill>
                <a:latin typeface="Times New Roman" pitchFamily="18" charset="0"/>
                <a:cs typeface="Times New Roman" pitchFamily="18" charset="0"/>
              </a:rPr>
              <a:t>again</a:t>
            </a:r>
            <a:r>
              <a:rPr lang="en-US" b="1" dirty="0">
                <a:solidFill>
                  <a:schemeClr val="tx1">
                    <a:lumMod val="95000"/>
                    <a:lumOff val="5000"/>
                  </a:schemeClr>
                </a:solidFill>
                <a:latin typeface="Times New Roman" pitchFamily="18" charset="0"/>
                <a:cs typeface="Times New Roman" pitchFamily="18" charset="0"/>
              </a:rPr>
              <a:t>.</a:t>
            </a:r>
          </a:p>
          <a:p>
            <a:pPr marL="45720" indent="0" algn="just" rtl="0">
              <a:buNone/>
            </a:pPr>
            <a:r>
              <a:rPr lang="en-US" b="1" dirty="0">
                <a:solidFill>
                  <a:schemeClr val="tx1">
                    <a:lumMod val="95000"/>
                    <a:lumOff val="5000"/>
                  </a:schemeClr>
                </a:solidFill>
                <a:latin typeface="Times New Roman" pitchFamily="18" charset="0"/>
                <a:cs typeface="Times New Roman" pitchFamily="18" charset="0"/>
              </a:rPr>
              <a:t>b. George filled the tank with water, and then emptied it </a:t>
            </a:r>
            <a:r>
              <a:rPr lang="en-US" b="1" i="1" dirty="0">
                <a:solidFill>
                  <a:schemeClr val="tx1">
                    <a:lumMod val="95000"/>
                    <a:lumOff val="5000"/>
                  </a:schemeClr>
                </a:solidFill>
                <a:latin typeface="Times New Roman" pitchFamily="18" charset="0"/>
                <a:cs typeface="Times New Roman" pitchFamily="18" charset="0"/>
              </a:rPr>
              <a:t>again</a:t>
            </a:r>
            <a:r>
              <a:rPr lang="en-US" b="1" dirty="0">
                <a:solidFill>
                  <a:schemeClr val="tx1">
                    <a:lumMod val="95000"/>
                    <a:lumOff val="5000"/>
                  </a:schemeClr>
                </a:solidFill>
                <a:latin typeface="Times New Roman" pitchFamily="18" charset="0"/>
                <a:cs typeface="Times New Roman" pitchFamily="18" charset="0"/>
              </a:rPr>
              <a:t>.</a:t>
            </a:r>
            <a:endParaRPr lang="ar-IQ" b="1" dirty="0">
              <a:solidFill>
                <a:schemeClr val="tx1">
                  <a:lumMod val="95000"/>
                  <a:lumOff val="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460692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ubtitle 13"/>
          <p:cNvSpPr>
            <a:spLocks noGrp="1"/>
          </p:cNvSpPr>
          <p:nvPr>
            <p:ph type="subTitle" idx="1"/>
          </p:nvPr>
        </p:nvSpPr>
        <p:spPr>
          <a:xfrm>
            <a:off x="827584" y="1556792"/>
            <a:ext cx="7344815" cy="4377873"/>
          </a:xfrm>
        </p:spPr>
        <p:txBody>
          <a:bodyPr>
            <a:normAutofit/>
          </a:bodyPr>
          <a:lstStyle/>
          <a:p>
            <a:pPr rtl="0"/>
            <a:r>
              <a:rPr lang="en-US" sz="2800" b="1" dirty="0">
                <a:solidFill>
                  <a:schemeClr val="tx1"/>
                </a:solidFill>
                <a:latin typeface="Times New Roman" pitchFamily="18" charset="0"/>
                <a:cs typeface="Times New Roman" pitchFamily="18" charset="0"/>
              </a:rPr>
              <a:t>1- Lexical sense relations</a:t>
            </a:r>
            <a:br>
              <a:rPr lang="en-US" sz="2000" b="1" dirty="0">
                <a:solidFill>
                  <a:schemeClr val="tx1"/>
                </a:solidFill>
                <a:latin typeface="Times New Roman" pitchFamily="18" charset="0"/>
                <a:cs typeface="Times New Roman" pitchFamily="18" charset="0"/>
              </a:rPr>
            </a:br>
            <a:r>
              <a:rPr lang="en-US" sz="2400" b="1" dirty="0">
                <a:solidFill>
                  <a:schemeClr val="tx1"/>
                </a:solidFill>
                <a:latin typeface="Times New Roman" pitchFamily="18" charset="0"/>
                <a:cs typeface="Times New Roman" pitchFamily="18" charset="0"/>
              </a:rPr>
              <a:t>1.1- Meaning relations between words</a:t>
            </a:r>
            <a:br>
              <a:rPr lang="en-US" sz="2400" b="1" dirty="0">
                <a:solidFill>
                  <a:schemeClr val="tx1"/>
                </a:solidFill>
                <a:latin typeface="Times New Roman" pitchFamily="18" charset="0"/>
                <a:cs typeface="Times New Roman" pitchFamily="18" charset="0"/>
              </a:rPr>
            </a:br>
            <a:r>
              <a:rPr lang="en-US" sz="2400" b="1" dirty="0">
                <a:solidFill>
                  <a:schemeClr val="tx1"/>
                </a:solidFill>
                <a:latin typeface="Times New Roman" pitchFamily="18" charset="0"/>
                <a:cs typeface="Times New Roman" pitchFamily="18" charset="0"/>
              </a:rPr>
              <a:t>1.2- Identifying sense relations</a:t>
            </a:r>
            <a:br>
              <a:rPr lang="en-US" sz="2000" b="1" dirty="0">
                <a:solidFill>
                  <a:schemeClr val="tx1"/>
                </a:solidFill>
                <a:latin typeface="Times New Roman" pitchFamily="18" charset="0"/>
                <a:cs typeface="Times New Roman" pitchFamily="18" charset="0"/>
              </a:rPr>
            </a:br>
            <a:r>
              <a:rPr lang="en-US" sz="2000" b="1" dirty="0">
                <a:solidFill>
                  <a:schemeClr val="tx1"/>
                </a:solidFill>
                <a:latin typeface="Times New Roman" pitchFamily="18" charset="0"/>
                <a:cs typeface="Times New Roman" pitchFamily="18" charset="0"/>
              </a:rPr>
              <a:t>1.2.1- Synonyms</a:t>
            </a:r>
            <a:br>
              <a:rPr lang="en-US" sz="2000" b="1" dirty="0">
                <a:solidFill>
                  <a:schemeClr val="tx1"/>
                </a:solidFill>
                <a:latin typeface="Times New Roman" pitchFamily="18" charset="0"/>
                <a:cs typeface="Times New Roman" pitchFamily="18" charset="0"/>
              </a:rPr>
            </a:br>
            <a:r>
              <a:rPr lang="en-US" sz="2000" b="1" dirty="0">
                <a:solidFill>
                  <a:schemeClr val="tx1"/>
                </a:solidFill>
                <a:latin typeface="Times New Roman" pitchFamily="18" charset="0"/>
                <a:cs typeface="Times New Roman" pitchFamily="18" charset="0"/>
              </a:rPr>
              <a:t>1.2.2- Antonyms</a:t>
            </a:r>
            <a:br>
              <a:rPr lang="en-US" sz="2000" b="1" dirty="0">
                <a:solidFill>
                  <a:schemeClr val="tx1"/>
                </a:solidFill>
                <a:latin typeface="Times New Roman" pitchFamily="18" charset="0"/>
                <a:cs typeface="Times New Roman" pitchFamily="18" charset="0"/>
              </a:rPr>
            </a:br>
            <a:r>
              <a:rPr lang="en-US" sz="2000" b="1" dirty="0">
                <a:solidFill>
                  <a:schemeClr val="tx1"/>
                </a:solidFill>
                <a:latin typeface="Times New Roman" pitchFamily="18" charset="0"/>
                <a:cs typeface="Times New Roman" pitchFamily="18" charset="0"/>
              </a:rPr>
              <a:t>1.2.2.1- Complementary pairs (simple antonyms)</a:t>
            </a:r>
            <a:br>
              <a:rPr lang="en-US" sz="2000" b="1" dirty="0">
                <a:solidFill>
                  <a:schemeClr val="tx1"/>
                </a:solidFill>
                <a:latin typeface="Times New Roman" pitchFamily="18" charset="0"/>
                <a:cs typeface="Times New Roman" pitchFamily="18" charset="0"/>
              </a:rPr>
            </a:br>
            <a:r>
              <a:rPr lang="en-US" sz="2000" b="1" dirty="0">
                <a:solidFill>
                  <a:schemeClr val="tx1"/>
                </a:solidFill>
                <a:latin typeface="Times New Roman" pitchFamily="18" charset="0"/>
                <a:cs typeface="Times New Roman" pitchFamily="18" charset="0"/>
              </a:rPr>
              <a:t>1.2.2.2- Gradable (scalar) antonyms</a:t>
            </a:r>
            <a:br>
              <a:rPr lang="en-US" sz="2000" b="1" dirty="0">
                <a:solidFill>
                  <a:schemeClr val="tx1"/>
                </a:solidFill>
                <a:latin typeface="Times New Roman" pitchFamily="18" charset="0"/>
                <a:cs typeface="Times New Roman" pitchFamily="18" charset="0"/>
              </a:rPr>
            </a:br>
            <a:r>
              <a:rPr lang="en-US" sz="2000" b="1" dirty="0">
                <a:solidFill>
                  <a:schemeClr val="tx1"/>
                </a:solidFill>
                <a:latin typeface="Times New Roman" pitchFamily="18" charset="0"/>
                <a:cs typeface="Times New Roman" pitchFamily="18" charset="0"/>
              </a:rPr>
              <a:t>1.2.2.3- Converse pairs</a:t>
            </a:r>
            <a:br>
              <a:rPr lang="en-US" sz="2000" b="1" dirty="0">
                <a:solidFill>
                  <a:schemeClr val="tx1"/>
                </a:solidFill>
                <a:latin typeface="Times New Roman" pitchFamily="18" charset="0"/>
                <a:cs typeface="Times New Roman" pitchFamily="18" charset="0"/>
              </a:rPr>
            </a:br>
            <a:r>
              <a:rPr lang="en-US" sz="2000" b="1" dirty="0">
                <a:solidFill>
                  <a:schemeClr val="tx1"/>
                </a:solidFill>
                <a:latin typeface="Times New Roman" pitchFamily="18" charset="0"/>
                <a:cs typeface="Times New Roman" pitchFamily="18" charset="0"/>
              </a:rPr>
              <a:t>1.2.2.4- Reverse pairs</a:t>
            </a:r>
            <a:br>
              <a:rPr lang="en-US" sz="2000" b="1" dirty="0">
                <a:solidFill>
                  <a:schemeClr val="tx1"/>
                </a:solidFill>
                <a:latin typeface="Times New Roman" pitchFamily="18" charset="0"/>
                <a:cs typeface="Times New Roman" pitchFamily="18" charset="0"/>
              </a:rPr>
            </a:br>
            <a:r>
              <a:rPr lang="en-US" sz="2000" b="1" dirty="0">
                <a:solidFill>
                  <a:schemeClr val="tx1"/>
                </a:solidFill>
                <a:latin typeface="Times New Roman" pitchFamily="18" charset="0"/>
                <a:cs typeface="Times New Roman" pitchFamily="18" charset="0"/>
              </a:rPr>
              <a:t>1.2.3- Hyponymy and taxonomy</a:t>
            </a:r>
            <a:br>
              <a:rPr lang="en-US" sz="2000" b="1" dirty="0">
                <a:solidFill>
                  <a:schemeClr val="tx1"/>
                </a:solidFill>
                <a:latin typeface="Times New Roman" pitchFamily="18" charset="0"/>
                <a:cs typeface="Times New Roman" pitchFamily="18" charset="0"/>
              </a:rPr>
            </a:br>
            <a:r>
              <a:rPr lang="en-US" sz="2000" b="1" dirty="0">
                <a:solidFill>
                  <a:schemeClr val="tx1"/>
                </a:solidFill>
                <a:latin typeface="Times New Roman" pitchFamily="18" charset="0"/>
                <a:cs typeface="Times New Roman" pitchFamily="18" charset="0"/>
              </a:rPr>
              <a:t>1.2.4- </a:t>
            </a:r>
            <a:r>
              <a:rPr lang="en-US" sz="2000" b="1" dirty="0" err="1">
                <a:solidFill>
                  <a:schemeClr val="tx1"/>
                </a:solidFill>
                <a:latin typeface="Times New Roman" pitchFamily="18" charset="0"/>
                <a:cs typeface="Times New Roman" pitchFamily="18" charset="0"/>
              </a:rPr>
              <a:t>Meronymy</a:t>
            </a:r>
            <a:br>
              <a:rPr lang="en-US" sz="2000" b="1" dirty="0">
                <a:solidFill>
                  <a:schemeClr val="tx1"/>
                </a:solidFill>
                <a:latin typeface="Times New Roman" pitchFamily="18" charset="0"/>
                <a:cs typeface="Times New Roman" pitchFamily="18" charset="0"/>
              </a:rPr>
            </a:br>
            <a:r>
              <a:rPr lang="en-US" sz="2400" b="1" dirty="0">
                <a:solidFill>
                  <a:schemeClr val="tx1"/>
                </a:solidFill>
                <a:latin typeface="Times New Roman" pitchFamily="18" charset="0"/>
                <a:cs typeface="Times New Roman" pitchFamily="18" charset="0"/>
              </a:rPr>
              <a:t>1.3-Defining words in terms of sense relations</a:t>
            </a:r>
            <a:endParaRPr lang="ar-IQ" sz="2400" dirty="0"/>
          </a:p>
          <a:p>
            <a:endParaRPr lang="ar-IQ" dirty="0"/>
          </a:p>
        </p:txBody>
      </p:sp>
      <p:sp>
        <p:nvSpPr>
          <p:cNvPr id="13" name="Title 12"/>
          <p:cNvSpPr>
            <a:spLocks noGrp="1"/>
          </p:cNvSpPr>
          <p:nvPr>
            <p:ph type="ctrTitle"/>
          </p:nvPr>
        </p:nvSpPr>
        <p:spPr>
          <a:xfrm>
            <a:off x="1259632" y="836713"/>
            <a:ext cx="6264697" cy="936104"/>
          </a:xfrm>
        </p:spPr>
        <p:txBody>
          <a:bodyPr/>
          <a:lstStyle/>
          <a:p>
            <a:r>
              <a:rPr lang="en-US" sz="3600" dirty="0"/>
              <a:t>Table of Content</a:t>
            </a:r>
            <a:endParaRPr lang="ar-IQ" sz="3600" dirty="0"/>
          </a:p>
        </p:txBody>
      </p:sp>
    </p:spTree>
    <p:extLst>
      <p:ext uri="{BB962C8B-B14F-4D97-AF65-F5344CB8AC3E}">
        <p14:creationId xmlns:p14="http://schemas.microsoft.com/office/powerpoint/2010/main" val="36557753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04664"/>
            <a:ext cx="7550224" cy="1143000"/>
          </a:xfrm>
        </p:spPr>
        <p:txBody>
          <a:bodyPr/>
          <a:lstStyle/>
          <a:p>
            <a:pPr algn="l" rtl="0"/>
            <a:r>
              <a:rPr lang="en-US" sz="4000" dirty="0">
                <a:solidFill>
                  <a:schemeClr val="tx1"/>
                </a:solidFill>
                <a:latin typeface="Times New Roman" pitchFamily="18" charset="0"/>
                <a:cs typeface="Times New Roman" pitchFamily="18" charset="0"/>
              </a:rPr>
              <a:t>1.2.3- Hyponymy and Taxonomy</a:t>
            </a:r>
            <a:endParaRPr lang="ar-IQ" sz="4000" dirty="0"/>
          </a:p>
        </p:txBody>
      </p:sp>
      <p:sp>
        <p:nvSpPr>
          <p:cNvPr id="3" name="Content Placeholder 2"/>
          <p:cNvSpPr>
            <a:spLocks noGrp="1"/>
          </p:cNvSpPr>
          <p:nvPr>
            <p:ph sz="quarter" idx="13"/>
          </p:nvPr>
        </p:nvSpPr>
        <p:spPr>
          <a:xfrm>
            <a:off x="323528" y="1268760"/>
            <a:ext cx="8640960" cy="5256584"/>
          </a:xfrm>
        </p:spPr>
        <p:txBody>
          <a:bodyPr>
            <a:normAutofit/>
          </a:bodyPr>
          <a:lstStyle/>
          <a:p>
            <a:pPr algn="just" rtl="0"/>
            <a:r>
              <a:rPr lang="en-US" b="1" dirty="0">
                <a:solidFill>
                  <a:schemeClr val="tx1">
                    <a:lumMod val="95000"/>
                    <a:lumOff val="5000"/>
                  </a:schemeClr>
                </a:solidFill>
                <a:latin typeface="Times New Roman" pitchFamily="18" charset="0"/>
                <a:cs typeface="Times New Roman" pitchFamily="18" charset="0"/>
              </a:rPr>
              <a:t>When two words stand in a generic-specific relationship, we refer to the more specific term (e.g. </a:t>
            </a:r>
            <a:r>
              <a:rPr lang="en-US" b="1" i="1" dirty="0">
                <a:solidFill>
                  <a:schemeClr val="tx1">
                    <a:lumMod val="95000"/>
                    <a:lumOff val="5000"/>
                  </a:schemeClr>
                </a:solidFill>
                <a:latin typeface="Times New Roman" pitchFamily="18" charset="0"/>
                <a:cs typeface="Times New Roman" pitchFamily="18" charset="0"/>
              </a:rPr>
              <a:t>moose</a:t>
            </a:r>
            <a:r>
              <a:rPr lang="en-US" b="1" dirty="0">
                <a:solidFill>
                  <a:schemeClr val="tx1">
                    <a:lumMod val="95000"/>
                    <a:lumOff val="5000"/>
                  </a:schemeClr>
                </a:solidFill>
                <a:latin typeface="Times New Roman" pitchFamily="18" charset="0"/>
                <a:cs typeface="Times New Roman" pitchFamily="18" charset="0"/>
              </a:rPr>
              <a:t>) as the </a:t>
            </a:r>
            <a:r>
              <a:rPr lang="en-US" b="1" dirty="0">
                <a:solidFill>
                  <a:srgbClr val="FF0000"/>
                </a:solidFill>
                <a:latin typeface="Times New Roman" pitchFamily="18" charset="0"/>
                <a:cs typeface="Times New Roman" pitchFamily="18" charset="0"/>
              </a:rPr>
              <a:t>hyponym</a:t>
            </a:r>
            <a:r>
              <a:rPr lang="en-US" b="1" dirty="0">
                <a:solidFill>
                  <a:schemeClr val="tx1">
                    <a:lumMod val="95000"/>
                    <a:lumOff val="5000"/>
                  </a:schemeClr>
                </a:solidFill>
                <a:latin typeface="Times New Roman" pitchFamily="18" charset="0"/>
                <a:cs typeface="Times New Roman" pitchFamily="18" charset="0"/>
              </a:rPr>
              <a:t> and to the more generic term (e.g. </a:t>
            </a:r>
            <a:r>
              <a:rPr lang="en-US" b="1" i="1" dirty="0">
                <a:solidFill>
                  <a:schemeClr val="tx1">
                    <a:lumMod val="95000"/>
                    <a:lumOff val="5000"/>
                  </a:schemeClr>
                </a:solidFill>
                <a:latin typeface="Times New Roman" pitchFamily="18" charset="0"/>
                <a:cs typeface="Times New Roman" pitchFamily="18" charset="0"/>
              </a:rPr>
              <a:t>mammal</a:t>
            </a:r>
            <a:r>
              <a:rPr lang="en-US" b="1" dirty="0">
                <a:solidFill>
                  <a:schemeClr val="tx1">
                    <a:lumMod val="95000"/>
                    <a:lumOff val="5000"/>
                  </a:schemeClr>
                </a:solidFill>
                <a:latin typeface="Times New Roman" pitchFamily="18" charset="0"/>
                <a:cs typeface="Times New Roman" pitchFamily="18" charset="0"/>
              </a:rPr>
              <a:t>) as the superordinate or </a:t>
            </a:r>
            <a:r>
              <a:rPr lang="en-US" b="1" dirty="0" err="1">
                <a:solidFill>
                  <a:srgbClr val="FF0000"/>
                </a:solidFill>
                <a:latin typeface="Times New Roman" pitchFamily="18" charset="0"/>
                <a:cs typeface="Times New Roman" pitchFamily="18" charset="0"/>
              </a:rPr>
              <a:t>hyperonym</a:t>
            </a:r>
            <a:r>
              <a:rPr lang="en-US" b="1" dirty="0">
                <a:solidFill>
                  <a:schemeClr val="tx1">
                    <a:lumMod val="95000"/>
                    <a:lumOff val="5000"/>
                  </a:schemeClr>
                </a:solidFill>
                <a:latin typeface="Times New Roman" pitchFamily="18" charset="0"/>
                <a:cs typeface="Times New Roman" pitchFamily="18" charset="0"/>
              </a:rPr>
              <a:t>. A generic-specific relationship can be defined by saying that a simple positive non-quantified statement involving the hyponym will entail the same statement involving the superordinate, as illustrated in (16). We need to specify that the statement is positive, because negation reverses the direction of the entailments (17).</a:t>
            </a:r>
          </a:p>
          <a:p>
            <a:pPr marL="45720" indent="0" algn="just" rtl="0">
              <a:buNone/>
            </a:pPr>
            <a:r>
              <a:rPr lang="en-US" b="1" dirty="0">
                <a:solidFill>
                  <a:schemeClr val="tx1">
                    <a:lumMod val="95000"/>
                    <a:lumOff val="5000"/>
                  </a:schemeClr>
                </a:solidFill>
                <a:latin typeface="Times New Roman" pitchFamily="18" charset="0"/>
                <a:cs typeface="Times New Roman" pitchFamily="18" charset="0"/>
              </a:rPr>
              <a:t>(16) a. </a:t>
            </a:r>
            <a:r>
              <a:rPr lang="en-US" b="1" i="1" dirty="0" err="1">
                <a:solidFill>
                  <a:schemeClr val="tx1">
                    <a:lumMod val="95000"/>
                    <a:lumOff val="5000"/>
                  </a:schemeClr>
                </a:solidFill>
                <a:latin typeface="Times New Roman" pitchFamily="18" charset="0"/>
                <a:cs typeface="Times New Roman" pitchFamily="18" charset="0"/>
              </a:rPr>
              <a:t>Seabiscuit</a:t>
            </a:r>
            <a:r>
              <a:rPr lang="en-US" b="1" i="1" dirty="0">
                <a:solidFill>
                  <a:schemeClr val="tx1">
                    <a:lumMod val="95000"/>
                    <a:lumOff val="5000"/>
                  </a:schemeClr>
                </a:solidFill>
                <a:latin typeface="Times New Roman" pitchFamily="18" charset="0"/>
                <a:cs typeface="Times New Roman" pitchFamily="18" charset="0"/>
              </a:rPr>
              <a:t> was a stallion </a:t>
            </a:r>
            <a:r>
              <a:rPr lang="en-US" b="1" dirty="0">
                <a:solidFill>
                  <a:schemeClr val="tx1">
                    <a:lumMod val="95000"/>
                    <a:lumOff val="5000"/>
                  </a:schemeClr>
                </a:solidFill>
                <a:latin typeface="Times New Roman" pitchFamily="18" charset="0"/>
                <a:cs typeface="Times New Roman" pitchFamily="18" charset="0"/>
              </a:rPr>
              <a:t>entails: </a:t>
            </a:r>
            <a:r>
              <a:rPr lang="en-US" b="1" i="1" dirty="0" err="1">
                <a:solidFill>
                  <a:schemeClr val="tx1">
                    <a:lumMod val="95000"/>
                    <a:lumOff val="5000"/>
                  </a:schemeClr>
                </a:solidFill>
                <a:latin typeface="Times New Roman" pitchFamily="18" charset="0"/>
                <a:cs typeface="Times New Roman" pitchFamily="18" charset="0"/>
              </a:rPr>
              <a:t>Seabiscuit</a:t>
            </a:r>
            <a:r>
              <a:rPr lang="en-US" b="1" i="1" dirty="0">
                <a:solidFill>
                  <a:schemeClr val="tx1">
                    <a:lumMod val="95000"/>
                    <a:lumOff val="5000"/>
                  </a:schemeClr>
                </a:solidFill>
                <a:latin typeface="Times New Roman" pitchFamily="18" charset="0"/>
                <a:cs typeface="Times New Roman" pitchFamily="18" charset="0"/>
              </a:rPr>
              <a:t> was a horse</a:t>
            </a:r>
            <a:r>
              <a:rPr lang="en-US" b="1" dirty="0">
                <a:solidFill>
                  <a:schemeClr val="tx1">
                    <a:lumMod val="95000"/>
                    <a:lumOff val="5000"/>
                  </a:schemeClr>
                </a:solidFill>
                <a:latin typeface="Times New Roman" pitchFamily="18" charset="0"/>
                <a:cs typeface="Times New Roman" pitchFamily="18" charset="0"/>
              </a:rPr>
              <a:t>.</a:t>
            </a:r>
          </a:p>
          <a:p>
            <a:pPr marL="45720" indent="0" algn="just" rtl="0">
              <a:buNone/>
            </a:pPr>
            <a:r>
              <a:rPr lang="en-US" b="1" dirty="0">
                <a:solidFill>
                  <a:schemeClr val="tx1">
                    <a:lumMod val="95000"/>
                    <a:lumOff val="5000"/>
                  </a:schemeClr>
                </a:solidFill>
                <a:latin typeface="Times New Roman" pitchFamily="18" charset="0"/>
                <a:cs typeface="Times New Roman" pitchFamily="18" charset="0"/>
              </a:rPr>
              <a:t>        b. </a:t>
            </a:r>
            <a:r>
              <a:rPr lang="en-US" b="1" i="1" dirty="0">
                <a:solidFill>
                  <a:schemeClr val="tx1">
                    <a:lumMod val="95000"/>
                    <a:lumOff val="5000"/>
                  </a:schemeClr>
                </a:solidFill>
                <a:latin typeface="Times New Roman" pitchFamily="18" charset="0"/>
                <a:cs typeface="Times New Roman" pitchFamily="18" charset="0"/>
              </a:rPr>
              <a:t>Fred stole my bicycle </a:t>
            </a:r>
            <a:r>
              <a:rPr lang="en-US" b="1" dirty="0">
                <a:solidFill>
                  <a:schemeClr val="tx1">
                    <a:lumMod val="95000"/>
                    <a:lumOff val="5000"/>
                  </a:schemeClr>
                </a:solidFill>
                <a:latin typeface="Times New Roman" pitchFamily="18" charset="0"/>
                <a:cs typeface="Times New Roman" pitchFamily="18" charset="0"/>
              </a:rPr>
              <a:t>entails: </a:t>
            </a:r>
            <a:r>
              <a:rPr lang="en-US" b="1" i="1" dirty="0">
                <a:solidFill>
                  <a:schemeClr val="tx1">
                    <a:lumMod val="95000"/>
                    <a:lumOff val="5000"/>
                  </a:schemeClr>
                </a:solidFill>
                <a:latin typeface="Times New Roman" pitchFamily="18" charset="0"/>
                <a:cs typeface="Times New Roman" pitchFamily="18" charset="0"/>
              </a:rPr>
              <a:t>Fred took my bicycle</a:t>
            </a:r>
            <a:r>
              <a:rPr lang="en-US" b="1" dirty="0">
                <a:solidFill>
                  <a:schemeClr val="tx1">
                    <a:lumMod val="95000"/>
                    <a:lumOff val="5000"/>
                  </a:schemeClr>
                </a:solidFill>
                <a:latin typeface="Times New Roman" pitchFamily="18" charset="0"/>
                <a:cs typeface="Times New Roman" pitchFamily="18" charset="0"/>
              </a:rPr>
              <a:t>. </a:t>
            </a:r>
          </a:p>
          <a:p>
            <a:pPr marL="45720" indent="0" algn="just" rtl="0">
              <a:buNone/>
            </a:pPr>
            <a:r>
              <a:rPr lang="en-US" b="1" dirty="0">
                <a:solidFill>
                  <a:schemeClr val="tx1">
                    <a:lumMod val="95000"/>
                    <a:lumOff val="5000"/>
                  </a:schemeClr>
                </a:solidFill>
                <a:latin typeface="Times New Roman" pitchFamily="18" charset="0"/>
                <a:cs typeface="Times New Roman" pitchFamily="18" charset="0"/>
              </a:rPr>
              <a:t>(17) a. </a:t>
            </a:r>
            <a:r>
              <a:rPr lang="en-US" b="1" i="1" dirty="0" err="1">
                <a:solidFill>
                  <a:schemeClr val="tx1">
                    <a:lumMod val="95000"/>
                    <a:lumOff val="5000"/>
                  </a:schemeClr>
                </a:solidFill>
                <a:latin typeface="Times New Roman" pitchFamily="18" charset="0"/>
                <a:cs typeface="Times New Roman" pitchFamily="18" charset="0"/>
              </a:rPr>
              <a:t>Seabiscuit</a:t>
            </a:r>
            <a:r>
              <a:rPr lang="en-US" b="1" i="1" dirty="0">
                <a:solidFill>
                  <a:schemeClr val="tx1">
                    <a:lumMod val="95000"/>
                    <a:lumOff val="5000"/>
                  </a:schemeClr>
                </a:solidFill>
                <a:latin typeface="Times New Roman" pitchFamily="18" charset="0"/>
                <a:cs typeface="Times New Roman" pitchFamily="18" charset="0"/>
              </a:rPr>
              <a:t> was not a horse </a:t>
            </a:r>
            <a:r>
              <a:rPr lang="en-US" b="1" dirty="0">
                <a:solidFill>
                  <a:schemeClr val="tx1">
                    <a:lumMod val="95000"/>
                    <a:lumOff val="5000"/>
                  </a:schemeClr>
                </a:solidFill>
                <a:latin typeface="Times New Roman" pitchFamily="18" charset="0"/>
                <a:cs typeface="Times New Roman" pitchFamily="18" charset="0"/>
              </a:rPr>
              <a:t>entails: </a:t>
            </a:r>
            <a:r>
              <a:rPr lang="en-US" b="1" i="1" dirty="0" err="1">
                <a:solidFill>
                  <a:schemeClr val="tx1">
                    <a:lumMod val="95000"/>
                    <a:lumOff val="5000"/>
                  </a:schemeClr>
                </a:solidFill>
                <a:latin typeface="Times New Roman" pitchFamily="18" charset="0"/>
                <a:cs typeface="Times New Roman" pitchFamily="18" charset="0"/>
              </a:rPr>
              <a:t>Seabiscuit</a:t>
            </a:r>
            <a:r>
              <a:rPr lang="en-US" b="1" i="1" dirty="0">
                <a:solidFill>
                  <a:schemeClr val="tx1">
                    <a:lumMod val="95000"/>
                    <a:lumOff val="5000"/>
                  </a:schemeClr>
                </a:solidFill>
                <a:latin typeface="Times New Roman" pitchFamily="18" charset="0"/>
                <a:cs typeface="Times New Roman" pitchFamily="18" charset="0"/>
              </a:rPr>
              <a:t> was not a stallion</a:t>
            </a:r>
            <a:r>
              <a:rPr lang="en-US" b="1" dirty="0">
                <a:solidFill>
                  <a:schemeClr val="tx1">
                    <a:lumMod val="95000"/>
                    <a:lumOff val="5000"/>
                  </a:schemeClr>
                </a:solidFill>
                <a:latin typeface="Times New Roman" pitchFamily="18" charset="0"/>
                <a:cs typeface="Times New Roman" pitchFamily="18" charset="0"/>
              </a:rPr>
              <a:t>.</a:t>
            </a:r>
          </a:p>
          <a:p>
            <a:pPr marL="45720" indent="0" algn="just" rtl="0">
              <a:buNone/>
            </a:pPr>
            <a:r>
              <a:rPr lang="en-US" b="1" dirty="0">
                <a:solidFill>
                  <a:schemeClr val="tx1">
                    <a:lumMod val="95000"/>
                    <a:lumOff val="5000"/>
                  </a:schemeClr>
                </a:solidFill>
                <a:latin typeface="Times New Roman" pitchFamily="18" charset="0"/>
                <a:cs typeface="Times New Roman" pitchFamily="18" charset="0"/>
              </a:rPr>
              <a:t>        b. </a:t>
            </a:r>
            <a:r>
              <a:rPr lang="en-US" b="1" i="1" dirty="0">
                <a:solidFill>
                  <a:schemeClr val="tx1">
                    <a:lumMod val="95000"/>
                    <a:lumOff val="5000"/>
                  </a:schemeClr>
                </a:solidFill>
                <a:latin typeface="Times New Roman" pitchFamily="18" charset="0"/>
                <a:cs typeface="Times New Roman" pitchFamily="18" charset="0"/>
              </a:rPr>
              <a:t>John did not kill the Mayor </a:t>
            </a:r>
            <a:r>
              <a:rPr lang="en-US" b="1" dirty="0">
                <a:solidFill>
                  <a:schemeClr val="tx1">
                    <a:lumMod val="95000"/>
                    <a:lumOff val="5000"/>
                  </a:schemeClr>
                </a:solidFill>
                <a:latin typeface="Times New Roman" pitchFamily="18" charset="0"/>
                <a:cs typeface="Times New Roman" pitchFamily="18" charset="0"/>
              </a:rPr>
              <a:t>entails: </a:t>
            </a:r>
            <a:r>
              <a:rPr lang="en-US" b="1" i="1" dirty="0">
                <a:solidFill>
                  <a:schemeClr val="tx1">
                    <a:lumMod val="95000"/>
                    <a:lumOff val="5000"/>
                  </a:schemeClr>
                </a:solidFill>
                <a:latin typeface="Times New Roman" pitchFamily="18" charset="0"/>
                <a:cs typeface="Times New Roman" pitchFamily="18" charset="0"/>
              </a:rPr>
              <a:t>John did not assassinate the Mayor</a:t>
            </a:r>
            <a:r>
              <a:rPr lang="en-US" b="1" dirty="0">
                <a:solidFill>
                  <a:schemeClr val="tx1">
                    <a:lumMod val="95000"/>
                    <a:lumOff val="5000"/>
                  </a:schemeClr>
                </a:solidFill>
                <a:latin typeface="Times New Roman" pitchFamily="18" charset="0"/>
                <a:cs typeface="Times New Roman" pitchFamily="18" charset="0"/>
              </a:rPr>
              <a:t>.</a:t>
            </a:r>
            <a:endParaRPr lang="ar-IQ" b="1" dirty="0">
              <a:solidFill>
                <a:schemeClr val="tx1">
                  <a:lumMod val="95000"/>
                  <a:lumOff val="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258500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476672"/>
            <a:ext cx="7560840" cy="1143000"/>
          </a:xfrm>
        </p:spPr>
        <p:txBody>
          <a:bodyPr/>
          <a:lstStyle/>
          <a:p>
            <a:pPr algn="ctr" rtl="0"/>
            <a:r>
              <a:rPr lang="en-US" sz="4000" dirty="0">
                <a:solidFill>
                  <a:schemeClr val="tx1"/>
                </a:solidFill>
                <a:latin typeface="Times New Roman" pitchFamily="18" charset="0"/>
                <a:cs typeface="Times New Roman" pitchFamily="18" charset="0"/>
              </a:rPr>
              <a:t>1.2.3- Hyponymy and Taxonomy</a:t>
            </a:r>
            <a:endParaRPr lang="ar-IQ" sz="4000" dirty="0"/>
          </a:p>
        </p:txBody>
      </p:sp>
      <p:sp>
        <p:nvSpPr>
          <p:cNvPr id="3" name="Content Placeholder 2"/>
          <p:cNvSpPr>
            <a:spLocks noGrp="1"/>
          </p:cNvSpPr>
          <p:nvPr>
            <p:ph sz="quarter" idx="13"/>
          </p:nvPr>
        </p:nvSpPr>
        <p:spPr>
          <a:xfrm>
            <a:off x="467544" y="1484784"/>
            <a:ext cx="8136904" cy="4824536"/>
          </a:xfrm>
        </p:spPr>
        <p:txBody>
          <a:bodyPr>
            <a:normAutofit/>
          </a:bodyPr>
          <a:lstStyle/>
          <a:p>
            <a:pPr algn="l" rtl="0"/>
            <a:r>
              <a:rPr lang="en-US" b="1" dirty="0">
                <a:solidFill>
                  <a:schemeClr val="tx1"/>
                </a:solidFill>
                <a:latin typeface="Times New Roman" pitchFamily="18" charset="0"/>
                <a:cs typeface="Times New Roman" pitchFamily="18" charset="0"/>
              </a:rPr>
              <a:t>Taxonomy is a special type of hyponymy, a classifying relation. Cruse (1986: 137) suggests the following diagnostic: X is a </a:t>
            </a:r>
            <a:r>
              <a:rPr lang="en-US" b="1" dirty="0" err="1">
                <a:solidFill>
                  <a:schemeClr val="tx1"/>
                </a:solidFill>
                <a:latin typeface="Times New Roman" pitchFamily="18" charset="0"/>
                <a:cs typeface="Times New Roman" pitchFamily="18" charset="0"/>
              </a:rPr>
              <a:t>taxonym</a:t>
            </a:r>
            <a:r>
              <a:rPr lang="en-US" b="1" dirty="0">
                <a:solidFill>
                  <a:schemeClr val="tx1"/>
                </a:solidFill>
                <a:latin typeface="Times New Roman" pitchFamily="18" charset="0"/>
                <a:cs typeface="Times New Roman" pitchFamily="18" charset="0"/>
              </a:rPr>
              <a:t> of Y if it is natural to say </a:t>
            </a:r>
            <a:r>
              <a:rPr lang="en-US" b="1" i="1" dirty="0">
                <a:solidFill>
                  <a:schemeClr val="tx1"/>
                </a:solidFill>
                <a:latin typeface="Times New Roman" pitchFamily="18" charset="0"/>
                <a:cs typeface="Times New Roman" pitchFamily="18" charset="0"/>
              </a:rPr>
              <a:t>An X is a kind/type of Y</a:t>
            </a:r>
            <a:r>
              <a:rPr lang="en-US" b="1" dirty="0">
                <a:solidFill>
                  <a:schemeClr val="tx1"/>
                </a:solidFill>
                <a:latin typeface="Times New Roman" pitchFamily="18" charset="0"/>
                <a:cs typeface="Times New Roman" pitchFamily="18" charset="0"/>
              </a:rPr>
              <a:t>. Examples of taxonomy are  presented in (18a–b), while the examples in (18c–d) show that other hyponyms are not fully natural in this pattern. (The word </a:t>
            </a:r>
            <a:r>
              <a:rPr lang="en-US" b="1" dirty="0" err="1">
                <a:solidFill>
                  <a:schemeClr val="tx1"/>
                </a:solidFill>
                <a:latin typeface="Times New Roman" pitchFamily="18" charset="0"/>
                <a:cs typeface="Times New Roman" pitchFamily="18" charset="0"/>
              </a:rPr>
              <a:t>taxonymy</a:t>
            </a:r>
            <a:r>
              <a:rPr lang="en-US" b="1" dirty="0">
                <a:solidFill>
                  <a:schemeClr val="tx1"/>
                </a:solidFill>
                <a:latin typeface="Times New Roman" pitchFamily="18" charset="0"/>
                <a:cs typeface="Times New Roman" pitchFamily="18" charset="0"/>
              </a:rPr>
              <a:t> is also used to refer to a generic-specific hierarchy, or system of classification.)</a:t>
            </a:r>
          </a:p>
          <a:p>
            <a:pPr marL="45720" indent="0" algn="l" rtl="0">
              <a:buNone/>
            </a:pPr>
            <a:r>
              <a:rPr lang="en-US" b="1" dirty="0">
                <a:solidFill>
                  <a:schemeClr val="tx1"/>
                </a:solidFill>
                <a:latin typeface="Times New Roman" pitchFamily="18" charset="0"/>
                <a:cs typeface="Times New Roman" pitchFamily="18" charset="0"/>
              </a:rPr>
              <a:t>(18) a. </a:t>
            </a:r>
            <a:r>
              <a:rPr lang="en-US" b="1" i="1" dirty="0">
                <a:solidFill>
                  <a:schemeClr val="tx1"/>
                </a:solidFill>
                <a:latin typeface="Times New Roman" pitchFamily="18" charset="0"/>
                <a:cs typeface="Times New Roman" pitchFamily="18" charset="0"/>
              </a:rPr>
              <a:t>A beagle is a kind of dog</a:t>
            </a:r>
            <a:r>
              <a:rPr lang="en-US" b="1" dirty="0">
                <a:solidFill>
                  <a:schemeClr val="tx1"/>
                </a:solidFill>
                <a:latin typeface="Times New Roman" pitchFamily="18" charset="0"/>
                <a:cs typeface="Times New Roman" pitchFamily="18" charset="0"/>
              </a:rPr>
              <a:t>.</a:t>
            </a:r>
          </a:p>
          <a:p>
            <a:pPr marL="45720" indent="0" algn="l" rtl="0">
              <a:buNone/>
            </a:pPr>
            <a:r>
              <a:rPr lang="en-US" b="1" dirty="0">
                <a:solidFill>
                  <a:schemeClr val="tx1"/>
                </a:solidFill>
                <a:latin typeface="Times New Roman" pitchFamily="18" charset="0"/>
                <a:cs typeface="Times New Roman" pitchFamily="18" charset="0"/>
              </a:rPr>
              <a:t>        b. </a:t>
            </a:r>
            <a:r>
              <a:rPr lang="en-US" b="1" i="1" dirty="0">
                <a:solidFill>
                  <a:schemeClr val="tx1"/>
                </a:solidFill>
                <a:latin typeface="Times New Roman" pitchFamily="18" charset="0"/>
                <a:cs typeface="Times New Roman" pitchFamily="18" charset="0"/>
              </a:rPr>
              <a:t>Gold is a type of metal</a:t>
            </a:r>
            <a:r>
              <a:rPr lang="en-US" b="1" dirty="0">
                <a:solidFill>
                  <a:schemeClr val="tx1"/>
                </a:solidFill>
                <a:latin typeface="Times New Roman" pitchFamily="18" charset="0"/>
                <a:cs typeface="Times New Roman" pitchFamily="18" charset="0"/>
              </a:rPr>
              <a:t>.</a:t>
            </a:r>
          </a:p>
          <a:p>
            <a:pPr marL="45720" indent="0" algn="l" rtl="0">
              <a:buNone/>
            </a:pPr>
            <a:r>
              <a:rPr lang="en-US" b="1" dirty="0">
                <a:solidFill>
                  <a:schemeClr val="tx1"/>
                </a:solidFill>
                <a:latin typeface="Times New Roman" pitchFamily="18" charset="0"/>
                <a:cs typeface="Times New Roman" pitchFamily="18" charset="0"/>
              </a:rPr>
              <a:t>         c. ?</a:t>
            </a:r>
            <a:r>
              <a:rPr lang="en-US" b="1" i="1" dirty="0">
                <a:solidFill>
                  <a:schemeClr val="tx1"/>
                </a:solidFill>
                <a:latin typeface="Times New Roman" pitchFamily="18" charset="0"/>
                <a:cs typeface="Times New Roman" pitchFamily="18" charset="0"/>
              </a:rPr>
              <a:t>A stallion is a kind of horse.</a:t>
            </a:r>
          </a:p>
          <a:p>
            <a:pPr marL="45720" indent="0" algn="l" rtl="0">
              <a:buNone/>
            </a:pPr>
            <a:r>
              <a:rPr lang="en-US" b="1" dirty="0">
                <a:solidFill>
                  <a:schemeClr val="tx1"/>
                </a:solidFill>
                <a:latin typeface="Times New Roman" pitchFamily="18" charset="0"/>
                <a:cs typeface="Times New Roman" pitchFamily="18" charset="0"/>
              </a:rPr>
              <a:t>         d. ⁇</a:t>
            </a:r>
            <a:r>
              <a:rPr lang="en-US" b="1" i="1" dirty="0">
                <a:solidFill>
                  <a:schemeClr val="tx1"/>
                </a:solidFill>
                <a:latin typeface="Times New Roman" pitchFamily="18" charset="0"/>
                <a:cs typeface="Times New Roman" pitchFamily="18" charset="0"/>
              </a:rPr>
              <a:t>Sunday is a kind of day of the week</a:t>
            </a:r>
            <a:r>
              <a:rPr lang="en-US" b="1" dirty="0">
                <a:solidFill>
                  <a:schemeClr val="tx1"/>
                </a:solidFill>
                <a:latin typeface="Times New Roman" pitchFamily="18" charset="0"/>
                <a:cs typeface="Times New Roman" pitchFamily="18" charset="0"/>
              </a:rPr>
              <a:t>.</a:t>
            </a:r>
          </a:p>
        </p:txBody>
      </p:sp>
    </p:spTree>
    <p:extLst>
      <p:ext uri="{BB962C8B-B14F-4D97-AF65-F5344CB8AC3E}">
        <p14:creationId xmlns:p14="http://schemas.microsoft.com/office/powerpoint/2010/main" val="3800313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88640"/>
            <a:ext cx="7592631" cy="1143000"/>
          </a:xfrm>
        </p:spPr>
        <p:txBody>
          <a:bodyPr/>
          <a:lstStyle/>
          <a:p>
            <a:pPr algn="l" rtl="0"/>
            <a:r>
              <a:rPr lang="en-US" sz="4000" dirty="0">
                <a:solidFill>
                  <a:schemeClr val="tx1"/>
                </a:solidFill>
                <a:latin typeface="Times New Roman" pitchFamily="18" charset="0"/>
                <a:cs typeface="Times New Roman" pitchFamily="18" charset="0"/>
              </a:rPr>
              <a:t>1.2.3- Hyponymy and Taxonomy</a:t>
            </a:r>
            <a:endParaRPr lang="ar-IQ" sz="4000" dirty="0"/>
          </a:p>
        </p:txBody>
      </p:sp>
      <p:sp>
        <p:nvSpPr>
          <p:cNvPr id="3" name="Content Placeholder 2"/>
          <p:cNvSpPr>
            <a:spLocks noGrp="1"/>
          </p:cNvSpPr>
          <p:nvPr>
            <p:ph sz="quarter" idx="13"/>
          </p:nvPr>
        </p:nvSpPr>
        <p:spPr>
          <a:xfrm>
            <a:off x="323528" y="1196752"/>
            <a:ext cx="8424936" cy="5544616"/>
          </a:xfrm>
        </p:spPr>
        <p:txBody>
          <a:bodyPr>
            <a:normAutofit fontScale="92500" lnSpcReduction="20000"/>
          </a:bodyPr>
          <a:lstStyle/>
          <a:p>
            <a:pPr algn="just" rtl="0"/>
            <a:r>
              <a:rPr lang="en-US" b="1" dirty="0">
                <a:solidFill>
                  <a:schemeClr val="tx1"/>
                </a:solidFill>
                <a:latin typeface="Times New Roman" pitchFamily="18" charset="0"/>
                <a:cs typeface="Times New Roman" pitchFamily="18" charset="0"/>
              </a:rPr>
              <a:t>Taxonomic sisters are </a:t>
            </a:r>
            <a:r>
              <a:rPr lang="en-US" b="1" dirty="0" err="1">
                <a:solidFill>
                  <a:schemeClr val="tx1"/>
                </a:solidFill>
                <a:latin typeface="Times New Roman" pitchFamily="18" charset="0"/>
                <a:cs typeface="Times New Roman" pitchFamily="18" charset="0"/>
              </a:rPr>
              <a:t>taxonyms</a:t>
            </a:r>
            <a:r>
              <a:rPr lang="en-US" b="1" dirty="0">
                <a:solidFill>
                  <a:schemeClr val="tx1"/>
                </a:solidFill>
                <a:latin typeface="Times New Roman" pitchFamily="18" charset="0"/>
                <a:cs typeface="Times New Roman" pitchFamily="18" charset="0"/>
              </a:rPr>
              <a:t> which share the same superordinate term, such as </a:t>
            </a:r>
            <a:r>
              <a:rPr lang="en-US" b="1" i="1" dirty="0">
                <a:solidFill>
                  <a:schemeClr val="tx1"/>
                </a:solidFill>
                <a:latin typeface="Times New Roman" pitchFamily="18" charset="0"/>
                <a:cs typeface="Times New Roman" pitchFamily="18" charset="0"/>
              </a:rPr>
              <a:t>squirrel </a:t>
            </a:r>
            <a:r>
              <a:rPr lang="en-US" b="1" dirty="0">
                <a:solidFill>
                  <a:schemeClr val="tx1"/>
                </a:solidFill>
                <a:latin typeface="Times New Roman" pitchFamily="18" charset="0"/>
                <a:cs typeface="Times New Roman" pitchFamily="18" charset="0"/>
              </a:rPr>
              <a:t>and </a:t>
            </a:r>
            <a:r>
              <a:rPr lang="en-US" b="1" i="1" dirty="0">
                <a:solidFill>
                  <a:schemeClr val="tx1"/>
                </a:solidFill>
                <a:latin typeface="Times New Roman" pitchFamily="18" charset="0"/>
                <a:cs typeface="Times New Roman" pitchFamily="18" charset="0"/>
              </a:rPr>
              <a:t>mouse </a:t>
            </a:r>
            <a:r>
              <a:rPr lang="en-US" b="1" dirty="0">
                <a:solidFill>
                  <a:schemeClr val="tx1"/>
                </a:solidFill>
                <a:latin typeface="Times New Roman" pitchFamily="18" charset="0"/>
                <a:cs typeface="Times New Roman" pitchFamily="18" charset="0"/>
              </a:rPr>
              <a:t>which are both hyponyms of </a:t>
            </a:r>
            <a:r>
              <a:rPr lang="en-US" b="1" i="1" dirty="0">
                <a:solidFill>
                  <a:schemeClr val="tx1"/>
                </a:solidFill>
                <a:latin typeface="Times New Roman" pitchFamily="18" charset="0"/>
                <a:cs typeface="Times New Roman" pitchFamily="18" charset="0"/>
              </a:rPr>
              <a:t>rodent</a:t>
            </a:r>
            <a:r>
              <a:rPr lang="en-US" b="1" dirty="0">
                <a:solidFill>
                  <a:schemeClr val="tx1"/>
                </a:solidFill>
                <a:latin typeface="Times New Roman" pitchFamily="18" charset="0"/>
                <a:cs typeface="Times New Roman" pitchFamily="18" charset="0"/>
              </a:rPr>
              <a:t>. Taxonomic sisters must be incompatible, in the sense defined above; for example, a single animal cannot be both a squirrel and a mouse. But that property alone does not distinguish taxonomy from other types of hyponymy. Taxonomic sisters occur naturally in sentences like the following:</a:t>
            </a:r>
          </a:p>
          <a:p>
            <a:pPr marL="45720" indent="0" algn="just" rtl="0">
              <a:buNone/>
            </a:pPr>
            <a:r>
              <a:rPr lang="en-US" b="1" dirty="0">
                <a:solidFill>
                  <a:schemeClr val="tx1"/>
                </a:solidFill>
                <a:latin typeface="Times New Roman" pitchFamily="18" charset="0"/>
                <a:cs typeface="Times New Roman" pitchFamily="18" charset="0"/>
              </a:rPr>
              <a:t>(19) a. </a:t>
            </a:r>
            <a:r>
              <a:rPr lang="en-US" b="1" i="1" dirty="0">
                <a:solidFill>
                  <a:schemeClr val="tx1"/>
                </a:solidFill>
                <a:latin typeface="Times New Roman" pitchFamily="18" charset="0"/>
                <a:cs typeface="Times New Roman" pitchFamily="18" charset="0"/>
              </a:rPr>
              <a:t>A beagle is a kind of dog, and so is a Great Dane</a:t>
            </a:r>
            <a:r>
              <a:rPr lang="en-US" b="1" dirty="0">
                <a:solidFill>
                  <a:schemeClr val="tx1"/>
                </a:solidFill>
                <a:latin typeface="Times New Roman" pitchFamily="18" charset="0"/>
                <a:cs typeface="Times New Roman" pitchFamily="18" charset="0"/>
              </a:rPr>
              <a:t>.</a:t>
            </a:r>
          </a:p>
          <a:p>
            <a:pPr marL="45720" indent="0" algn="just" rtl="0">
              <a:buNone/>
            </a:pPr>
            <a:r>
              <a:rPr lang="en-US" b="1" dirty="0">
                <a:solidFill>
                  <a:schemeClr val="tx1"/>
                </a:solidFill>
                <a:latin typeface="Times New Roman" pitchFamily="18" charset="0"/>
                <a:cs typeface="Times New Roman" pitchFamily="18" charset="0"/>
              </a:rPr>
              <a:t>        b. </a:t>
            </a:r>
            <a:r>
              <a:rPr lang="en-US" b="1" i="1" dirty="0">
                <a:solidFill>
                  <a:schemeClr val="tx1"/>
                </a:solidFill>
                <a:latin typeface="Times New Roman" pitchFamily="18" charset="0"/>
                <a:cs typeface="Times New Roman" pitchFamily="18" charset="0"/>
              </a:rPr>
              <a:t>Gold is a type of metal, and copper is another type of metal</a:t>
            </a:r>
            <a:r>
              <a:rPr lang="en-US" b="1" dirty="0">
                <a:solidFill>
                  <a:schemeClr val="tx1"/>
                </a:solidFill>
                <a:latin typeface="Times New Roman" pitchFamily="18" charset="0"/>
                <a:cs typeface="Times New Roman" pitchFamily="18" charset="0"/>
              </a:rPr>
              <a:t>.</a:t>
            </a:r>
          </a:p>
          <a:p>
            <a:pPr algn="just" rtl="0"/>
            <a:r>
              <a:rPr lang="en-US" b="1" dirty="0">
                <a:solidFill>
                  <a:schemeClr val="tx1"/>
                </a:solidFill>
                <a:latin typeface="Times New Roman" pitchFamily="18" charset="0"/>
                <a:cs typeface="Times New Roman" pitchFamily="18" charset="0"/>
              </a:rPr>
              <a:t>Cruse notes that taxonomy often involves terms that name natural kinds (e.g., names of species, substances, etc.). Natural kind terms cannot easily be paraphrased by a superordinate term plus modifier, as many other words can (see §6.3 below):</a:t>
            </a:r>
          </a:p>
          <a:p>
            <a:pPr marL="45720" indent="0" algn="just" rtl="0">
              <a:buNone/>
            </a:pPr>
            <a:r>
              <a:rPr lang="en-US" b="1" dirty="0">
                <a:solidFill>
                  <a:schemeClr val="tx1"/>
                </a:solidFill>
                <a:latin typeface="Times New Roman" pitchFamily="18" charset="0"/>
                <a:cs typeface="Times New Roman" pitchFamily="18" charset="0"/>
              </a:rPr>
              <a:t>(20) a. “</a:t>
            </a:r>
            <a:r>
              <a:rPr lang="en-US" b="1" i="1" dirty="0">
                <a:solidFill>
                  <a:schemeClr val="tx1"/>
                </a:solidFill>
                <a:latin typeface="Times New Roman" pitchFamily="18" charset="0"/>
                <a:cs typeface="Times New Roman" pitchFamily="18" charset="0"/>
              </a:rPr>
              <a:t>Stallion” means a male horse.</a:t>
            </a:r>
          </a:p>
          <a:p>
            <a:pPr marL="45720" indent="0" algn="just" rtl="0">
              <a:buNone/>
            </a:pPr>
            <a:r>
              <a:rPr lang="en-US" b="1" dirty="0">
                <a:solidFill>
                  <a:schemeClr val="tx1"/>
                </a:solidFill>
                <a:latin typeface="Times New Roman" pitchFamily="18" charset="0"/>
                <a:cs typeface="Times New Roman" pitchFamily="18" charset="0"/>
              </a:rPr>
              <a:t>         b. </a:t>
            </a:r>
            <a:r>
              <a:rPr lang="en-US" b="1" i="1" dirty="0">
                <a:solidFill>
                  <a:schemeClr val="tx1"/>
                </a:solidFill>
                <a:latin typeface="Times New Roman" pitchFamily="18" charset="0"/>
                <a:cs typeface="Times New Roman" pitchFamily="18" charset="0"/>
              </a:rPr>
              <a:t>“Sunday” means the first day of the week</a:t>
            </a:r>
            <a:r>
              <a:rPr lang="en-US" b="1" dirty="0">
                <a:solidFill>
                  <a:schemeClr val="tx1"/>
                </a:solidFill>
                <a:latin typeface="Times New Roman" pitchFamily="18" charset="0"/>
                <a:cs typeface="Times New Roman" pitchFamily="18" charset="0"/>
              </a:rPr>
              <a:t>.</a:t>
            </a:r>
          </a:p>
          <a:p>
            <a:pPr marL="45720" indent="0" algn="just" rtl="0">
              <a:buNone/>
            </a:pPr>
            <a:r>
              <a:rPr lang="en-US" b="1" dirty="0">
                <a:solidFill>
                  <a:schemeClr val="tx1"/>
                </a:solidFill>
                <a:latin typeface="Times New Roman" pitchFamily="18" charset="0"/>
                <a:cs typeface="Times New Roman" pitchFamily="18" charset="0"/>
              </a:rPr>
              <a:t>         c. </a:t>
            </a:r>
            <a:r>
              <a:rPr lang="en-US" b="1" i="1" dirty="0">
                <a:solidFill>
                  <a:schemeClr val="tx1"/>
                </a:solidFill>
                <a:latin typeface="Times New Roman" pitchFamily="18" charset="0"/>
                <a:cs typeface="Times New Roman" pitchFamily="18" charset="0"/>
              </a:rPr>
              <a:t>⁇“Beagle” means a dog</a:t>
            </a:r>
            <a:r>
              <a:rPr lang="en-US" b="1" dirty="0">
                <a:solidFill>
                  <a:schemeClr val="tx1"/>
                </a:solidFill>
                <a:latin typeface="Times New Roman" pitchFamily="18" charset="0"/>
                <a:cs typeface="Times New Roman" pitchFamily="18" charset="0"/>
              </a:rPr>
              <a:t>.</a:t>
            </a:r>
          </a:p>
          <a:p>
            <a:pPr marL="45720" indent="0" algn="just" rtl="0">
              <a:buNone/>
            </a:pPr>
            <a:r>
              <a:rPr lang="en-US" b="1" dirty="0">
                <a:solidFill>
                  <a:schemeClr val="tx1"/>
                </a:solidFill>
                <a:latin typeface="Times New Roman" pitchFamily="18" charset="0"/>
                <a:cs typeface="Times New Roman" pitchFamily="18" charset="0"/>
              </a:rPr>
              <a:t>         d. </a:t>
            </a:r>
            <a:r>
              <a:rPr lang="en-US" b="1" i="1" dirty="0">
                <a:solidFill>
                  <a:schemeClr val="tx1"/>
                </a:solidFill>
                <a:latin typeface="Times New Roman" pitchFamily="18" charset="0"/>
                <a:cs typeface="Times New Roman" pitchFamily="18" charset="0"/>
              </a:rPr>
              <a:t>⁇“Gold” means a metal</a:t>
            </a:r>
            <a:r>
              <a:rPr lang="en-US" b="1" dirty="0">
                <a:solidFill>
                  <a:schemeClr val="tx1"/>
                </a:solidFill>
                <a:latin typeface="Times New Roman" pitchFamily="18" charset="0"/>
                <a:cs typeface="Times New Roman" pitchFamily="18" charset="0"/>
              </a:rPr>
              <a:t>.</a:t>
            </a:r>
          </a:p>
          <a:p>
            <a:pPr marL="45720" indent="0" algn="just" rtl="0">
              <a:buNone/>
            </a:pPr>
            <a:r>
              <a:rPr lang="en-US" b="1" dirty="0">
                <a:solidFill>
                  <a:schemeClr val="tx1"/>
                </a:solidFill>
                <a:latin typeface="Times New Roman" pitchFamily="18" charset="0"/>
                <a:cs typeface="Times New Roman" pitchFamily="18" charset="0"/>
              </a:rPr>
              <a:t>         e. </a:t>
            </a:r>
            <a:r>
              <a:rPr lang="en-US" b="1" i="1" dirty="0">
                <a:solidFill>
                  <a:schemeClr val="tx1"/>
                </a:solidFill>
                <a:latin typeface="Times New Roman" pitchFamily="18" charset="0"/>
                <a:cs typeface="Times New Roman" pitchFamily="18" charset="0"/>
              </a:rPr>
              <a:t>⁇“Dog” means a animal</a:t>
            </a:r>
            <a:r>
              <a:rPr lang="en-US" b="1" dirty="0">
                <a:solidFill>
                  <a:schemeClr val="tx1"/>
                </a:solidFill>
                <a:latin typeface="Times New Roman" pitchFamily="18" charset="0"/>
                <a:cs typeface="Times New Roman" pitchFamily="18" charset="0"/>
              </a:rPr>
              <a:t>.</a:t>
            </a:r>
            <a:endParaRPr lang="ar-IQ" b="1" dirty="0">
              <a:solidFill>
                <a:schemeClr val="tx1"/>
              </a:solidFill>
              <a:latin typeface="Times New Roman" pitchFamily="18" charset="0"/>
              <a:cs typeface="Times New Roman" pitchFamily="18" charset="0"/>
            </a:endParaRPr>
          </a:p>
          <a:p>
            <a:pPr algn="just" rtl="0"/>
            <a:endParaRPr lang="ar-IQ"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9711141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5656" y="332656"/>
            <a:ext cx="6512511" cy="1008112"/>
          </a:xfrm>
        </p:spPr>
        <p:txBody>
          <a:bodyPr/>
          <a:lstStyle/>
          <a:p>
            <a:pPr algn="l" rtl="0"/>
            <a:r>
              <a:rPr lang="en-US" sz="4000" dirty="0">
                <a:solidFill>
                  <a:schemeClr val="tx1"/>
                </a:solidFill>
                <a:latin typeface="Times New Roman" pitchFamily="18" charset="0"/>
                <a:cs typeface="Times New Roman" pitchFamily="18" charset="0"/>
              </a:rPr>
              <a:t>1.2.4- </a:t>
            </a:r>
            <a:r>
              <a:rPr lang="en-US" sz="4000" dirty="0" err="1">
                <a:solidFill>
                  <a:schemeClr val="tx1"/>
                </a:solidFill>
                <a:latin typeface="Times New Roman" pitchFamily="18" charset="0"/>
                <a:cs typeface="Times New Roman" pitchFamily="18" charset="0"/>
              </a:rPr>
              <a:t>Meronymy</a:t>
            </a:r>
            <a:endParaRPr lang="ar-IQ" sz="4000" dirty="0"/>
          </a:p>
        </p:txBody>
      </p:sp>
      <p:sp>
        <p:nvSpPr>
          <p:cNvPr id="3" name="Content Placeholder 2"/>
          <p:cNvSpPr>
            <a:spLocks noGrp="1"/>
          </p:cNvSpPr>
          <p:nvPr>
            <p:ph sz="quarter" idx="13"/>
          </p:nvPr>
        </p:nvSpPr>
        <p:spPr>
          <a:xfrm>
            <a:off x="395536" y="1772816"/>
            <a:ext cx="8424936" cy="3312368"/>
          </a:xfrm>
        </p:spPr>
        <p:txBody>
          <a:bodyPr>
            <a:noAutofit/>
          </a:bodyPr>
          <a:lstStyle/>
          <a:p>
            <a:pPr algn="just" rtl="0"/>
            <a:r>
              <a:rPr lang="en-US" sz="2000" b="1" dirty="0">
                <a:solidFill>
                  <a:schemeClr val="tx1"/>
                </a:solidFill>
                <a:latin typeface="Times New Roman" pitchFamily="18" charset="0"/>
                <a:cs typeface="Times New Roman" pitchFamily="18" charset="0"/>
              </a:rPr>
              <a:t>A </a:t>
            </a:r>
            <a:r>
              <a:rPr lang="en-US" sz="2000" b="1" dirty="0" err="1">
                <a:solidFill>
                  <a:schemeClr val="tx1"/>
                </a:solidFill>
                <a:latin typeface="Times New Roman" pitchFamily="18" charset="0"/>
                <a:cs typeface="Times New Roman" pitchFamily="18" charset="0"/>
              </a:rPr>
              <a:t>meronymy</a:t>
            </a:r>
            <a:r>
              <a:rPr lang="en-US" sz="2000" b="1" dirty="0">
                <a:solidFill>
                  <a:schemeClr val="tx1"/>
                </a:solidFill>
                <a:latin typeface="Times New Roman" pitchFamily="18" charset="0"/>
                <a:cs typeface="Times New Roman" pitchFamily="18" charset="0"/>
              </a:rPr>
              <a:t> is a pair of words expressing a part-whole relationship. The word naming the part is called the </a:t>
            </a:r>
            <a:r>
              <a:rPr lang="en-US" sz="2000" b="1" dirty="0" err="1">
                <a:solidFill>
                  <a:schemeClr val="tx1"/>
                </a:solidFill>
                <a:latin typeface="Times New Roman" pitchFamily="18" charset="0"/>
                <a:cs typeface="Times New Roman" pitchFamily="18" charset="0"/>
              </a:rPr>
              <a:t>meronym</a:t>
            </a:r>
            <a:r>
              <a:rPr lang="en-US" sz="2000" b="1" dirty="0">
                <a:solidFill>
                  <a:schemeClr val="tx1"/>
                </a:solidFill>
                <a:latin typeface="Times New Roman" pitchFamily="18" charset="0"/>
                <a:cs typeface="Times New Roman" pitchFamily="18" charset="0"/>
              </a:rPr>
              <a:t>. For example, </a:t>
            </a:r>
            <a:r>
              <a:rPr lang="en-US" sz="2000" b="1" i="1" dirty="0">
                <a:solidFill>
                  <a:schemeClr val="tx1"/>
                </a:solidFill>
                <a:latin typeface="Times New Roman" pitchFamily="18" charset="0"/>
                <a:cs typeface="Times New Roman" pitchFamily="18" charset="0"/>
              </a:rPr>
              <a:t>hand</a:t>
            </a:r>
            <a:r>
              <a:rPr lang="en-US" sz="2000" b="1" dirty="0">
                <a:solidFill>
                  <a:schemeClr val="tx1"/>
                </a:solidFill>
                <a:latin typeface="Times New Roman" pitchFamily="18" charset="0"/>
                <a:cs typeface="Times New Roman" pitchFamily="18" charset="0"/>
              </a:rPr>
              <a:t>, </a:t>
            </a:r>
            <a:r>
              <a:rPr lang="en-US" sz="2000" b="1" i="1" dirty="0">
                <a:solidFill>
                  <a:schemeClr val="tx1"/>
                </a:solidFill>
                <a:latin typeface="Times New Roman" pitchFamily="18" charset="0"/>
                <a:cs typeface="Times New Roman" pitchFamily="18" charset="0"/>
              </a:rPr>
              <a:t>brain </a:t>
            </a:r>
            <a:r>
              <a:rPr lang="en-US" sz="2000" b="1" dirty="0">
                <a:solidFill>
                  <a:schemeClr val="tx1"/>
                </a:solidFill>
                <a:latin typeface="Times New Roman" pitchFamily="18" charset="0"/>
                <a:cs typeface="Times New Roman" pitchFamily="18" charset="0"/>
              </a:rPr>
              <a:t>and </a:t>
            </a:r>
            <a:r>
              <a:rPr lang="en-US" sz="2000" b="1" i="1" dirty="0">
                <a:solidFill>
                  <a:schemeClr val="tx1"/>
                </a:solidFill>
                <a:latin typeface="Times New Roman" pitchFamily="18" charset="0"/>
                <a:cs typeface="Times New Roman" pitchFamily="18" charset="0"/>
              </a:rPr>
              <a:t>eye </a:t>
            </a:r>
            <a:r>
              <a:rPr lang="en-US" sz="2000" b="1" dirty="0">
                <a:solidFill>
                  <a:schemeClr val="tx1"/>
                </a:solidFill>
                <a:latin typeface="Times New Roman" pitchFamily="18" charset="0"/>
                <a:cs typeface="Times New Roman" pitchFamily="18" charset="0"/>
              </a:rPr>
              <a:t>are all </a:t>
            </a:r>
            <a:r>
              <a:rPr lang="en-US" sz="2000" b="1" dirty="0" err="1">
                <a:solidFill>
                  <a:schemeClr val="tx1"/>
                </a:solidFill>
                <a:latin typeface="Times New Roman" pitchFamily="18" charset="0"/>
                <a:cs typeface="Times New Roman" pitchFamily="18" charset="0"/>
              </a:rPr>
              <a:t>meronyms</a:t>
            </a:r>
            <a:r>
              <a:rPr lang="en-US" sz="2000" b="1" dirty="0">
                <a:solidFill>
                  <a:schemeClr val="tx1"/>
                </a:solidFill>
                <a:latin typeface="Times New Roman" pitchFamily="18" charset="0"/>
                <a:cs typeface="Times New Roman" pitchFamily="18" charset="0"/>
              </a:rPr>
              <a:t> of </a:t>
            </a:r>
            <a:r>
              <a:rPr lang="en-US" sz="2000" b="1" i="1" dirty="0">
                <a:solidFill>
                  <a:schemeClr val="tx1"/>
                </a:solidFill>
                <a:latin typeface="Times New Roman" pitchFamily="18" charset="0"/>
                <a:cs typeface="Times New Roman" pitchFamily="18" charset="0"/>
              </a:rPr>
              <a:t>body</a:t>
            </a:r>
            <a:r>
              <a:rPr lang="en-US" sz="2000" b="1" dirty="0">
                <a:solidFill>
                  <a:schemeClr val="tx1"/>
                </a:solidFill>
                <a:latin typeface="Times New Roman" pitchFamily="18" charset="0"/>
                <a:cs typeface="Times New Roman" pitchFamily="18" charset="0"/>
              </a:rPr>
              <a:t>; </a:t>
            </a:r>
            <a:r>
              <a:rPr lang="en-US" sz="2000" b="1" i="1" dirty="0">
                <a:solidFill>
                  <a:schemeClr val="tx1"/>
                </a:solidFill>
                <a:latin typeface="Times New Roman" pitchFamily="18" charset="0"/>
                <a:cs typeface="Times New Roman" pitchFamily="18" charset="0"/>
              </a:rPr>
              <a:t>door</a:t>
            </a:r>
            <a:r>
              <a:rPr lang="en-US" sz="2000" b="1" dirty="0">
                <a:solidFill>
                  <a:schemeClr val="tx1"/>
                </a:solidFill>
                <a:latin typeface="Times New Roman" pitchFamily="18" charset="0"/>
                <a:cs typeface="Times New Roman" pitchFamily="18" charset="0"/>
              </a:rPr>
              <a:t>, </a:t>
            </a:r>
            <a:r>
              <a:rPr lang="en-US" sz="2000" b="1" i="1" dirty="0">
                <a:solidFill>
                  <a:schemeClr val="tx1"/>
                </a:solidFill>
                <a:latin typeface="Times New Roman" pitchFamily="18" charset="0"/>
                <a:cs typeface="Times New Roman" pitchFamily="18" charset="0"/>
              </a:rPr>
              <a:t>roof </a:t>
            </a:r>
            <a:r>
              <a:rPr lang="en-US" sz="2000" b="1" dirty="0">
                <a:solidFill>
                  <a:schemeClr val="tx1"/>
                </a:solidFill>
                <a:latin typeface="Times New Roman" pitchFamily="18" charset="0"/>
                <a:cs typeface="Times New Roman" pitchFamily="18" charset="0"/>
              </a:rPr>
              <a:t>and </a:t>
            </a:r>
            <a:r>
              <a:rPr lang="en-US" sz="2000" b="1" i="1" dirty="0">
                <a:solidFill>
                  <a:schemeClr val="tx1"/>
                </a:solidFill>
                <a:latin typeface="Times New Roman" pitchFamily="18" charset="0"/>
                <a:cs typeface="Times New Roman" pitchFamily="18" charset="0"/>
              </a:rPr>
              <a:t>kitchen </a:t>
            </a:r>
            <a:r>
              <a:rPr lang="en-US" sz="2000" b="1" dirty="0">
                <a:solidFill>
                  <a:schemeClr val="tx1"/>
                </a:solidFill>
                <a:latin typeface="Times New Roman" pitchFamily="18" charset="0"/>
                <a:cs typeface="Times New Roman" pitchFamily="18" charset="0"/>
              </a:rPr>
              <a:t>are all </a:t>
            </a:r>
            <a:r>
              <a:rPr lang="en-US" sz="2000" b="1" dirty="0" err="1">
                <a:solidFill>
                  <a:schemeClr val="tx1"/>
                </a:solidFill>
                <a:latin typeface="Times New Roman" pitchFamily="18" charset="0"/>
                <a:cs typeface="Times New Roman" pitchFamily="18" charset="0"/>
              </a:rPr>
              <a:t>meronyms</a:t>
            </a:r>
            <a:r>
              <a:rPr lang="en-US" sz="2000" b="1" dirty="0">
                <a:solidFill>
                  <a:schemeClr val="tx1"/>
                </a:solidFill>
                <a:latin typeface="Times New Roman" pitchFamily="18" charset="0"/>
                <a:cs typeface="Times New Roman" pitchFamily="18" charset="0"/>
              </a:rPr>
              <a:t> of </a:t>
            </a:r>
            <a:r>
              <a:rPr lang="en-US" sz="2000" b="1" i="1" dirty="0">
                <a:solidFill>
                  <a:schemeClr val="tx1"/>
                </a:solidFill>
                <a:latin typeface="Times New Roman" pitchFamily="18" charset="0"/>
                <a:cs typeface="Times New Roman" pitchFamily="18" charset="0"/>
              </a:rPr>
              <a:t>house</a:t>
            </a:r>
            <a:r>
              <a:rPr lang="en-US" sz="2000" b="1" dirty="0">
                <a:solidFill>
                  <a:schemeClr val="tx1"/>
                </a:solidFill>
                <a:latin typeface="Times New Roman" pitchFamily="18" charset="0"/>
                <a:cs typeface="Times New Roman" pitchFamily="18" charset="0"/>
              </a:rPr>
              <a:t>; etc. Once again, it is important to remember that when we study patterns of </a:t>
            </a:r>
            <a:r>
              <a:rPr lang="en-US" sz="2000" b="1" dirty="0" err="1">
                <a:solidFill>
                  <a:schemeClr val="tx1"/>
                </a:solidFill>
                <a:latin typeface="Times New Roman" pitchFamily="18" charset="0"/>
                <a:cs typeface="Times New Roman" pitchFamily="18" charset="0"/>
              </a:rPr>
              <a:t>meronymy</a:t>
            </a:r>
            <a:r>
              <a:rPr lang="en-US" sz="2000" b="1" dirty="0">
                <a:solidFill>
                  <a:schemeClr val="tx1"/>
                </a:solidFill>
                <a:latin typeface="Times New Roman" pitchFamily="18" charset="0"/>
                <a:cs typeface="Times New Roman" pitchFamily="18" charset="0"/>
              </a:rPr>
              <a:t>, we are studying the structure of the lexicon, i.e., relations between words and not between the things named by the words. One linguistic test for identifying </a:t>
            </a:r>
            <a:r>
              <a:rPr lang="en-US" sz="2000" b="1" dirty="0" err="1">
                <a:solidFill>
                  <a:schemeClr val="tx1"/>
                </a:solidFill>
                <a:latin typeface="Times New Roman" pitchFamily="18" charset="0"/>
                <a:cs typeface="Times New Roman" pitchFamily="18" charset="0"/>
              </a:rPr>
              <a:t>meronymy</a:t>
            </a:r>
            <a:r>
              <a:rPr lang="en-US" sz="2000" b="1" dirty="0">
                <a:solidFill>
                  <a:schemeClr val="tx1"/>
                </a:solidFill>
                <a:latin typeface="Times New Roman" pitchFamily="18" charset="0"/>
                <a:cs typeface="Times New Roman" pitchFamily="18" charset="0"/>
              </a:rPr>
              <a:t> is the naturalness of sentences like the following: </a:t>
            </a:r>
            <a:r>
              <a:rPr lang="en-US" sz="2000" b="1" i="1" dirty="0">
                <a:solidFill>
                  <a:schemeClr val="tx1"/>
                </a:solidFill>
                <a:latin typeface="Times New Roman" pitchFamily="18" charset="0"/>
                <a:cs typeface="Times New Roman" pitchFamily="18" charset="0"/>
              </a:rPr>
              <a:t>The parts of an X include the Y, the Z, … </a:t>
            </a:r>
            <a:r>
              <a:rPr lang="en-US" sz="2000" b="1" dirty="0">
                <a:solidFill>
                  <a:schemeClr val="tx1"/>
                </a:solidFill>
                <a:latin typeface="Times New Roman" pitchFamily="18" charset="0"/>
                <a:cs typeface="Times New Roman" pitchFamily="18" charset="0"/>
              </a:rPr>
              <a:t>(Cruse 1986: 161). </a:t>
            </a:r>
            <a:endParaRPr lang="ar-IQ" sz="20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1501691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55576" y="332656"/>
            <a:ext cx="7232591" cy="936104"/>
          </a:xfrm>
        </p:spPr>
        <p:txBody>
          <a:bodyPr/>
          <a:lstStyle/>
          <a:p>
            <a:pPr algn="ctr" rtl="0"/>
            <a:r>
              <a:rPr lang="en-US" sz="4000" dirty="0">
                <a:solidFill>
                  <a:schemeClr val="tx1"/>
                </a:solidFill>
                <a:latin typeface="Times New Roman" pitchFamily="18" charset="0"/>
                <a:cs typeface="Times New Roman" pitchFamily="18" charset="0"/>
              </a:rPr>
              <a:t>1.2.4- </a:t>
            </a:r>
            <a:r>
              <a:rPr lang="en-US" sz="4000" dirty="0" err="1">
                <a:solidFill>
                  <a:schemeClr val="tx1"/>
                </a:solidFill>
                <a:latin typeface="Times New Roman" pitchFamily="18" charset="0"/>
                <a:cs typeface="Times New Roman" pitchFamily="18" charset="0"/>
              </a:rPr>
              <a:t>Meronymy</a:t>
            </a:r>
            <a:endParaRPr lang="ar-IQ" sz="4000" dirty="0"/>
          </a:p>
        </p:txBody>
      </p:sp>
      <p:sp>
        <p:nvSpPr>
          <p:cNvPr id="5" name="Content Placeholder 2"/>
          <p:cNvSpPr>
            <a:spLocks noGrp="1"/>
          </p:cNvSpPr>
          <p:nvPr>
            <p:ph sz="quarter" idx="13"/>
          </p:nvPr>
        </p:nvSpPr>
        <p:spPr>
          <a:xfrm>
            <a:off x="323528" y="1412776"/>
            <a:ext cx="8496944" cy="4464496"/>
          </a:xfrm>
        </p:spPr>
        <p:txBody>
          <a:bodyPr>
            <a:noAutofit/>
          </a:bodyPr>
          <a:lstStyle/>
          <a:p>
            <a:pPr algn="just" rtl="0"/>
            <a:r>
              <a:rPr lang="en-US" sz="2000" b="1" dirty="0">
                <a:solidFill>
                  <a:schemeClr val="tx1"/>
                </a:solidFill>
                <a:latin typeface="Times New Roman" pitchFamily="18" charset="0"/>
                <a:cs typeface="Times New Roman" pitchFamily="18" charset="0"/>
              </a:rPr>
              <a:t>A </a:t>
            </a:r>
            <a:r>
              <a:rPr lang="en-US" sz="2000" b="1" dirty="0" err="1">
                <a:solidFill>
                  <a:schemeClr val="tx1"/>
                </a:solidFill>
                <a:latin typeface="Times New Roman" pitchFamily="18" charset="0"/>
                <a:cs typeface="Times New Roman" pitchFamily="18" charset="0"/>
              </a:rPr>
              <a:t>meronym</a:t>
            </a:r>
            <a:r>
              <a:rPr lang="en-US" sz="2000" b="1" dirty="0">
                <a:solidFill>
                  <a:schemeClr val="tx1"/>
                </a:solidFill>
                <a:latin typeface="Times New Roman" pitchFamily="18" charset="0"/>
                <a:cs typeface="Times New Roman" pitchFamily="18" charset="0"/>
              </a:rPr>
              <a:t> is a name for a part, and not merely a piece, of a larger whole. Human languages have many words that name parts of things, but few words that name pieces. Cruse (1986: 158–159) lists three differences between parts and pieces. First, a part has autonomous identity: many shops sell automobile parts which have never been structurally integrated into an actual car. A piece of a car, on the other hand, must have come from a complete car. (Few shops sell pieces of automobile.) Second, the boundaries of a part are motivated by some kind of natural boundary or discontinuity — potential for separation or motion relative to neighboring parts, joints (e.g. in the body), difference in material, narrowing of connection to the whole, etc. The boundaries of a piece are arbitrary. Third, a part typically has a definite function relative to the whole, whereas this is not true for pieces.</a:t>
            </a:r>
            <a:endParaRPr lang="ar-IQ" sz="20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8098798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179512" y="332656"/>
            <a:ext cx="8568952" cy="936104"/>
          </a:xfrm>
        </p:spPr>
        <p:txBody>
          <a:bodyPr/>
          <a:lstStyle/>
          <a:p>
            <a:pPr algn="l" rtl="0"/>
            <a:r>
              <a:rPr lang="en-US" sz="3200" dirty="0">
                <a:solidFill>
                  <a:schemeClr val="tx1"/>
                </a:solidFill>
                <a:latin typeface="Times New Roman" pitchFamily="18" charset="0"/>
                <a:cs typeface="Times New Roman" pitchFamily="18" charset="0"/>
              </a:rPr>
              <a:t>1.3-Defining words in terms of sense relations</a:t>
            </a:r>
            <a:endParaRPr lang="ar-IQ" sz="3200" dirty="0"/>
          </a:p>
        </p:txBody>
      </p:sp>
      <p:sp>
        <p:nvSpPr>
          <p:cNvPr id="7" name="Content Placeholder 2"/>
          <p:cNvSpPr>
            <a:spLocks noGrp="1"/>
          </p:cNvSpPr>
          <p:nvPr>
            <p:ph sz="quarter" idx="13"/>
          </p:nvPr>
        </p:nvSpPr>
        <p:spPr>
          <a:xfrm>
            <a:off x="323528" y="1412776"/>
            <a:ext cx="8496944" cy="4464496"/>
          </a:xfrm>
        </p:spPr>
        <p:txBody>
          <a:bodyPr>
            <a:noAutofit/>
          </a:bodyPr>
          <a:lstStyle/>
          <a:p>
            <a:pPr algn="just" rtl="0"/>
            <a:r>
              <a:rPr lang="en-US" sz="2000" b="1" dirty="0">
                <a:solidFill>
                  <a:schemeClr val="tx1"/>
                </a:solidFill>
                <a:latin typeface="Times New Roman" pitchFamily="18" charset="0"/>
                <a:cs typeface="Times New Roman" pitchFamily="18" charset="0"/>
              </a:rPr>
              <a:t>Traditional ways of defining words depend heavily on the use of sense relations; hyponymy has played an especially important role. The classical form of a definition, going back at least to Aristotle (384–322 BC), is a kind of phrasal synonym; that is, a phrase which is mutually substitutable with the word being defined (same syntactic distribution) and equivalent or nearly equivalent in meaning. The standard way of creating a definition is to start with the nearest superordinate term for the word being defined (traditionally called the </a:t>
            </a:r>
            <a:r>
              <a:rPr lang="en-US" sz="2000" b="1" i="1" dirty="0">
                <a:solidFill>
                  <a:schemeClr val="tx1"/>
                </a:solidFill>
                <a:latin typeface="Times New Roman" pitchFamily="18" charset="0"/>
                <a:cs typeface="Times New Roman" pitchFamily="18" charset="0"/>
              </a:rPr>
              <a:t>genus </a:t>
            </a:r>
            <a:r>
              <a:rPr lang="en-US" sz="2000" b="1" i="1" dirty="0" err="1">
                <a:solidFill>
                  <a:schemeClr val="tx1"/>
                </a:solidFill>
                <a:latin typeface="Times New Roman" pitchFamily="18" charset="0"/>
                <a:cs typeface="Times New Roman" pitchFamily="18" charset="0"/>
              </a:rPr>
              <a:t>proximum</a:t>
            </a:r>
            <a:r>
              <a:rPr lang="en-US" sz="2000" b="1" dirty="0">
                <a:solidFill>
                  <a:schemeClr val="tx1"/>
                </a:solidFill>
                <a:latin typeface="Times New Roman" pitchFamily="18" charset="0"/>
                <a:cs typeface="Times New Roman" pitchFamily="18" charset="0"/>
              </a:rPr>
              <a:t>), and then add one or more modifiers (traditionally called the </a:t>
            </a:r>
            <a:r>
              <a:rPr lang="en-US" sz="2000" b="1" i="1" dirty="0">
                <a:solidFill>
                  <a:schemeClr val="tx1"/>
                </a:solidFill>
                <a:latin typeface="Times New Roman" pitchFamily="18" charset="0"/>
                <a:cs typeface="Times New Roman" pitchFamily="18" charset="0"/>
              </a:rPr>
              <a:t>differentia </a:t>
            </a:r>
            <a:r>
              <a:rPr lang="en-US" sz="2000" b="1" i="1" dirty="0" err="1">
                <a:solidFill>
                  <a:schemeClr val="tx1"/>
                </a:solidFill>
                <a:latin typeface="Times New Roman" pitchFamily="18" charset="0"/>
                <a:cs typeface="Times New Roman" pitchFamily="18" charset="0"/>
              </a:rPr>
              <a:t>specifica</a:t>
            </a:r>
            <a:r>
              <a:rPr lang="en-US" sz="2000" b="1" dirty="0">
                <a:solidFill>
                  <a:schemeClr val="tx1"/>
                </a:solidFill>
                <a:latin typeface="Times New Roman" pitchFamily="18" charset="0"/>
                <a:cs typeface="Times New Roman" pitchFamily="18" charset="0"/>
              </a:rPr>
              <a:t>) which will unambiguously distinguish this word from its </a:t>
            </a:r>
            <a:r>
              <a:rPr lang="en-US" sz="2000" b="1" dirty="0" err="1">
                <a:solidFill>
                  <a:schemeClr val="tx1"/>
                </a:solidFill>
                <a:latin typeface="Times New Roman" pitchFamily="18" charset="0"/>
                <a:cs typeface="Times New Roman" pitchFamily="18" charset="0"/>
              </a:rPr>
              <a:t>hyponymic</a:t>
            </a:r>
            <a:r>
              <a:rPr lang="en-US" sz="2000" b="1" dirty="0">
                <a:solidFill>
                  <a:schemeClr val="tx1"/>
                </a:solidFill>
                <a:latin typeface="Times New Roman" pitchFamily="18" charset="0"/>
                <a:cs typeface="Times New Roman" pitchFamily="18" charset="0"/>
              </a:rPr>
              <a:t> sisters. So, for example, we might define </a:t>
            </a:r>
            <a:r>
              <a:rPr lang="en-US" sz="2000" b="1" i="1" dirty="0">
                <a:solidFill>
                  <a:schemeClr val="tx1"/>
                </a:solidFill>
                <a:latin typeface="Times New Roman" pitchFamily="18" charset="0"/>
                <a:cs typeface="Times New Roman" pitchFamily="18" charset="0"/>
              </a:rPr>
              <a:t>ewe </a:t>
            </a:r>
            <a:r>
              <a:rPr lang="en-US" sz="2000" b="1" dirty="0">
                <a:solidFill>
                  <a:schemeClr val="tx1"/>
                </a:solidFill>
                <a:latin typeface="Times New Roman" pitchFamily="18" charset="0"/>
                <a:cs typeface="Times New Roman" pitchFamily="18" charset="0"/>
              </a:rPr>
              <a:t>as ‘an adult female sheep’; </a:t>
            </a:r>
            <a:r>
              <a:rPr lang="en-US" sz="2000" b="1" i="1" dirty="0">
                <a:solidFill>
                  <a:schemeClr val="tx1"/>
                </a:solidFill>
                <a:latin typeface="Times New Roman" pitchFamily="18" charset="0"/>
                <a:cs typeface="Times New Roman" pitchFamily="18" charset="0"/>
              </a:rPr>
              <a:t>sheep </a:t>
            </a:r>
            <a:r>
              <a:rPr lang="en-US" sz="2000" b="1" dirty="0">
                <a:solidFill>
                  <a:schemeClr val="tx1"/>
                </a:solidFill>
                <a:latin typeface="Times New Roman" pitchFamily="18" charset="0"/>
                <a:cs typeface="Times New Roman" pitchFamily="18" charset="0"/>
              </a:rPr>
              <a:t>is the  superordinate term, while </a:t>
            </a:r>
            <a:r>
              <a:rPr lang="en-US" sz="2000" b="1" i="1" dirty="0">
                <a:solidFill>
                  <a:schemeClr val="tx1"/>
                </a:solidFill>
                <a:latin typeface="Times New Roman" pitchFamily="18" charset="0"/>
                <a:cs typeface="Times New Roman" pitchFamily="18" charset="0"/>
              </a:rPr>
              <a:t>adult </a:t>
            </a:r>
            <a:r>
              <a:rPr lang="en-US" sz="2000" b="1" dirty="0">
                <a:solidFill>
                  <a:schemeClr val="tx1"/>
                </a:solidFill>
                <a:latin typeface="Times New Roman" pitchFamily="18" charset="0"/>
                <a:cs typeface="Times New Roman" pitchFamily="18" charset="0"/>
              </a:rPr>
              <a:t>and </a:t>
            </a:r>
            <a:r>
              <a:rPr lang="en-US" sz="2000" b="1" i="1" dirty="0">
                <a:solidFill>
                  <a:schemeClr val="tx1"/>
                </a:solidFill>
                <a:latin typeface="Times New Roman" pitchFamily="18" charset="0"/>
                <a:cs typeface="Times New Roman" pitchFamily="18" charset="0"/>
              </a:rPr>
              <a:t>female </a:t>
            </a:r>
            <a:r>
              <a:rPr lang="en-US" sz="2000" b="1" dirty="0">
                <a:solidFill>
                  <a:schemeClr val="tx1"/>
                </a:solidFill>
                <a:latin typeface="Times New Roman" pitchFamily="18" charset="0"/>
                <a:cs typeface="Times New Roman" pitchFamily="18" charset="0"/>
              </a:rPr>
              <a:t>are modifiers which distinguish ewes from other kinds of sheep.</a:t>
            </a:r>
            <a:endParaRPr lang="ar-IQ" sz="20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42400482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79512" y="332656"/>
            <a:ext cx="8568952" cy="936104"/>
          </a:xfrm>
        </p:spPr>
        <p:txBody>
          <a:bodyPr/>
          <a:lstStyle/>
          <a:p>
            <a:pPr algn="l" rtl="0"/>
            <a:r>
              <a:rPr lang="en-US" sz="3200" dirty="0">
                <a:solidFill>
                  <a:schemeClr val="tx1"/>
                </a:solidFill>
                <a:latin typeface="Times New Roman" pitchFamily="18" charset="0"/>
                <a:cs typeface="Times New Roman" pitchFamily="18" charset="0"/>
              </a:rPr>
              <a:t>1.3-Defining words in terms of sense relations</a:t>
            </a:r>
            <a:endParaRPr lang="ar-IQ" sz="3200" dirty="0"/>
          </a:p>
        </p:txBody>
      </p:sp>
      <p:sp>
        <p:nvSpPr>
          <p:cNvPr id="5" name="Content Placeholder 2"/>
          <p:cNvSpPr>
            <a:spLocks noGrp="1"/>
          </p:cNvSpPr>
          <p:nvPr>
            <p:ph sz="quarter" idx="13"/>
          </p:nvPr>
        </p:nvSpPr>
        <p:spPr>
          <a:xfrm>
            <a:off x="323528" y="1124744"/>
            <a:ext cx="8496944" cy="5256584"/>
          </a:xfrm>
        </p:spPr>
        <p:txBody>
          <a:bodyPr>
            <a:noAutofit/>
          </a:bodyPr>
          <a:lstStyle/>
          <a:p>
            <a:pPr algn="just" rtl="0"/>
            <a:r>
              <a:rPr lang="en-US" sz="2000" b="1" dirty="0">
                <a:solidFill>
                  <a:schemeClr val="tx1"/>
                </a:solidFill>
                <a:latin typeface="Times New Roman" pitchFamily="18" charset="0"/>
                <a:cs typeface="Times New Roman" pitchFamily="18" charset="0"/>
              </a:rPr>
              <a:t>This structure can be further illustrated with the following well-known definition by Samuel Johnson (1709–1784), himself a famous lexicographer. It actually consists of two parallel definitions; the superordinate term in the first is </a:t>
            </a:r>
            <a:r>
              <a:rPr lang="en-US" sz="2000" b="1" i="1" dirty="0">
                <a:solidFill>
                  <a:schemeClr val="tx1"/>
                </a:solidFill>
                <a:latin typeface="Times New Roman" pitchFamily="18" charset="0"/>
                <a:cs typeface="Times New Roman" pitchFamily="18" charset="0"/>
              </a:rPr>
              <a:t>writer</a:t>
            </a:r>
            <a:r>
              <a:rPr lang="en-US" sz="2000" b="1" dirty="0">
                <a:solidFill>
                  <a:schemeClr val="tx1"/>
                </a:solidFill>
                <a:latin typeface="Times New Roman" pitchFamily="18" charset="0"/>
                <a:cs typeface="Times New Roman" pitchFamily="18" charset="0"/>
              </a:rPr>
              <a:t>, and in the second </a:t>
            </a:r>
            <a:r>
              <a:rPr lang="en-US" sz="2000" b="1" i="1" dirty="0">
                <a:solidFill>
                  <a:schemeClr val="tx1"/>
                </a:solidFill>
                <a:latin typeface="Times New Roman" pitchFamily="18" charset="0"/>
                <a:cs typeface="Times New Roman" pitchFamily="18" charset="0"/>
              </a:rPr>
              <a:t>drudge</a:t>
            </a:r>
            <a:r>
              <a:rPr lang="en-US" sz="2000" b="1" dirty="0">
                <a:solidFill>
                  <a:schemeClr val="tx1"/>
                </a:solidFill>
                <a:latin typeface="Times New Roman" pitchFamily="18" charset="0"/>
                <a:cs typeface="Times New Roman" pitchFamily="18" charset="0"/>
              </a:rPr>
              <a:t>. The remainder of each definition provides the modifiers which distinguish lexicographers from other kinds of writers or drudges.</a:t>
            </a:r>
          </a:p>
          <a:p>
            <a:pPr algn="just" rtl="0"/>
            <a:r>
              <a:rPr lang="en-US" sz="2000" b="1" dirty="0">
                <a:solidFill>
                  <a:schemeClr val="tx1"/>
                </a:solidFill>
                <a:latin typeface="Times New Roman" pitchFamily="18" charset="0"/>
                <a:cs typeface="Times New Roman" pitchFamily="18" charset="0"/>
              </a:rPr>
              <a:t>(22) </a:t>
            </a:r>
            <a:r>
              <a:rPr lang="en-US" sz="2000" b="1" i="1" dirty="0">
                <a:solidFill>
                  <a:schemeClr val="tx1"/>
                </a:solidFill>
                <a:latin typeface="Times New Roman" pitchFamily="18" charset="0"/>
                <a:cs typeface="Times New Roman" pitchFamily="18" charset="0"/>
              </a:rPr>
              <a:t>Lexicographer</a:t>
            </a:r>
            <a:r>
              <a:rPr lang="en-US" sz="2000" b="1" dirty="0">
                <a:solidFill>
                  <a:schemeClr val="tx1"/>
                </a:solidFill>
                <a:latin typeface="Times New Roman" pitchFamily="18" charset="0"/>
                <a:cs typeface="Times New Roman" pitchFamily="18" charset="0"/>
              </a:rPr>
              <a:t>: A writer of dictionaries; a harmless drudge that busies himself in tracing the [origin], and detailing the signification of words.</a:t>
            </a:r>
          </a:p>
          <a:p>
            <a:pPr algn="just" rtl="0"/>
            <a:r>
              <a:rPr lang="en-US" sz="2000" b="1" dirty="0">
                <a:solidFill>
                  <a:schemeClr val="tx1"/>
                </a:solidFill>
                <a:latin typeface="Times New Roman" pitchFamily="18" charset="0"/>
                <a:cs typeface="Times New Roman" pitchFamily="18" charset="0"/>
              </a:rPr>
              <a:t>Some additional examples are presented in (23). In each definition the superordinate term is bolded while the distinguishing modifiers are placed in square brackets.</a:t>
            </a:r>
          </a:p>
          <a:p>
            <a:pPr marL="45720" indent="0" algn="just" rtl="0">
              <a:buNone/>
            </a:pPr>
            <a:r>
              <a:rPr lang="en-US" sz="2000" b="1" dirty="0">
                <a:solidFill>
                  <a:schemeClr val="tx1"/>
                </a:solidFill>
                <a:latin typeface="Times New Roman" pitchFamily="18" charset="0"/>
                <a:cs typeface="Times New Roman" pitchFamily="18" charset="0"/>
              </a:rPr>
              <a:t>(23)  a. </a:t>
            </a:r>
            <a:r>
              <a:rPr lang="en-US" sz="2000" b="1" i="1" dirty="0">
                <a:solidFill>
                  <a:schemeClr val="tx1"/>
                </a:solidFill>
                <a:latin typeface="Times New Roman" pitchFamily="18" charset="0"/>
                <a:cs typeface="Times New Roman" pitchFamily="18" charset="0"/>
              </a:rPr>
              <a:t>fir </a:t>
            </a:r>
            <a:r>
              <a:rPr lang="en-US" sz="2000" b="1" dirty="0">
                <a:solidFill>
                  <a:schemeClr val="tx1"/>
                </a:solidFill>
                <a:latin typeface="Times New Roman" pitchFamily="18" charset="0"/>
                <a:cs typeface="Times New Roman" pitchFamily="18" charset="0"/>
              </a:rPr>
              <a:t>(N): a kind of tree [with evergreen needles]. </a:t>
            </a:r>
          </a:p>
          <a:p>
            <a:pPr marL="45720" indent="0" algn="just" rtl="0">
              <a:buNone/>
            </a:pPr>
            <a:r>
              <a:rPr lang="en-US" sz="2000" b="1" dirty="0">
                <a:solidFill>
                  <a:schemeClr val="tx1"/>
                </a:solidFill>
                <a:latin typeface="Times New Roman" pitchFamily="18" charset="0"/>
                <a:cs typeface="Times New Roman" pitchFamily="18" charset="0"/>
              </a:rPr>
              <a:t>        b. </a:t>
            </a:r>
            <a:r>
              <a:rPr lang="en-US" sz="2000" b="1" i="1" dirty="0">
                <a:solidFill>
                  <a:schemeClr val="tx1"/>
                </a:solidFill>
                <a:latin typeface="Times New Roman" pitchFamily="18" charset="0"/>
                <a:cs typeface="Times New Roman" pitchFamily="18" charset="0"/>
              </a:rPr>
              <a:t>rectangle </a:t>
            </a:r>
            <a:r>
              <a:rPr lang="en-US" sz="2000" b="1" dirty="0">
                <a:solidFill>
                  <a:schemeClr val="tx1"/>
                </a:solidFill>
                <a:latin typeface="Times New Roman" pitchFamily="18" charset="0"/>
                <a:cs typeface="Times New Roman" pitchFamily="18" charset="0"/>
              </a:rPr>
              <a:t>(N): a [right-angled] quadrilateral. </a:t>
            </a:r>
          </a:p>
          <a:p>
            <a:pPr marL="45720" indent="0" algn="just" rtl="0">
              <a:buNone/>
            </a:pPr>
            <a:r>
              <a:rPr lang="en-US" sz="2000" b="1" dirty="0">
                <a:solidFill>
                  <a:schemeClr val="tx1"/>
                </a:solidFill>
                <a:latin typeface="Times New Roman" pitchFamily="18" charset="0"/>
                <a:cs typeface="Times New Roman" pitchFamily="18" charset="0"/>
              </a:rPr>
              <a:t>        c. </a:t>
            </a:r>
            <a:r>
              <a:rPr lang="en-US" sz="2000" b="1" i="1" dirty="0">
                <a:solidFill>
                  <a:schemeClr val="tx1"/>
                </a:solidFill>
                <a:latin typeface="Times New Roman" pitchFamily="18" charset="0"/>
                <a:cs typeface="Times New Roman" pitchFamily="18" charset="0"/>
              </a:rPr>
              <a:t>clean </a:t>
            </a:r>
            <a:r>
              <a:rPr lang="en-US" sz="2000" b="1" dirty="0">
                <a:solidFill>
                  <a:schemeClr val="tx1"/>
                </a:solidFill>
                <a:latin typeface="Times New Roman" pitchFamily="18" charset="0"/>
                <a:cs typeface="Times New Roman" pitchFamily="18" charset="0"/>
              </a:rPr>
              <a:t>(</a:t>
            </a:r>
            <a:r>
              <a:rPr lang="en-US" sz="2000" b="1" dirty="0" err="1">
                <a:solidFill>
                  <a:schemeClr val="tx1"/>
                </a:solidFill>
                <a:latin typeface="Times New Roman" pitchFamily="18" charset="0"/>
                <a:cs typeface="Times New Roman" pitchFamily="18" charset="0"/>
              </a:rPr>
              <a:t>Adj</a:t>
            </a:r>
            <a:r>
              <a:rPr lang="en-US" sz="2000" b="1" dirty="0">
                <a:solidFill>
                  <a:schemeClr val="tx1"/>
                </a:solidFill>
                <a:latin typeface="Times New Roman" pitchFamily="18" charset="0"/>
                <a:cs typeface="Times New Roman" pitchFamily="18" charset="0"/>
              </a:rPr>
              <a:t>): free [from dirt]. </a:t>
            </a:r>
            <a:endParaRPr lang="ar-IQ" sz="20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873856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179512" y="332656"/>
            <a:ext cx="8568952" cy="936104"/>
          </a:xfrm>
        </p:spPr>
        <p:txBody>
          <a:bodyPr/>
          <a:lstStyle/>
          <a:p>
            <a:pPr algn="l" rtl="0"/>
            <a:r>
              <a:rPr lang="en-US" sz="3200" dirty="0">
                <a:solidFill>
                  <a:schemeClr val="tx1"/>
                </a:solidFill>
                <a:latin typeface="Times New Roman" pitchFamily="18" charset="0"/>
                <a:cs typeface="Times New Roman" pitchFamily="18" charset="0"/>
              </a:rPr>
              <a:t>1.3-Defining words in terms of sense relations</a:t>
            </a:r>
            <a:endParaRPr lang="ar-IQ" sz="3200" dirty="0"/>
          </a:p>
        </p:txBody>
      </p:sp>
      <p:sp>
        <p:nvSpPr>
          <p:cNvPr id="7" name="Content Placeholder 2"/>
          <p:cNvSpPr>
            <a:spLocks noGrp="1"/>
          </p:cNvSpPr>
          <p:nvPr>
            <p:ph sz="quarter" idx="13"/>
          </p:nvPr>
        </p:nvSpPr>
        <p:spPr>
          <a:xfrm>
            <a:off x="323528" y="1124744"/>
            <a:ext cx="8496944" cy="5256584"/>
          </a:xfrm>
        </p:spPr>
        <p:txBody>
          <a:bodyPr>
            <a:noAutofit/>
          </a:bodyPr>
          <a:lstStyle/>
          <a:p>
            <a:pPr algn="l" rtl="0"/>
            <a:r>
              <a:rPr lang="en-US" sz="2000" b="1" dirty="0">
                <a:solidFill>
                  <a:schemeClr val="tx1"/>
                </a:solidFill>
                <a:latin typeface="Times New Roman" pitchFamily="18" charset="0"/>
                <a:cs typeface="Times New Roman" pitchFamily="18" charset="0"/>
              </a:rPr>
              <a:t>However, as a number of authors have pointed out, many words cannot easily be defined in this way. In such cases, one common alternative is to define a word by using synonyms (24a–b) or antonyms (24c–d).</a:t>
            </a:r>
          </a:p>
          <a:p>
            <a:pPr algn="l" rtl="0"/>
            <a:r>
              <a:rPr lang="en-US" sz="2000" b="1" dirty="0">
                <a:solidFill>
                  <a:schemeClr val="tx1"/>
                </a:solidFill>
                <a:latin typeface="Times New Roman" pitchFamily="18" charset="0"/>
                <a:cs typeface="Times New Roman" pitchFamily="18" charset="0"/>
              </a:rPr>
              <a:t>(24) a. </a:t>
            </a:r>
            <a:r>
              <a:rPr lang="en-US" sz="2000" b="1" i="1" dirty="0">
                <a:solidFill>
                  <a:schemeClr val="tx1"/>
                </a:solidFill>
                <a:latin typeface="Times New Roman" pitchFamily="18" charset="0"/>
                <a:cs typeface="Times New Roman" pitchFamily="18" charset="0"/>
              </a:rPr>
              <a:t>grumpy</a:t>
            </a:r>
            <a:r>
              <a:rPr lang="en-US" sz="2000" b="1" dirty="0">
                <a:solidFill>
                  <a:schemeClr val="tx1"/>
                </a:solidFill>
                <a:latin typeface="Times New Roman" pitchFamily="18" charset="0"/>
                <a:cs typeface="Times New Roman" pitchFamily="18" charset="0"/>
              </a:rPr>
              <a:t>: moodily cross; surly.  </a:t>
            </a:r>
          </a:p>
          <a:p>
            <a:pPr marL="45720" indent="0" algn="l" rtl="0">
              <a:buNone/>
            </a:pPr>
            <a:r>
              <a:rPr lang="en-US" sz="2000" b="1" dirty="0">
                <a:solidFill>
                  <a:schemeClr val="tx1"/>
                </a:solidFill>
                <a:latin typeface="Times New Roman" pitchFamily="18" charset="0"/>
                <a:cs typeface="Times New Roman" pitchFamily="18" charset="0"/>
              </a:rPr>
              <a:t>          b. </a:t>
            </a:r>
            <a:r>
              <a:rPr lang="en-US" sz="2000" b="1" i="1" dirty="0">
                <a:solidFill>
                  <a:schemeClr val="tx1"/>
                </a:solidFill>
                <a:latin typeface="Times New Roman" pitchFamily="18" charset="0"/>
                <a:cs typeface="Times New Roman" pitchFamily="18" charset="0"/>
              </a:rPr>
              <a:t>sad</a:t>
            </a:r>
            <a:r>
              <a:rPr lang="en-US" sz="2000" b="1" dirty="0">
                <a:solidFill>
                  <a:schemeClr val="tx1"/>
                </a:solidFill>
                <a:latin typeface="Times New Roman" pitchFamily="18" charset="0"/>
                <a:cs typeface="Times New Roman" pitchFamily="18" charset="0"/>
              </a:rPr>
              <a:t>: affected with or expressive of grief or unhappiness.12</a:t>
            </a:r>
          </a:p>
          <a:p>
            <a:pPr marL="45720" indent="0" algn="l" rtl="0">
              <a:buNone/>
            </a:pPr>
            <a:r>
              <a:rPr lang="en-US" sz="2000" b="1" dirty="0">
                <a:solidFill>
                  <a:schemeClr val="tx1"/>
                </a:solidFill>
                <a:latin typeface="Times New Roman" pitchFamily="18" charset="0"/>
                <a:cs typeface="Times New Roman" pitchFamily="18" charset="0"/>
              </a:rPr>
              <a:t>          c. </a:t>
            </a:r>
            <a:r>
              <a:rPr lang="en-US" sz="2000" b="1" i="1" dirty="0">
                <a:solidFill>
                  <a:schemeClr val="tx1"/>
                </a:solidFill>
                <a:latin typeface="Times New Roman" pitchFamily="18" charset="0"/>
                <a:cs typeface="Times New Roman" pitchFamily="18" charset="0"/>
              </a:rPr>
              <a:t>free</a:t>
            </a:r>
            <a:r>
              <a:rPr lang="en-US" sz="2000" b="1" dirty="0">
                <a:solidFill>
                  <a:schemeClr val="tx1"/>
                </a:solidFill>
                <a:latin typeface="Times New Roman" pitchFamily="18" charset="0"/>
                <a:cs typeface="Times New Roman" pitchFamily="18" charset="0"/>
              </a:rPr>
              <a:t>: not controlled by obligation or the will of another; not bound, fastened, or attached. </a:t>
            </a:r>
          </a:p>
          <a:p>
            <a:pPr marL="45720" indent="0" algn="l" rtl="0">
              <a:buNone/>
            </a:pPr>
            <a:r>
              <a:rPr lang="en-US" sz="2000" b="1" dirty="0">
                <a:solidFill>
                  <a:schemeClr val="tx1"/>
                </a:solidFill>
                <a:latin typeface="Times New Roman" pitchFamily="18" charset="0"/>
                <a:cs typeface="Times New Roman" pitchFamily="18" charset="0"/>
              </a:rPr>
              <a:t>          d. </a:t>
            </a:r>
            <a:r>
              <a:rPr lang="en-US" sz="2000" b="1" i="1" dirty="0">
                <a:solidFill>
                  <a:schemeClr val="tx1"/>
                </a:solidFill>
                <a:latin typeface="Times New Roman" pitchFamily="18" charset="0"/>
                <a:cs typeface="Times New Roman" pitchFamily="18" charset="0"/>
              </a:rPr>
              <a:t>pure</a:t>
            </a:r>
            <a:r>
              <a:rPr lang="en-US" sz="2000" b="1" dirty="0">
                <a:solidFill>
                  <a:schemeClr val="tx1"/>
                </a:solidFill>
                <a:latin typeface="Times New Roman" pitchFamily="18" charset="0"/>
                <a:cs typeface="Times New Roman" pitchFamily="18" charset="0"/>
              </a:rPr>
              <a:t>: not mixed or adulterated with any other substance or material. </a:t>
            </a:r>
          </a:p>
          <a:p>
            <a:pPr marL="45720" indent="0" algn="l" rtl="0">
              <a:buNone/>
            </a:pPr>
            <a:r>
              <a:rPr lang="en-US" sz="2000" b="1" dirty="0">
                <a:solidFill>
                  <a:schemeClr val="tx1"/>
                </a:solidFill>
                <a:latin typeface="Times New Roman" pitchFamily="18" charset="0"/>
                <a:cs typeface="Times New Roman" pitchFamily="18" charset="0"/>
              </a:rPr>
              <a:t> Another common type of definition is the extensional definition. This definition spells out the denotation of the word rather than its sense as in a normal definition. This type is illustrated in (25).</a:t>
            </a:r>
            <a:endParaRPr lang="ar-IQ" sz="20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1704511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3"/>
          </p:nvPr>
        </p:nvSpPr>
        <p:spPr/>
        <p:txBody>
          <a:bodyPr>
            <a:normAutofit fontScale="70000" lnSpcReduction="20000"/>
          </a:bodyPr>
          <a:lstStyle/>
          <a:p>
            <a:pPr algn="l" rtl="0"/>
            <a:r>
              <a:rPr lang="en-US" b="1" dirty="0">
                <a:solidFill>
                  <a:schemeClr val="tx1"/>
                </a:solidFill>
                <a:latin typeface="Times New Roman" pitchFamily="18" charset="0"/>
                <a:cs typeface="Times New Roman" pitchFamily="18" charset="0"/>
              </a:rPr>
              <a:t>(25) Definitions from Merriam-Webster on-line dictionary:</a:t>
            </a:r>
          </a:p>
          <a:p>
            <a:pPr algn="l" rtl="0"/>
            <a:r>
              <a:rPr lang="en-US" b="1" dirty="0">
                <a:solidFill>
                  <a:schemeClr val="tx1"/>
                </a:solidFill>
                <a:latin typeface="Times New Roman" pitchFamily="18" charset="0"/>
                <a:cs typeface="Times New Roman" pitchFamily="18" charset="0"/>
              </a:rPr>
              <a:t>a. </a:t>
            </a:r>
            <a:r>
              <a:rPr lang="en-US" b="1" i="1" dirty="0">
                <a:solidFill>
                  <a:schemeClr val="tx1"/>
                </a:solidFill>
                <a:latin typeface="Times New Roman" pitchFamily="18" charset="0"/>
                <a:cs typeface="Times New Roman" pitchFamily="18" charset="0"/>
              </a:rPr>
              <a:t>New England</a:t>
            </a:r>
            <a:r>
              <a:rPr lang="en-US" b="1" dirty="0">
                <a:solidFill>
                  <a:schemeClr val="tx1"/>
                </a:solidFill>
                <a:latin typeface="Times New Roman" pitchFamily="18" charset="0"/>
                <a:cs typeface="Times New Roman" pitchFamily="18" charset="0"/>
              </a:rPr>
              <a:t>: the NE United States comprising the states of Maine,</a:t>
            </a:r>
          </a:p>
          <a:p>
            <a:pPr algn="l" rtl="0"/>
            <a:r>
              <a:rPr lang="en-US" b="1" dirty="0">
                <a:solidFill>
                  <a:schemeClr val="tx1"/>
                </a:solidFill>
                <a:latin typeface="Times New Roman" pitchFamily="18" charset="0"/>
                <a:cs typeface="Times New Roman" pitchFamily="18" charset="0"/>
              </a:rPr>
              <a:t>New Hampshire, Vermont, Massachusetts, Rhode Island, &amp;</a:t>
            </a:r>
          </a:p>
          <a:p>
            <a:pPr algn="l" rtl="0"/>
            <a:r>
              <a:rPr lang="en-US" b="1" dirty="0">
                <a:solidFill>
                  <a:schemeClr val="tx1"/>
                </a:solidFill>
                <a:latin typeface="Times New Roman" pitchFamily="18" charset="0"/>
                <a:cs typeface="Times New Roman" pitchFamily="18" charset="0"/>
              </a:rPr>
              <a:t>Connecticut</a:t>
            </a:r>
          </a:p>
          <a:p>
            <a:pPr algn="l" rtl="0"/>
            <a:r>
              <a:rPr lang="en-US" b="1" dirty="0">
                <a:solidFill>
                  <a:schemeClr val="tx1"/>
                </a:solidFill>
                <a:latin typeface="Times New Roman" pitchFamily="18" charset="0"/>
                <a:cs typeface="Times New Roman" pitchFamily="18" charset="0"/>
              </a:rPr>
              <a:t>b. </a:t>
            </a:r>
            <a:r>
              <a:rPr lang="en-US" b="1" i="1" dirty="0">
                <a:solidFill>
                  <a:schemeClr val="tx1"/>
                </a:solidFill>
                <a:latin typeface="Times New Roman" pitchFamily="18" charset="0"/>
                <a:cs typeface="Times New Roman" pitchFamily="18" charset="0"/>
              </a:rPr>
              <a:t>cat</a:t>
            </a:r>
            <a:r>
              <a:rPr lang="en-US" b="1" dirty="0">
                <a:solidFill>
                  <a:schemeClr val="tx1"/>
                </a:solidFill>
                <a:latin typeface="Times New Roman" pitchFamily="18" charset="0"/>
                <a:cs typeface="Times New Roman" pitchFamily="18" charset="0"/>
              </a:rPr>
              <a:t>: any of a family (</a:t>
            </a:r>
            <a:r>
              <a:rPr lang="en-US" b="1" dirty="0" err="1">
                <a:solidFill>
                  <a:schemeClr val="tx1"/>
                </a:solidFill>
                <a:latin typeface="Times New Roman" pitchFamily="18" charset="0"/>
                <a:cs typeface="Times New Roman" pitchFamily="18" charset="0"/>
              </a:rPr>
              <a:t>Felidae</a:t>
            </a:r>
            <a:r>
              <a:rPr lang="en-US" b="1" dirty="0">
                <a:solidFill>
                  <a:schemeClr val="tx1"/>
                </a:solidFill>
                <a:latin typeface="Times New Roman" pitchFamily="18" charset="0"/>
                <a:cs typeface="Times New Roman" pitchFamily="18" charset="0"/>
              </a:rPr>
              <a:t>) of carnivorous, usually solitary and</a:t>
            </a:r>
          </a:p>
          <a:p>
            <a:pPr algn="l" rtl="0"/>
            <a:r>
              <a:rPr lang="en-US" b="1" dirty="0">
                <a:solidFill>
                  <a:schemeClr val="tx1"/>
                </a:solidFill>
                <a:latin typeface="Times New Roman" pitchFamily="18" charset="0"/>
                <a:cs typeface="Times New Roman" pitchFamily="18" charset="0"/>
              </a:rPr>
              <a:t>nocturnal, mammals (as the domestic cat, lion, tiger, leopard, jaguar,</a:t>
            </a:r>
          </a:p>
          <a:p>
            <a:pPr algn="l" rtl="0"/>
            <a:r>
              <a:rPr lang="en-US" b="1" dirty="0">
                <a:solidFill>
                  <a:schemeClr val="tx1"/>
                </a:solidFill>
                <a:latin typeface="Times New Roman" pitchFamily="18" charset="0"/>
                <a:cs typeface="Times New Roman" pitchFamily="18" charset="0"/>
              </a:rPr>
              <a:t>cougar, wildcat, lynx, and cheetah)</a:t>
            </a:r>
          </a:p>
          <a:p>
            <a:pPr algn="l" rtl="0"/>
            <a:r>
              <a:rPr lang="en-US" b="1" dirty="0">
                <a:solidFill>
                  <a:schemeClr val="tx1"/>
                </a:solidFill>
                <a:latin typeface="Times New Roman" pitchFamily="18" charset="0"/>
                <a:cs typeface="Times New Roman" pitchFamily="18" charset="0"/>
              </a:rPr>
              <a:t>Some newer dictionaries, notably the COBUILD dictionary, make use of full</a:t>
            </a:r>
          </a:p>
          <a:p>
            <a:pPr algn="l" rtl="0"/>
            <a:r>
              <a:rPr lang="en-US" b="1" dirty="0">
                <a:solidFill>
                  <a:schemeClr val="tx1"/>
                </a:solidFill>
                <a:latin typeface="Times New Roman" pitchFamily="18" charset="0"/>
                <a:cs typeface="Times New Roman" pitchFamily="18" charset="0"/>
              </a:rPr>
              <a:t>sentence definitions rather than phrasal synonyms, as illustrated in (26).</a:t>
            </a:r>
          </a:p>
          <a:p>
            <a:pPr algn="l" rtl="0"/>
            <a:r>
              <a:rPr lang="en-US" b="1" dirty="0">
                <a:solidFill>
                  <a:schemeClr val="tx1"/>
                </a:solidFill>
                <a:latin typeface="Times New Roman" pitchFamily="18" charset="0"/>
                <a:cs typeface="Times New Roman" pitchFamily="18" charset="0"/>
              </a:rPr>
              <a:t>(26) confidential: Information that is confidential is meant to be kept secret or</a:t>
            </a:r>
          </a:p>
          <a:p>
            <a:pPr algn="l" rtl="0"/>
            <a:r>
              <a:rPr lang="en-US" b="1" dirty="0">
                <a:solidFill>
                  <a:schemeClr val="tx1"/>
                </a:solidFill>
                <a:latin typeface="Times New Roman" pitchFamily="18" charset="0"/>
                <a:cs typeface="Times New Roman" pitchFamily="18" charset="0"/>
              </a:rPr>
              <a:t>private.15</a:t>
            </a:r>
            <a:endParaRPr lang="ar-IQ"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042341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3528" y="620688"/>
            <a:ext cx="8568952" cy="1143000"/>
          </a:xfrm>
        </p:spPr>
        <p:txBody>
          <a:bodyPr anchor="ctr"/>
          <a:lstStyle/>
          <a:p>
            <a:pPr algn="ctr"/>
            <a:r>
              <a:rPr lang="en-US" sz="3600" dirty="0">
                <a:solidFill>
                  <a:schemeClr val="tx1"/>
                </a:solidFill>
                <a:latin typeface="Times New Roman" pitchFamily="18" charset="0"/>
                <a:cs typeface="Times New Roman" pitchFamily="18" charset="0"/>
              </a:rPr>
              <a:t>1.1- Meaning relations between words</a:t>
            </a:r>
            <a:endParaRPr lang="ar-IQ" sz="3600" dirty="0"/>
          </a:p>
        </p:txBody>
      </p:sp>
      <p:sp>
        <p:nvSpPr>
          <p:cNvPr id="5" name="Content Placeholder 4"/>
          <p:cNvSpPr>
            <a:spLocks noGrp="1"/>
          </p:cNvSpPr>
          <p:nvPr>
            <p:ph sz="quarter" idx="13"/>
          </p:nvPr>
        </p:nvSpPr>
        <p:spPr>
          <a:xfrm>
            <a:off x="539552" y="1700808"/>
            <a:ext cx="8064896" cy="3978776"/>
          </a:xfrm>
        </p:spPr>
        <p:txBody>
          <a:bodyPr anchor="t">
            <a:normAutofit/>
          </a:bodyPr>
          <a:lstStyle/>
          <a:p>
            <a:pPr algn="just" rtl="0"/>
            <a:r>
              <a:rPr lang="en-US" b="1" dirty="0">
                <a:solidFill>
                  <a:schemeClr val="tx1"/>
                </a:solidFill>
                <a:latin typeface="Times New Roman" pitchFamily="18" charset="0"/>
                <a:cs typeface="Times New Roman" pitchFamily="18" charset="0"/>
              </a:rPr>
              <a:t>A traditional way of investigating the meaning of a word is to study the relationships between its meaning and the meanings of other words: which words have the same meaning, opposite meanings, etc. Strictly speaking these relations hold between specific senses, rather than between words; that is why we refer to them as sense relations. For example, one sense of </a:t>
            </a:r>
            <a:r>
              <a:rPr lang="en-US" b="1" i="1" dirty="0">
                <a:solidFill>
                  <a:schemeClr val="tx1"/>
                </a:solidFill>
                <a:latin typeface="Times New Roman" pitchFamily="18" charset="0"/>
                <a:cs typeface="Times New Roman" pitchFamily="18" charset="0"/>
              </a:rPr>
              <a:t>mad </a:t>
            </a:r>
            <a:r>
              <a:rPr lang="en-US" b="1" dirty="0">
                <a:solidFill>
                  <a:schemeClr val="tx1"/>
                </a:solidFill>
                <a:latin typeface="Times New Roman" pitchFamily="18" charset="0"/>
                <a:cs typeface="Times New Roman" pitchFamily="18" charset="0"/>
              </a:rPr>
              <a:t>is a synonym of </a:t>
            </a:r>
            <a:r>
              <a:rPr lang="en-US" b="1" i="1" dirty="0">
                <a:solidFill>
                  <a:schemeClr val="tx1"/>
                </a:solidFill>
                <a:latin typeface="Times New Roman" pitchFamily="18" charset="0"/>
                <a:cs typeface="Times New Roman" pitchFamily="18" charset="0"/>
              </a:rPr>
              <a:t>angry</a:t>
            </a:r>
            <a:r>
              <a:rPr lang="en-US" b="1" dirty="0">
                <a:solidFill>
                  <a:schemeClr val="tx1"/>
                </a:solidFill>
                <a:latin typeface="Times New Roman" pitchFamily="18" charset="0"/>
                <a:cs typeface="Times New Roman" pitchFamily="18" charset="0"/>
              </a:rPr>
              <a:t>, while another sense is a synonym of </a:t>
            </a:r>
            <a:r>
              <a:rPr lang="en-US" b="1" i="1" dirty="0">
                <a:solidFill>
                  <a:schemeClr val="tx1"/>
                </a:solidFill>
                <a:latin typeface="Times New Roman" pitchFamily="18" charset="0"/>
                <a:cs typeface="Times New Roman" pitchFamily="18" charset="0"/>
              </a:rPr>
              <a:t>crazy</a:t>
            </a:r>
            <a:r>
              <a:rPr lang="en-US" b="1" dirty="0">
                <a:solidFill>
                  <a:schemeClr val="tx1"/>
                </a:solidFill>
                <a:latin typeface="Times New Roman" pitchFamily="18" charset="0"/>
                <a:cs typeface="Times New Roman" pitchFamily="18" charset="0"/>
              </a:rPr>
              <a:t>.</a:t>
            </a:r>
          </a:p>
          <a:p>
            <a:pPr algn="just" rtl="0"/>
            <a:r>
              <a:rPr lang="en-US" b="1" dirty="0">
                <a:solidFill>
                  <a:schemeClr val="tx1"/>
                </a:solidFill>
                <a:latin typeface="Times New Roman" pitchFamily="18" charset="0"/>
                <a:cs typeface="Times New Roman" pitchFamily="18" charset="0"/>
              </a:rPr>
              <a:t>We will try to define each of these relations in terms of relations between sentence meanings, since it is easier for speakers to make reliable judgments about sentences than about words in isolation.</a:t>
            </a:r>
            <a:endParaRPr lang="ar-IQ"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265822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3568" y="731520"/>
            <a:ext cx="7848871" cy="897280"/>
          </a:xfrm>
        </p:spPr>
        <p:txBody>
          <a:bodyPr/>
          <a:lstStyle/>
          <a:p>
            <a:pPr algn="l" rtl="0"/>
            <a:r>
              <a:rPr lang="en-US" sz="4000" dirty="0">
                <a:solidFill>
                  <a:schemeClr val="tx1"/>
                </a:solidFill>
                <a:latin typeface="Times New Roman" pitchFamily="18" charset="0"/>
                <a:cs typeface="Times New Roman" pitchFamily="18" charset="0"/>
              </a:rPr>
              <a:t>1.2- Identifying sense relations</a:t>
            </a:r>
            <a:endParaRPr lang="ar-IQ" sz="4000" dirty="0"/>
          </a:p>
        </p:txBody>
      </p:sp>
      <p:sp>
        <p:nvSpPr>
          <p:cNvPr id="2" name="Content Placeholder 1"/>
          <p:cNvSpPr>
            <a:spLocks noGrp="1"/>
          </p:cNvSpPr>
          <p:nvPr>
            <p:ph sz="quarter" idx="13"/>
          </p:nvPr>
        </p:nvSpPr>
        <p:spPr>
          <a:xfrm>
            <a:off x="611560" y="1700808"/>
            <a:ext cx="7920880" cy="3474720"/>
          </a:xfrm>
        </p:spPr>
        <p:txBody>
          <a:bodyPr>
            <a:normAutofit/>
          </a:bodyPr>
          <a:lstStyle/>
          <a:p>
            <a:pPr algn="just" rtl="0"/>
            <a:r>
              <a:rPr lang="en-US" b="1" dirty="0">
                <a:solidFill>
                  <a:schemeClr val="tx1"/>
                </a:solidFill>
                <a:latin typeface="Times New Roman" pitchFamily="18" charset="0"/>
                <a:cs typeface="Times New Roman" pitchFamily="18" charset="0"/>
              </a:rPr>
              <a:t>Let’s begin by thinking about what kinds of meaning relations are likely to be worth studying. If we are interested in the meaning of the word </a:t>
            </a:r>
            <a:r>
              <a:rPr lang="en-US" b="1" i="1" dirty="0">
                <a:solidFill>
                  <a:schemeClr val="tx1"/>
                </a:solidFill>
                <a:latin typeface="Times New Roman" pitchFamily="18" charset="0"/>
                <a:cs typeface="Times New Roman" pitchFamily="18" charset="0"/>
              </a:rPr>
              <a:t>big</a:t>
            </a:r>
            <a:r>
              <a:rPr lang="en-US" b="1" dirty="0">
                <a:solidFill>
                  <a:schemeClr val="tx1"/>
                </a:solidFill>
                <a:latin typeface="Times New Roman" pitchFamily="18" charset="0"/>
                <a:cs typeface="Times New Roman" pitchFamily="18" charset="0"/>
              </a:rPr>
              <a:t>, it seems natural to look at its meaning relations with words like </a:t>
            </a:r>
            <a:r>
              <a:rPr lang="en-US" b="1" i="1" dirty="0">
                <a:solidFill>
                  <a:schemeClr val="tx1"/>
                </a:solidFill>
                <a:latin typeface="Times New Roman" pitchFamily="18" charset="0"/>
                <a:cs typeface="Times New Roman" pitchFamily="18" charset="0"/>
              </a:rPr>
              <a:t>large</a:t>
            </a:r>
            <a:r>
              <a:rPr lang="en-US" b="1" dirty="0">
                <a:solidFill>
                  <a:schemeClr val="tx1"/>
                </a:solidFill>
                <a:latin typeface="Times New Roman" pitchFamily="18" charset="0"/>
                <a:cs typeface="Times New Roman" pitchFamily="18" charset="0"/>
              </a:rPr>
              <a:t>, </a:t>
            </a:r>
            <a:r>
              <a:rPr lang="en-US" b="1" i="1" dirty="0">
                <a:solidFill>
                  <a:schemeClr val="tx1"/>
                </a:solidFill>
                <a:latin typeface="Times New Roman" pitchFamily="18" charset="0"/>
                <a:cs typeface="Times New Roman" pitchFamily="18" charset="0"/>
              </a:rPr>
              <a:t>small</a:t>
            </a:r>
            <a:r>
              <a:rPr lang="en-US" b="1" dirty="0">
                <a:solidFill>
                  <a:schemeClr val="tx1"/>
                </a:solidFill>
                <a:latin typeface="Times New Roman" pitchFamily="18" charset="0"/>
                <a:cs typeface="Times New Roman" pitchFamily="18" charset="0"/>
              </a:rPr>
              <a:t>, </a:t>
            </a:r>
            <a:r>
              <a:rPr lang="en-US" b="1" i="1" dirty="0">
                <a:solidFill>
                  <a:schemeClr val="tx1"/>
                </a:solidFill>
                <a:latin typeface="Times New Roman" pitchFamily="18" charset="0"/>
                <a:cs typeface="Times New Roman" pitchFamily="18" charset="0"/>
              </a:rPr>
              <a:t>enormous</a:t>
            </a:r>
            <a:r>
              <a:rPr lang="en-US" b="1" dirty="0">
                <a:solidFill>
                  <a:schemeClr val="tx1"/>
                </a:solidFill>
                <a:latin typeface="Times New Roman" pitchFamily="18" charset="0"/>
                <a:cs typeface="Times New Roman" pitchFamily="18" charset="0"/>
              </a:rPr>
              <a:t>, etc. But comparing </a:t>
            </a:r>
            <a:r>
              <a:rPr lang="en-US" b="1" i="1" dirty="0">
                <a:solidFill>
                  <a:schemeClr val="tx1"/>
                </a:solidFill>
                <a:latin typeface="Times New Roman" pitchFamily="18" charset="0"/>
                <a:cs typeface="Times New Roman" pitchFamily="18" charset="0"/>
              </a:rPr>
              <a:t>big </a:t>
            </a:r>
            <a:r>
              <a:rPr lang="en-US" b="1" dirty="0">
                <a:solidFill>
                  <a:schemeClr val="tx1"/>
                </a:solidFill>
                <a:latin typeface="Times New Roman" pitchFamily="18" charset="0"/>
                <a:cs typeface="Times New Roman" pitchFamily="18" charset="0"/>
              </a:rPr>
              <a:t>with words like </a:t>
            </a:r>
            <a:r>
              <a:rPr lang="en-US" b="1" i="1" dirty="0">
                <a:solidFill>
                  <a:schemeClr val="tx1"/>
                </a:solidFill>
                <a:latin typeface="Times New Roman" pitchFamily="18" charset="0"/>
                <a:cs typeface="Times New Roman" pitchFamily="18" charset="0"/>
              </a:rPr>
              <a:t>multilingual </a:t>
            </a:r>
            <a:r>
              <a:rPr lang="en-US" b="1" dirty="0">
                <a:solidFill>
                  <a:schemeClr val="tx1"/>
                </a:solidFill>
                <a:latin typeface="Times New Roman" pitchFamily="18" charset="0"/>
                <a:cs typeface="Times New Roman" pitchFamily="18" charset="0"/>
              </a:rPr>
              <a:t>or </a:t>
            </a:r>
            <a:r>
              <a:rPr lang="en-US" b="1" i="1" dirty="0">
                <a:solidFill>
                  <a:schemeClr val="tx1"/>
                </a:solidFill>
                <a:latin typeface="Times New Roman" pitchFamily="18" charset="0"/>
                <a:cs typeface="Times New Roman" pitchFamily="18" charset="0"/>
              </a:rPr>
              <a:t>extradite </a:t>
            </a:r>
            <a:r>
              <a:rPr lang="en-US" b="1" dirty="0">
                <a:solidFill>
                  <a:schemeClr val="tx1"/>
                </a:solidFill>
                <a:latin typeface="Times New Roman" pitchFamily="18" charset="0"/>
                <a:cs typeface="Times New Roman" pitchFamily="18" charset="0"/>
              </a:rPr>
              <a:t>seems unlikely to be very enlightening. The range of useful comparisons seems to be limited by some concept of semantic similarity or comparability.</a:t>
            </a:r>
            <a:endParaRPr lang="ar-IQ"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636638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731520"/>
            <a:ext cx="8568952" cy="1143000"/>
          </a:xfrm>
        </p:spPr>
        <p:txBody>
          <a:bodyPr/>
          <a:lstStyle/>
          <a:p>
            <a:pPr algn="l" rtl="0"/>
            <a:r>
              <a:rPr lang="en-US" sz="4800" dirty="0">
                <a:solidFill>
                  <a:schemeClr val="tx1"/>
                </a:solidFill>
                <a:latin typeface="Times New Roman" pitchFamily="18" charset="0"/>
                <a:cs typeface="Times New Roman" pitchFamily="18" charset="0"/>
              </a:rPr>
              <a:t>1.2- Identifying sense relations</a:t>
            </a:r>
            <a:endParaRPr lang="ar-IQ" dirty="0"/>
          </a:p>
        </p:txBody>
      </p:sp>
      <p:sp>
        <p:nvSpPr>
          <p:cNvPr id="3" name="Content Placeholder 2"/>
          <p:cNvSpPr>
            <a:spLocks noGrp="1"/>
          </p:cNvSpPr>
          <p:nvPr>
            <p:ph sz="quarter" idx="13"/>
          </p:nvPr>
        </p:nvSpPr>
        <p:spPr>
          <a:xfrm>
            <a:off x="251520" y="1844824"/>
            <a:ext cx="8784976" cy="4464496"/>
          </a:xfrm>
        </p:spPr>
        <p:txBody>
          <a:bodyPr>
            <a:normAutofit lnSpcReduction="10000"/>
          </a:bodyPr>
          <a:lstStyle/>
          <a:p>
            <a:pPr algn="l" rtl="0"/>
            <a:r>
              <a:rPr lang="en-US" b="1" dirty="0">
                <a:latin typeface="Times New Roman" pitchFamily="18" charset="0"/>
                <a:cs typeface="Times New Roman" pitchFamily="18" charset="0"/>
              </a:rPr>
              <a:t>Syntactic relationships are also relevant. The kinds of meaning relations mentioned above (same meaning, opposite meaning, etc.) hold between words which are mutually substitutable, i.e., which can occur in the same syntactic environments, as illustrated in (1a). These relations are referred to as paradigmatic sense relations. We might also want to investigate relations which hold between words which can occur in construction with each other, as illustrated in (1b). (In this example we see that </a:t>
            </a:r>
            <a:r>
              <a:rPr lang="en-US" b="1" i="1" dirty="0">
                <a:latin typeface="Times New Roman" pitchFamily="18" charset="0"/>
                <a:cs typeface="Times New Roman" pitchFamily="18" charset="0"/>
              </a:rPr>
              <a:t>big </a:t>
            </a:r>
            <a:r>
              <a:rPr lang="en-US" b="1" dirty="0">
                <a:latin typeface="Times New Roman" pitchFamily="18" charset="0"/>
                <a:cs typeface="Times New Roman" pitchFamily="18" charset="0"/>
              </a:rPr>
              <a:t>can modify some head nouns but not others.) These relations are referred to as syntagmatic relations.</a:t>
            </a:r>
          </a:p>
          <a:p>
            <a:pPr algn="l" rtl="0"/>
            <a:r>
              <a:rPr lang="en-US" sz="2400" b="1" dirty="0">
                <a:latin typeface="Times New Roman" pitchFamily="18" charset="0"/>
                <a:cs typeface="Times New Roman" pitchFamily="18" charset="0"/>
              </a:rPr>
              <a:t>(1) a. Look at that </a:t>
            </a:r>
            <a:r>
              <a:rPr lang="en-US" sz="2400" b="1" i="1" dirty="0">
                <a:latin typeface="Times New Roman" pitchFamily="18" charset="0"/>
                <a:cs typeface="Times New Roman" pitchFamily="18" charset="0"/>
              </a:rPr>
              <a:t>big/large/small/enormous/?#discontinuous/ *snore </a:t>
            </a:r>
            <a:r>
              <a:rPr lang="en-US" sz="2400" b="1" dirty="0">
                <a:latin typeface="Times New Roman" pitchFamily="18" charset="0"/>
                <a:cs typeface="Times New Roman" pitchFamily="18" charset="0"/>
              </a:rPr>
              <a:t>mosquito!</a:t>
            </a:r>
          </a:p>
          <a:p>
            <a:pPr algn="l" rtl="0"/>
            <a:r>
              <a:rPr lang="en-US" sz="2400" b="1" dirty="0">
                <a:latin typeface="Times New Roman" pitchFamily="18" charset="0"/>
                <a:cs typeface="Times New Roman" pitchFamily="18" charset="0"/>
              </a:rPr>
              <a:t>b. Look at that big m</a:t>
            </a:r>
            <a:r>
              <a:rPr lang="en-US" sz="2400" b="1" i="1" dirty="0">
                <a:latin typeface="Times New Roman" pitchFamily="18" charset="0"/>
                <a:cs typeface="Times New Roman" pitchFamily="18" charset="0"/>
              </a:rPr>
              <a:t>osquito/elephant/?#surname/#color/ *discontinuous/*snore</a:t>
            </a:r>
            <a:r>
              <a:rPr lang="en-US" sz="2400" b="1" dirty="0">
                <a:latin typeface="Times New Roman" pitchFamily="18" charset="0"/>
                <a:cs typeface="Times New Roman" pitchFamily="18" charset="0"/>
              </a:rPr>
              <a:t>!</a:t>
            </a:r>
            <a:endParaRPr lang="ar-IQ"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34137333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476672"/>
            <a:ext cx="6872551" cy="1143000"/>
          </a:xfrm>
        </p:spPr>
        <p:txBody>
          <a:bodyPr/>
          <a:lstStyle/>
          <a:p>
            <a:pPr algn="l" rtl="0"/>
            <a:r>
              <a:rPr lang="en-US" sz="4800" dirty="0">
                <a:solidFill>
                  <a:schemeClr val="tx1"/>
                </a:solidFill>
                <a:latin typeface="Times New Roman" pitchFamily="18" charset="0"/>
                <a:cs typeface="Times New Roman" pitchFamily="18" charset="0"/>
              </a:rPr>
              <a:t>1.2.1- Synonyms</a:t>
            </a:r>
            <a:endParaRPr lang="ar-IQ" dirty="0"/>
          </a:p>
        </p:txBody>
      </p:sp>
      <p:sp>
        <p:nvSpPr>
          <p:cNvPr id="3" name="Content Placeholder 2"/>
          <p:cNvSpPr>
            <a:spLocks noGrp="1"/>
          </p:cNvSpPr>
          <p:nvPr>
            <p:ph sz="quarter" idx="13"/>
          </p:nvPr>
        </p:nvSpPr>
        <p:spPr>
          <a:xfrm>
            <a:off x="611560" y="1556792"/>
            <a:ext cx="7560840" cy="4554840"/>
          </a:xfrm>
        </p:spPr>
        <p:txBody>
          <a:bodyPr>
            <a:normAutofit/>
          </a:bodyPr>
          <a:lstStyle/>
          <a:p>
            <a:pPr marL="45720" indent="0" algn="just" rtl="0">
              <a:buNone/>
            </a:pPr>
            <a:r>
              <a:rPr lang="en-US" b="1" dirty="0">
                <a:latin typeface="Times New Roman" pitchFamily="18" charset="0"/>
                <a:cs typeface="Times New Roman" pitchFamily="18" charset="0"/>
              </a:rPr>
              <a:t>We often speak of synonyms as being words that “mean the same thing”. As a more rigorous definition, we will say that two words are synonymous (for a specific sense of each word) if substituting one word for the other does not change the meaning of a sentence. For example, we can change sentence (2a) into sentence (2b) by replacing </a:t>
            </a:r>
            <a:r>
              <a:rPr lang="en-US" b="1" i="1" dirty="0">
                <a:latin typeface="Times New Roman" pitchFamily="18" charset="0"/>
                <a:cs typeface="Times New Roman" pitchFamily="18" charset="0"/>
              </a:rPr>
              <a:t>frightened </a:t>
            </a:r>
            <a:r>
              <a:rPr lang="en-US" b="1" dirty="0">
                <a:latin typeface="Times New Roman" pitchFamily="18" charset="0"/>
                <a:cs typeface="Times New Roman" pitchFamily="18" charset="0"/>
              </a:rPr>
              <a:t>with </a:t>
            </a:r>
            <a:r>
              <a:rPr lang="en-US" b="1" i="1" dirty="0">
                <a:latin typeface="Times New Roman" pitchFamily="18" charset="0"/>
                <a:cs typeface="Times New Roman" pitchFamily="18" charset="0"/>
              </a:rPr>
              <a:t>scared</a:t>
            </a:r>
            <a:r>
              <a:rPr lang="en-US" b="1" dirty="0">
                <a:latin typeface="Times New Roman" pitchFamily="18" charset="0"/>
                <a:cs typeface="Times New Roman" pitchFamily="18" charset="0"/>
              </a:rPr>
              <a:t>. The two sentences are semantically equivalent (each entails the other). This shows that </a:t>
            </a:r>
            <a:r>
              <a:rPr lang="en-US" b="1" i="1" dirty="0">
                <a:latin typeface="Times New Roman" pitchFamily="18" charset="0"/>
                <a:cs typeface="Times New Roman" pitchFamily="18" charset="0"/>
              </a:rPr>
              <a:t>frightened </a:t>
            </a:r>
            <a:r>
              <a:rPr lang="en-US" b="1" dirty="0">
                <a:latin typeface="Times New Roman" pitchFamily="18" charset="0"/>
                <a:cs typeface="Times New Roman" pitchFamily="18" charset="0"/>
              </a:rPr>
              <a:t>is a synonym of </a:t>
            </a:r>
            <a:r>
              <a:rPr lang="en-US" b="1" i="1" dirty="0">
                <a:latin typeface="Times New Roman" pitchFamily="18" charset="0"/>
                <a:cs typeface="Times New Roman" pitchFamily="18" charset="0"/>
              </a:rPr>
              <a:t>scared</a:t>
            </a:r>
            <a:r>
              <a:rPr lang="en-US" b="1" dirty="0">
                <a:latin typeface="Times New Roman" pitchFamily="18" charset="0"/>
                <a:cs typeface="Times New Roman" pitchFamily="18" charset="0"/>
              </a:rPr>
              <a:t>.</a:t>
            </a:r>
          </a:p>
          <a:p>
            <a:pPr marL="45720" indent="0" algn="just" rtl="0">
              <a:buNone/>
            </a:pPr>
            <a:r>
              <a:rPr lang="en-US" b="1" dirty="0">
                <a:latin typeface="Times New Roman" pitchFamily="18" charset="0"/>
                <a:cs typeface="Times New Roman" pitchFamily="18" charset="0"/>
              </a:rPr>
              <a:t>(2) a. John </a:t>
            </a:r>
            <a:r>
              <a:rPr lang="en-US" b="1" i="1" dirty="0">
                <a:solidFill>
                  <a:srgbClr val="FF0000"/>
                </a:solidFill>
                <a:latin typeface="Times New Roman" pitchFamily="18" charset="0"/>
                <a:cs typeface="Times New Roman" pitchFamily="18" charset="0"/>
              </a:rPr>
              <a:t>frightened </a:t>
            </a:r>
            <a:r>
              <a:rPr lang="en-US" b="1" dirty="0">
                <a:latin typeface="Times New Roman" pitchFamily="18" charset="0"/>
                <a:cs typeface="Times New Roman" pitchFamily="18" charset="0"/>
              </a:rPr>
              <a:t>the children.</a:t>
            </a:r>
          </a:p>
          <a:p>
            <a:pPr marL="45720" indent="0" algn="just" rtl="0">
              <a:buNone/>
            </a:pPr>
            <a:r>
              <a:rPr lang="en-US" b="1" dirty="0">
                <a:latin typeface="Times New Roman" pitchFamily="18" charset="0"/>
                <a:cs typeface="Times New Roman" pitchFamily="18" charset="0"/>
              </a:rPr>
              <a:t>      b. John </a:t>
            </a:r>
            <a:r>
              <a:rPr lang="en-US" b="1" i="1" dirty="0">
                <a:solidFill>
                  <a:srgbClr val="FF0000"/>
                </a:solidFill>
                <a:latin typeface="Times New Roman" pitchFamily="18" charset="0"/>
                <a:cs typeface="Times New Roman" pitchFamily="18" charset="0"/>
              </a:rPr>
              <a:t>scared</a:t>
            </a:r>
            <a:r>
              <a:rPr lang="en-US" b="1" i="1" dirty="0">
                <a:latin typeface="Times New Roman" pitchFamily="18" charset="0"/>
                <a:cs typeface="Times New Roman" pitchFamily="18" charset="0"/>
              </a:rPr>
              <a:t> </a:t>
            </a:r>
            <a:r>
              <a:rPr lang="en-US" b="1" dirty="0">
                <a:latin typeface="Times New Roman" pitchFamily="18" charset="0"/>
                <a:cs typeface="Times New Roman" pitchFamily="18" charset="0"/>
              </a:rPr>
              <a:t>the children.</a:t>
            </a:r>
            <a:endParaRPr lang="ar-IQ" b="1" dirty="0">
              <a:latin typeface="Times New Roman" pitchFamily="18" charset="0"/>
              <a:cs typeface="Times New Roman" pitchFamily="18" charset="0"/>
            </a:endParaRPr>
          </a:p>
        </p:txBody>
      </p:sp>
    </p:spTree>
    <p:extLst>
      <p:ext uri="{BB962C8B-B14F-4D97-AF65-F5344CB8AC3E}">
        <p14:creationId xmlns:p14="http://schemas.microsoft.com/office/powerpoint/2010/main" val="2394726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1" y="731520"/>
            <a:ext cx="7334200" cy="1041296"/>
          </a:xfrm>
        </p:spPr>
        <p:txBody>
          <a:bodyPr/>
          <a:lstStyle/>
          <a:p>
            <a:pPr algn="l" rtl="0"/>
            <a:r>
              <a:rPr lang="en-US" sz="4400" dirty="0">
                <a:solidFill>
                  <a:schemeClr val="tx1"/>
                </a:solidFill>
                <a:latin typeface="Times New Roman" pitchFamily="18" charset="0"/>
                <a:cs typeface="Times New Roman" pitchFamily="18" charset="0"/>
              </a:rPr>
              <a:t>1.2.1- Synonyms</a:t>
            </a:r>
            <a:endParaRPr lang="ar-IQ" dirty="0"/>
          </a:p>
        </p:txBody>
      </p:sp>
      <p:sp>
        <p:nvSpPr>
          <p:cNvPr id="3" name="Content Placeholder 2"/>
          <p:cNvSpPr>
            <a:spLocks noGrp="1"/>
          </p:cNvSpPr>
          <p:nvPr>
            <p:ph sz="quarter" idx="13"/>
          </p:nvPr>
        </p:nvSpPr>
        <p:spPr>
          <a:xfrm>
            <a:off x="755576" y="1700808"/>
            <a:ext cx="7416824" cy="3906768"/>
          </a:xfrm>
        </p:spPr>
        <p:txBody>
          <a:bodyPr/>
          <a:lstStyle/>
          <a:p>
            <a:pPr algn="l" rtl="0"/>
            <a:r>
              <a:rPr lang="en-US" b="1" dirty="0">
                <a:solidFill>
                  <a:schemeClr val="tx1">
                    <a:lumMod val="95000"/>
                    <a:lumOff val="5000"/>
                  </a:schemeClr>
                </a:solidFill>
                <a:latin typeface="Times New Roman" pitchFamily="18" charset="0"/>
                <a:cs typeface="Times New Roman" pitchFamily="18" charset="0"/>
              </a:rPr>
              <a:t>“Perfect” synonymy is extremely rare, and some linguists would say that it never occurs. Even for senses that are truly equivalent in meaning, there are often </a:t>
            </a:r>
            <a:r>
              <a:rPr lang="en-US" b="1" dirty="0" err="1">
                <a:solidFill>
                  <a:schemeClr val="tx1">
                    <a:lumMod val="95000"/>
                    <a:lumOff val="5000"/>
                  </a:schemeClr>
                </a:solidFill>
                <a:latin typeface="Times New Roman" pitchFamily="18" charset="0"/>
                <a:cs typeface="Times New Roman" pitchFamily="18" charset="0"/>
              </a:rPr>
              <a:t>collocational</a:t>
            </a:r>
            <a:r>
              <a:rPr lang="en-US" b="1" dirty="0">
                <a:solidFill>
                  <a:schemeClr val="tx1">
                    <a:lumMod val="95000"/>
                    <a:lumOff val="5000"/>
                  </a:schemeClr>
                </a:solidFill>
                <a:latin typeface="Times New Roman" pitchFamily="18" charset="0"/>
                <a:cs typeface="Times New Roman" pitchFamily="18" charset="0"/>
              </a:rPr>
              <a:t> differences as illustrated in (3–4).</a:t>
            </a:r>
          </a:p>
          <a:p>
            <a:pPr marL="45720" indent="0" algn="l" rtl="0">
              <a:buNone/>
            </a:pPr>
            <a:r>
              <a:rPr lang="en-US" b="1" dirty="0">
                <a:solidFill>
                  <a:schemeClr val="tx1">
                    <a:lumMod val="95000"/>
                    <a:lumOff val="5000"/>
                  </a:schemeClr>
                </a:solidFill>
                <a:latin typeface="Times New Roman" pitchFamily="18" charset="0"/>
                <a:cs typeface="Times New Roman" pitchFamily="18" charset="0"/>
              </a:rPr>
              <a:t>(3) a. John filled the </a:t>
            </a:r>
            <a:r>
              <a:rPr lang="en-US" b="1" i="1" dirty="0">
                <a:solidFill>
                  <a:srgbClr val="FF0000"/>
                </a:solidFill>
                <a:latin typeface="Times New Roman" pitchFamily="18" charset="0"/>
                <a:cs typeface="Times New Roman" pitchFamily="18" charset="0"/>
              </a:rPr>
              <a:t>bucket</a:t>
            </a:r>
            <a:r>
              <a:rPr lang="en-US" b="1" dirty="0">
                <a:solidFill>
                  <a:srgbClr val="FF0000"/>
                </a:solidFill>
                <a:latin typeface="Times New Roman" pitchFamily="18" charset="0"/>
                <a:cs typeface="Times New Roman" pitchFamily="18" charset="0"/>
              </a:rPr>
              <a:t>/</a:t>
            </a:r>
            <a:r>
              <a:rPr lang="en-US" b="1" i="1" dirty="0">
                <a:solidFill>
                  <a:srgbClr val="FF0000"/>
                </a:solidFill>
                <a:latin typeface="Times New Roman" pitchFamily="18" charset="0"/>
                <a:cs typeface="Times New Roman" pitchFamily="18" charset="0"/>
              </a:rPr>
              <a:t>pail</a:t>
            </a:r>
            <a:r>
              <a:rPr lang="en-US" b="1" dirty="0">
                <a:solidFill>
                  <a:srgbClr val="FF0000"/>
                </a:solidFill>
                <a:latin typeface="Times New Roman" pitchFamily="18" charset="0"/>
                <a:cs typeface="Times New Roman" pitchFamily="18" charset="0"/>
              </a:rPr>
              <a:t>.</a:t>
            </a:r>
          </a:p>
          <a:p>
            <a:pPr marL="45720" indent="0" algn="l" rtl="0">
              <a:buNone/>
            </a:pPr>
            <a:r>
              <a:rPr lang="en-US" b="1" dirty="0">
                <a:solidFill>
                  <a:schemeClr val="tx1">
                    <a:lumMod val="95000"/>
                    <a:lumOff val="5000"/>
                  </a:schemeClr>
                </a:solidFill>
                <a:latin typeface="Times New Roman" pitchFamily="18" charset="0"/>
                <a:cs typeface="Times New Roman" pitchFamily="18" charset="0"/>
              </a:rPr>
              <a:t>      b. John kicked the </a:t>
            </a:r>
            <a:r>
              <a:rPr lang="en-US" b="1" i="1" dirty="0">
                <a:solidFill>
                  <a:srgbClr val="FF0000"/>
                </a:solidFill>
                <a:latin typeface="Times New Roman" pitchFamily="18" charset="0"/>
                <a:cs typeface="Times New Roman" pitchFamily="18" charset="0"/>
              </a:rPr>
              <a:t>bucket</a:t>
            </a:r>
            <a:r>
              <a:rPr lang="en-US" b="1" dirty="0">
                <a:solidFill>
                  <a:srgbClr val="FF0000"/>
                </a:solidFill>
                <a:latin typeface="Times New Roman" pitchFamily="18" charset="0"/>
                <a:cs typeface="Times New Roman" pitchFamily="18" charset="0"/>
              </a:rPr>
              <a:t>/⁇</a:t>
            </a:r>
            <a:r>
              <a:rPr lang="en-US" b="1" i="1" dirty="0">
                <a:solidFill>
                  <a:srgbClr val="FF0000"/>
                </a:solidFill>
                <a:latin typeface="Times New Roman" pitchFamily="18" charset="0"/>
                <a:cs typeface="Times New Roman" pitchFamily="18" charset="0"/>
              </a:rPr>
              <a:t>pail</a:t>
            </a:r>
            <a:r>
              <a:rPr lang="en-US" b="1" dirty="0">
                <a:solidFill>
                  <a:srgbClr val="FF0000"/>
                </a:solidFill>
                <a:latin typeface="Times New Roman" pitchFamily="18" charset="0"/>
                <a:cs typeface="Times New Roman" pitchFamily="18" charset="0"/>
              </a:rPr>
              <a:t>.</a:t>
            </a:r>
          </a:p>
          <a:p>
            <a:pPr marL="45720" indent="0" algn="l" rtl="0">
              <a:buNone/>
            </a:pPr>
            <a:r>
              <a:rPr lang="en-US" b="1" dirty="0">
                <a:solidFill>
                  <a:schemeClr val="tx1">
                    <a:lumMod val="95000"/>
                    <a:lumOff val="5000"/>
                  </a:schemeClr>
                </a:solidFill>
                <a:latin typeface="Times New Roman" pitchFamily="18" charset="0"/>
                <a:cs typeface="Times New Roman" pitchFamily="18" charset="0"/>
              </a:rPr>
              <a:t>(4) a. Susan lives in a </a:t>
            </a:r>
            <a:r>
              <a:rPr lang="en-US" b="1" i="1" dirty="0">
                <a:solidFill>
                  <a:srgbClr val="FF0000"/>
                </a:solidFill>
                <a:latin typeface="Times New Roman" pitchFamily="18" charset="0"/>
                <a:cs typeface="Times New Roman" pitchFamily="18" charset="0"/>
              </a:rPr>
              <a:t>big</a:t>
            </a:r>
            <a:r>
              <a:rPr lang="en-US" b="1" dirty="0">
                <a:solidFill>
                  <a:srgbClr val="FF0000"/>
                </a:solidFill>
                <a:latin typeface="Times New Roman" pitchFamily="18" charset="0"/>
                <a:cs typeface="Times New Roman" pitchFamily="18" charset="0"/>
              </a:rPr>
              <a:t>/</a:t>
            </a:r>
            <a:r>
              <a:rPr lang="en-US" b="1" i="1" dirty="0">
                <a:solidFill>
                  <a:srgbClr val="FF0000"/>
                </a:solidFill>
                <a:latin typeface="Times New Roman" pitchFamily="18" charset="0"/>
                <a:cs typeface="Times New Roman" pitchFamily="18" charset="0"/>
              </a:rPr>
              <a:t>large</a:t>
            </a:r>
            <a:r>
              <a:rPr lang="en-US" b="1" i="1" dirty="0">
                <a:solidFill>
                  <a:schemeClr val="tx1">
                    <a:lumMod val="95000"/>
                    <a:lumOff val="5000"/>
                  </a:schemeClr>
                </a:solidFill>
                <a:latin typeface="Times New Roman" pitchFamily="18" charset="0"/>
                <a:cs typeface="Times New Roman" pitchFamily="18" charset="0"/>
              </a:rPr>
              <a:t> </a:t>
            </a:r>
            <a:r>
              <a:rPr lang="en-US" b="1" dirty="0">
                <a:solidFill>
                  <a:schemeClr val="tx1">
                    <a:lumMod val="95000"/>
                    <a:lumOff val="5000"/>
                  </a:schemeClr>
                </a:solidFill>
                <a:latin typeface="Times New Roman" pitchFamily="18" charset="0"/>
                <a:cs typeface="Times New Roman" pitchFamily="18" charset="0"/>
              </a:rPr>
              <a:t>house.</a:t>
            </a:r>
          </a:p>
          <a:p>
            <a:pPr marL="45720" indent="0" algn="l" rtl="0">
              <a:buNone/>
            </a:pPr>
            <a:r>
              <a:rPr lang="en-US" b="1" dirty="0">
                <a:solidFill>
                  <a:schemeClr val="tx1">
                    <a:lumMod val="95000"/>
                    <a:lumOff val="5000"/>
                  </a:schemeClr>
                </a:solidFill>
                <a:latin typeface="Times New Roman" pitchFamily="18" charset="0"/>
                <a:cs typeface="Times New Roman" pitchFamily="18" charset="0"/>
              </a:rPr>
              <a:t>      b. Susan lives with her </a:t>
            </a:r>
            <a:r>
              <a:rPr lang="en-US" b="1" i="1" dirty="0">
                <a:solidFill>
                  <a:srgbClr val="FF0000"/>
                </a:solidFill>
                <a:latin typeface="Times New Roman" pitchFamily="18" charset="0"/>
                <a:cs typeface="Times New Roman" pitchFamily="18" charset="0"/>
              </a:rPr>
              <a:t>big</a:t>
            </a:r>
            <a:r>
              <a:rPr lang="en-US" b="1" dirty="0">
                <a:solidFill>
                  <a:srgbClr val="FF0000"/>
                </a:solidFill>
                <a:latin typeface="Times New Roman" pitchFamily="18" charset="0"/>
                <a:cs typeface="Times New Roman" pitchFamily="18" charset="0"/>
              </a:rPr>
              <a:t>/</a:t>
            </a:r>
            <a:r>
              <a:rPr lang="en-US" b="1" i="1" dirty="0">
                <a:solidFill>
                  <a:srgbClr val="FF0000"/>
                </a:solidFill>
                <a:latin typeface="Times New Roman" pitchFamily="18" charset="0"/>
                <a:cs typeface="Times New Roman" pitchFamily="18" charset="0"/>
              </a:rPr>
              <a:t>large </a:t>
            </a:r>
            <a:r>
              <a:rPr lang="en-US" b="1" dirty="0">
                <a:solidFill>
                  <a:schemeClr val="tx1">
                    <a:lumMod val="95000"/>
                    <a:lumOff val="5000"/>
                  </a:schemeClr>
                </a:solidFill>
                <a:latin typeface="Times New Roman" pitchFamily="18" charset="0"/>
                <a:cs typeface="Times New Roman" pitchFamily="18" charset="0"/>
              </a:rPr>
              <a:t>sister.1</a:t>
            </a:r>
            <a:endParaRPr lang="ar-IQ" b="1" dirty="0">
              <a:solidFill>
                <a:schemeClr val="tx1">
                  <a:lumMod val="95000"/>
                  <a:lumOff val="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3216878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548680"/>
            <a:ext cx="6512511" cy="1143000"/>
          </a:xfrm>
        </p:spPr>
        <p:txBody>
          <a:bodyPr/>
          <a:lstStyle/>
          <a:p>
            <a:pPr algn="l" rtl="0"/>
            <a:r>
              <a:rPr lang="en-US" sz="4800" dirty="0">
                <a:solidFill>
                  <a:schemeClr val="tx1"/>
                </a:solidFill>
                <a:latin typeface="Times New Roman" pitchFamily="18" charset="0"/>
                <a:cs typeface="Times New Roman" pitchFamily="18" charset="0"/>
              </a:rPr>
              <a:t>1.2.2- Antonyms</a:t>
            </a:r>
            <a:endParaRPr lang="ar-IQ" dirty="0"/>
          </a:p>
        </p:txBody>
      </p:sp>
      <p:sp>
        <p:nvSpPr>
          <p:cNvPr id="3" name="Content Placeholder 2"/>
          <p:cNvSpPr>
            <a:spLocks noGrp="1"/>
          </p:cNvSpPr>
          <p:nvPr>
            <p:ph sz="quarter" idx="13"/>
          </p:nvPr>
        </p:nvSpPr>
        <p:spPr>
          <a:xfrm>
            <a:off x="539552" y="1700808"/>
            <a:ext cx="7992888" cy="4338816"/>
          </a:xfrm>
        </p:spPr>
        <p:txBody>
          <a:bodyPr>
            <a:normAutofit/>
          </a:bodyPr>
          <a:lstStyle/>
          <a:p>
            <a:pPr algn="just" rtl="0"/>
            <a:r>
              <a:rPr lang="en-US" b="1" dirty="0">
                <a:solidFill>
                  <a:schemeClr val="tx1"/>
                </a:solidFill>
                <a:latin typeface="Times New Roman" pitchFamily="18" charset="0"/>
                <a:cs typeface="Times New Roman" pitchFamily="18" charset="0"/>
              </a:rPr>
              <a:t>Antonyms are commonly defined as words with “opposite” meaning; but what do we mean by “opposite”? We clearly do not mean ‘as different as possible’. As noted above, the meaning of </a:t>
            </a:r>
            <a:r>
              <a:rPr lang="en-US" b="1" i="1" dirty="0">
                <a:solidFill>
                  <a:schemeClr val="tx1"/>
                </a:solidFill>
                <a:latin typeface="Times New Roman" pitchFamily="18" charset="0"/>
                <a:cs typeface="Times New Roman" pitchFamily="18" charset="0"/>
              </a:rPr>
              <a:t>big </a:t>
            </a:r>
            <a:r>
              <a:rPr lang="en-US" b="1" dirty="0">
                <a:solidFill>
                  <a:schemeClr val="tx1"/>
                </a:solidFill>
                <a:latin typeface="Times New Roman" pitchFamily="18" charset="0"/>
                <a:cs typeface="Times New Roman" pitchFamily="18" charset="0"/>
              </a:rPr>
              <a:t>is totally different from the meanings of </a:t>
            </a:r>
            <a:r>
              <a:rPr lang="en-US" b="1" i="1" dirty="0">
                <a:solidFill>
                  <a:schemeClr val="tx1"/>
                </a:solidFill>
                <a:latin typeface="Times New Roman" pitchFamily="18" charset="0"/>
                <a:cs typeface="Times New Roman" pitchFamily="18" charset="0"/>
              </a:rPr>
              <a:t>multilingual </a:t>
            </a:r>
            <a:r>
              <a:rPr lang="en-US" b="1" dirty="0">
                <a:solidFill>
                  <a:schemeClr val="tx1"/>
                </a:solidFill>
                <a:latin typeface="Times New Roman" pitchFamily="18" charset="0"/>
                <a:cs typeface="Times New Roman" pitchFamily="18" charset="0"/>
              </a:rPr>
              <a:t>or </a:t>
            </a:r>
            <a:r>
              <a:rPr lang="en-US" b="1" i="1" dirty="0">
                <a:solidFill>
                  <a:schemeClr val="tx1"/>
                </a:solidFill>
                <a:latin typeface="Times New Roman" pitchFamily="18" charset="0"/>
                <a:cs typeface="Times New Roman" pitchFamily="18" charset="0"/>
              </a:rPr>
              <a:t>extradite</a:t>
            </a:r>
            <a:r>
              <a:rPr lang="en-US" b="1" dirty="0">
                <a:solidFill>
                  <a:schemeClr val="tx1"/>
                </a:solidFill>
                <a:latin typeface="Times New Roman" pitchFamily="18" charset="0"/>
                <a:cs typeface="Times New Roman" pitchFamily="18" charset="0"/>
              </a:rPr>
              <a:t>, but neither of these words is an antonym of </a:t>
            </a:r>
            <a:r>
              <a:rPr lang="en-US" b="1" i="1" dirty="0">
                <a:solidFill>
                  <a:schemeClr val="tx1"/>
                </a:solidFill>
                <a:latin typeface="Times New Roman" pitchFamily="18" charset="0"/>
                <a:cs typeface="Times New Roman" pitchFamily="18" charset="0"/>
              </a:rPr>
              <a:t>big</a:t>
            </a:r>
            <a:r>
              <a:rPr lang="en-US" b="1" dirty="0">
                <a:solidFill>
                  <a:schemeClr val="tx1"/>
                </a:solidFill>
                <a:latin typeface="Times New Roman" pitchFamily="18" charset="0"/>
                <a:cs typeface="Times New Roman" pitchFamily="18" charset="0"/>
              </a:rPr>
              <a:t>. When we say that </a:t>
            </a:r>
            <a:r>
              <a:rPr lang="en-US" b="1" i="1" dirty="0">
                <a:solidFill>
                  <a:schemeClr val="tx1"/>
                </a:solidFill>
                <a:latin typeface="Times New Roman" pitchFamily="18" charset="0"/>
                <a:cs typeface="Times New Roman" pitchFamily="18" charset="0"/>
              </a:rPr>
              <a:t>big </a:t>
            </a:r>
            <a:r>
              <a:rPr lang="en-US" b="1" dirty="0">
                <a:solidFill>
                  <a:schemeClr val="tx1"/>
                </a:solidFill>
                <a:latin typeface="Times New Roman" pitchFamily="18" charset="0"/>
                <a:cs typeface="Times New Roman" pitchFamily="18" charset="0"/>
              </a:rPr>
              <a:t>is the opposite of </a:t>
            </a:r>
            <a:r>
              <a:rPr lang="en-US" b="1" i="1" dirty="0">
                <a:solidFill>
                  <a:schemeClr val="tx1"/>
                </a:solidFill>
                <a:latin typeface="Times New Roman" pitchFamily="18" charset="0"/>
                <a:cs typeface="Times New Roman" pitchFamily="18" charset="0"/>
              </a:rPr>
              <a:t>small</a:t>
            </a:r>
            <a:r>
              <a:rPr lang="en-US" b="1" dirty="0">
                <a:solidFill>
                  <a:schemeClr val="tx1"/>
                </a:solidFill>
                <a:latin typeface="Times New Roman" pitchFamily="18" charset="0"/>
                <a:cs typeface="Times New Roman" pitchFamily="18" charset="0"/>
              </a:rPr>
              <a:t>, or that </a:t>
            </a:r>
            <a:r>
              <a:rPr lang="en-US" b="1" i="1" dirty="0">
                <a:solidFill>
                  <a:schemeClr val="tx1"/>
                </a:solidFill>
                <a:latin typeface="Times New Roman" pitchFamily="18" charset="0"/>
                <a:cs typeface="Times New Roman" pitchFamily="18" charset="0"/>
              </a:rPr>
              <a:t>dead </a:t>
            </a:r>
            <a:r>
              <a:rPr lang="en-US" b="1" dirty="0">
                <a:solidFill>
                  <a:schemeClr val="tx1"/>
                </a:solidFill>
                <a:latin typeface="Times New Roman" pitchFamily="18" charset="0"/>
                <a:cs typeface="Times New Roman" pitchFamily="18" charset="0"/>
              </a:rPr>
              <a:t>is the opposite of </a:t>
            </a:r>
            <a:r>
              <a:rPr lang="en-US" b="1" i="1" dirty="0">
                <a:solidFill>
                  <a:schemeClr val="tx1"/>
                </a:solidFill>
                <a:latin typeface="Times New Roman" pitchFamily="18" charset="0"/>
                <a:cs typeface="Times New Roman" pitchFamily="18" charset="0"/>
              </a:rPr>
              <a:t>alive</a:t>
            </a:r>
            <a:r>
              <a:rPr lang="en-US" b="1" dirty="0">
                <a:solidFill>
                  <a:schemeClr val="tx1"/>
                </a:solidFill>
                <a:latin typeface="Times New Roman" pitchFamily="18" charset="0"/>
                <a:cs typeface="Times New Roman" pitchFamily="18" charset="0"/>
              </a:rPr>
              <a:t>, we mean first that the two terms can have similar collocations. </a:t>
            </a:r>
          </a:p>
          <a:p>
            <a:pPr algn="l" rtl="0"/>
            <a:r>
              <a:rPr lang="en-US" b="1" u="sng"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So two words which are antonyms actually share most of their components of meaning, and differ only with respect to the value of one particular feature.</a:t>
            </a:r>
            <a:endParaRPr lang="ar-IQ" b="1" u="sng"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35976867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692696"/>
            <a:ext cx="6512511" cy="1143000"/>
          </a:xfrm>
        </p:spPr>
        <p:txBody>
          <a:bodyPr/>
          <a:lstStyle/>
          <a:p>
            <a:pPr algn="l" rtl="0"/>
            <a:r>
              <a:rPr lang="en-US" sz="4400" dirty="0">
                <a:solidFill>
                  <a:schemeClr val="tx1"/>
                </a:solidFill>
                <a:latin typeface="Times New Roman" pitchFamily="18" charset="0"/>
                <a:cs typeface="Times New Roman" pitchFamily="18" charset="0"/>
              </a:rPr>
              <a:t>1.2.2- Antonyms</a:t>
            </a:r>
            <a:endParaRPr lang="ar-IQ" dirty="0"/>
          </a:p>
        </p:txBody>
      </p:sp>
      <p:sp>
        <p:nvSpPr>
          <p:cNvPr id="3" name="Content Placeholder 2"/>
          <p:cNvSpPr>
            <a:spLocks noGrp="1"/>
          </p:cNvSpPr>
          <p:nvPr>
            <p:ph sz="quarter" idx="13"/>
          </p:nvPr>
        </p:nvSpPr>
        <p:spPr>
          <a:xfrm>
            <a:off x="683568" y="1916832"/>
            <a:ext cx="7848872" cy="2520280"/>
          </a:xfrm>
        </p:spPr>
        <p:txBody>
          <a:bodyPr>
            <a:normAutofit/>
          </a:bodyPr>
          <a:lstStyle/>
          <a:p>
            <a:pPr algn="l" rtl="0"/>
            <a:r>
              <a:rPr lang="en-US" sz="2400" b="1" dirty="0">
                <a:solidFill>
                  <a:srgbClr val="0070C0"/>
                </a:solidFill>
                <a:latin typeface="Times New Roman" pitchFamily="18" charset="0"/>
                <a:cs typeface="Times New Roman" pitchFamily="18" charset="0"/>
              </a:rPr>
              <a:t>Scalar or gradable antonyms</a:t>
            </a:r>
            <a:r>
              <a:rPr lang="en-US" sz="2400" b="1" dirty="0">
                <a:solidFill>
                  <a:schemeClr val="tx1">
                    <a:lumMod val="95000"/>
                    <a:lumOff val="5000"/>
                  </a:schemeClr>
                </a:solidFill>
                <a:latin typeface="Times New Roman" pitchFamily="18" charset="0"/>
                <a:cs typeface="Times New Roman" pitchFamily="18" charset="0"/>
              </a:rPr>
              <a:t>: pairs of antonyms express opposite ends of a particular scale, like </a:t>
            </a:r>
            <a:r>
              <a:rPr lang="en-US" sz="2400" b="1" i="1" dirty="0">
                <a:solidFill>
                  <a:srgbClr val="FF0000"/>
                </a:solidFill>
                <a:latin typeface="Times New Roman" pitchFamily="18" charset="0"/>
                <a:cs typeface="Times New Roman" pitchFamily="18" charset="0"/>
              </a:rPr>
              <a:t>big</a:t>
            </a:r>
            <a:r>
              <a:rPr lang="en-US" sz="2400" b="1" i="1" dirty="0">
                <a:solidFill>
                  <a:schemeClr val="tx1">
                    <a:lumMod val="95000"/>
                    <a:lumOff val="5000"/>
                  </a:schemeClr>
                </a:solidFill>
                <a:latin typeface="Times New Roman" pitchFamily="18" charset="0"/>
                <a:cs typeface="Times New Roman" pitchFamily="18" charset="0"/>
              </a:rPr>
              <a:t> </a:t>
            </a:r>
            <a:r>
              <a:rPr lang="en-US" sz="2400" b="1" dirty="0">
                <a:solidFill>
                  <a:schemeClr val="tx1">
                    <a:lumMod val="95000"/>
                    <a:lumOff val="5000"/>
                  </a:schemeClr>
                </a:solidFill>
                <a:latin typeface="Times New Roman" pitchFamily="18" charset="0"/>
                <a:cs typeface="Times New Roman" pitchFamily="18" charset="0"/>
              </a:rPr>
              <a:t>and </a:t>
            </a:r>
            <a:r>
              <a:rPr lang="en-US" sz="2400" b="1" i="1" dirty="0">
                <a:solidFill>
                  <a:srgbClr val="FF0000"/>
                </a:solidFill>
                <a:latin typeface="Times New Roman" pitchFamily="18" charset="0"/>
                <a:cs typeface="Times New Roman" pitchFamily="18" charset="0"/>
              </a:rPr>
              <a:t>small</a:t>
            </a:r>
            <a:r>
              <a:rPr lang="en-US" sz="2400" b="1" i="1" dirty="0">
                <a:solidFill>
                  <a:schemeClr val="tx1">
                    <a:lumMod val="95000"/>
                    <a:lumOff val="5000"/>
                  </a:schemeClr>
                </a:solidFill>
                <a:latin typeface="Times New Roman" pitchFamily="18" charset="0"/>
                <a:cs typeface="Times New Roman" pitchFamily="18" charset="0"/>
              </a:rPr>
              <a:t>.</a:t>
            </a:r>
          </a:p>
          <a:p>
            <a:pPr algn="l" rtl="0"/>
            <a:r>
              <a:rPr lang="en-US" sz="2400" b="1" dirty="0">
                <a:solidFill>
                  <a:srgbClr val="0070C0"/>
                </a:solidFill>
                <a:latin typeface="Times New Roman" pitchFamily="18" charset="0"/>
                <a:cs typeface="Times New Roman" pitchFamily="18" charset="0"/>
              </a:rPr>
              <a:t>Simple or complementary antonyms: </a:t>
            </a:r>
            <a:r>
              <a:rPr lang="en-US" sz="2400" b="1" dirty="0">
                <a:solidFill>
                  <a:schemeClr val="tx1"/>
                </a:solidFill>
                <a:latin typeface="Times New Roman" pitchFamily="18" charset="0"/>
                <a:cs typeface="Times New Roman" pitchFamily="18" charset="0"/>
              </a:rPr>
              <a:t>express discrete values rather than points on a scale, and name the only possible values for the relevant attribute, like </a:t>
            </a:r>
            <a:r>
              <a:rPr lang="en-US" sz="2400" b="1" i="1" dirty="0">
                <a:solidFill>
                  <a:srgbClr val="FF0000"/>
                </a:solidFill>
                <a:latin typeface="Times New Roman" pitchFamily="18" charset="0"/>
                <a:cs typeface="Times New Roman" pitchFamily="18" charset="0"/>
              </a:rPr>
              <a:t>dead</a:t>
            </a:r>
            <a:r>
              <a:rPr lang="en-US" sz="2400" b="1" i="1" dirty="0">
                <a:solidFill>
                  <a:schemeClr val="tx1"/>
                </a:solidFill>
                <a:latin typeface="Times New Roman" pitchFamily="18" charset="0"/>
                <a:cs typeface="Times New Roman" pitchFamily="18" charset="0"/>
              </a:rPr>
              <a:t> </a:t>
            </a:r>
            <a:r>
              <a:rPr lang="en-US" sz="2400" b="1" dirty="0">
                <a:solidFill>
                  <a:schemeClr val="tx1"/>
                </a:solidFill>
                <a:latin typeface="Times New Roman" pitchFamily="18" charset="0"/>
                <a:cs typeface="Times New Roman" pitchFamily="18" charset="0"/>
              </a:rPr>
              <a:t>and </a:t>
            </a:r>
            <a:r>
              <a:rPr lang="en-US" sz="2400" b="1" i="1" dirty="0">
                <a:solidFill>
                  <a:srgbClr val="FF0000"/>
                </a:solidFill>
                <a:latin typeface="Times New Roman" pitchFamily="18" charset="0"/>
                <a:cs typeface="Times New Roman" pitchFamily="18" charset="0"/>
              </a:rPr>
              <a:t>alive</a:t>
            </a:r>
            <a:r>
              <a:rPr lang="en-US" sz="2400" b="1" i="1" dirty="0">
                <a:solidFill>
                  <a:schemeClr val="tx1"/>
                </a:solidFill>
                <a:latin typeface="Times New Roman" pitchFamily="18" charset="0"/>
                <a:cs typeface="Times New Roman" pitchFamily="18" charset="0"/>
              </a:rPr>
              <a:t>.</a:t>
            </a:r>
            <a:endParaRPr lang="ar-IQ" sz="24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389928444"/>
      </p:ext>
    </p:extLst>
  </p:cSld>
  <p:clrMapOvr>
    <a:masterClrMapping/>
  </p:clrMapOvr>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272</TotalTime>
  <Words>3620</Words>
  <Application>Microsoft Office PowerPoint</Application>
  <PresentationFormat>On-screen Show (4:3)</PresentationFormat>
  <Paragraphs>139</Paragraphs>
  <Slides>28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Calibri</vt:lpstr>
      <vt:lpstr>Georgia</vt:lpstr>
      <vt:lpstr>Times New Roman</vt:lpstr>
      <vt:lpstr>Trebuchet MS</vt:lpstr>
      <vt:lpstr>Slipstream</vt:lpstr>
      <vt:lpstr>Lexical sense relations</vt:lpstr>
      <vt:lpstr>Table of Content</vt:lpstr>
      <vt:lpstr>1.1- Meaning relations between words</vt:lpstr>
      <vt:lpstr>1.2- Identifying sense relations</vt:lpstr>
      <vt:lpstr>1.2- Identifying sense relations</vt:lpstr>
      <vt:lpstr>1.2.1- Synonyms</vt:lpstr>
      <vt:lpstr>1.2.1- Synonyms</vt:lpstr>
      <vt:lpstr>1.2.2- Antonyms</vt:lpstr>
      <vt:lpstr>1.2.2- Antonyms</vt:lpstr>
      <vt:lpstr>1.2.2.1- Complementary pairs (simple antonyms)</vt:lpstr>
      <vt:lpstr>1.2.2.1- Complementary pairs (simple antonyms)</vt:lpstr>
      <vt:lpstr>1.2.2.1- Complementary pairs (simple antonyms)</vt:lpstr>
      <vt:lpstr>1.2.2.1- Complementary pairs (simple antonyms)</vt:lpstr>
      <vt:lpstr>1.2.2.2- Gradable (scalar) antonyms</vt:lpstr>
      <vt:lpstr>1.2.2.2- Gradable (scalar) antonyms</vt:lpstr>
      <vt:lpstr>1.2.2.2- Gradable (scalar) antonyms</vt:lpstr>
      <vt:lpstr>1.2.2.2- Gradable (scalar) antonyms</vt:lpstr>
      <vt:lpstr>1.2.2.3- Converse pairs</vt:lpstr>
      <vt:lpstr>1.2.2.4- Reverse pairs</vt:lpstr>
      <vt:lpstr>1.2.3- Hyponymy and Taxonomy</vt:lpstr>
      <vt:lpstr>1.2.3- Hyponymy and Taxonomy</vt:lpstr>
      <vt:lpstr>1.2.3- Hyponymy and Taxonomy</vt:lpstr>
      <vt:lpstr>1.2.4- Meronymy</vt:lpstr>
      <vt:lpstr>1.2.4- Meronymy</vt:lpstr>
      <vt:lpstr>1.3-Defining words in terms of sense relations</vt:lpstr>
      <vt:lpstr>1.3-Defining words in terms of sense relations</vt:lpstr>
      <vt:lpstr>1.3-Defining words in terms of sense relations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name</dc:creator>
  <cp:lastModifiedBy>ahmed qadoury</cp:lastModifiedBy>
  <cp:revision>21</cp:revision>
  <dcterms:created xsi:type="dcterms:W3CDTF">2020-12-13T18:17:05Z</dcterms:created>
  <dcterms:modified xsi:type="dcterms:W3CDTF">2020-12-28T18:23:42Z</dcterms:modified>
</cp:coreProperties>
</file>