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sldIdLst>
    <p:sldId id="256" r:id="rId2"/>
    <p:sldId id="269" r:id="rId3"/>
    <p:sldId id="257" r:id="rId4"/>
    <p:sldId id="258" r:id="rId5"/>
    <p:sldId id="259" r:id="rId6"/>
    <p:sldId id="262" r:id="rId7"/>
    <p:sldId id="263" r:id="rId8"/>
    <p:sldId id="260" r:id="rId9"/>
    <p:sldId id="261" r:id="rId10"/>
    <p:sldId id="271" r:id="rId11"/>
    <p:sldId id="264" r:id="rId12"/>
    <p:sldId id="265" r:id="rId13"/>
    <p:sldId id="266" r:id="rId14"/>
    <p:sldId id="267" r:id="rId15"/>
    <p:sldId id="268"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60228F-DD57-4EB0-85D5-ECDF3B1116F0}"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762C56B-B83D-400A-8DA0-81D3831EAD60}" type="slidenum">
              <a:rPr lang="en-US" smtClean="0"/>
              <a:t>‹#›</a:t>
            </a:fld>
            <a:endParaRPr lang="en-US"/>
          </a:p>
        </p:txBody>
      </p:sp>
    </p:spTree>
    <p:extLst>
      <p:ext uri="{BB962C8B-B14F-4D97-AF65-F5344CB8AC3E}">
        <p14:creationId xmlns:p14="http://schemas.microsoft.com/office/powerpoint/2010/main" val="3104446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60228F-DD57-4EB0-85D5-ECDF3B1116F0}"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2C56B-B83D-400A-8DA0-81D3831EAD60}" type="slidenum">
              <a:rPr lang="en-US" smtClean="0"/>
              <a:t>‹#›</a:t>
            </a:fld>
            <a:endParaRPr lang="en-US"/>
          </a:p>
        </p:txBody>
      </p:sp>
    </p:spTree>
    <p:extLst>
      <p:ext uri="{BB962C8B-B14F-4D97-AF65-F5344CB8AC3E}">
        <p14:creationId xmlns:p14="http://schemas.microsoft.com/office/powerpoint/2010/main" val="2175643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60228F-DD57-4EB0-85D5-ECDF3B1116F0}"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2C56B-B83D-400A-8DA0-81D3831EAD60}" type="slidenum">
              <a:rPr lang="en-US" smtClean="0"/>
              <a:t>‹#›</a:t>
            </a:fld>
            <a:endParaRPr lang="en-US"/>
          </a:p>
        </p:txBody>
      </p:sp>
    </p:spTree>
    <p:extLst>
      <p:ext uri="{BB962C8B-B14F-4D97-AF65-F5344CB8AC3E}">
        <p14:creationId xmlns:p14="http://schemas.microsoft.com/office/powerpoint/2010/main" val="1047659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60228F-DD57-4EB0-85D5-ECDF3B1116F0}"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62C56B-B83D-400A-8DA0-81D3831EAD60}" type="slidenum">
              <a:rPr lang="en-US" smtClean="0"/>
              <a:t>‹#›</a:t>
            </a:fld>
            <a:endParaRPr lang="en-US"/>
          </a:p>
        </p:txBody>
      </p:sp>
    </p:spTree>
    <p:extLst>
      <p:ext uri="{BB962C8B-B14F-4D97-AF65-F5344CB8AC3E}">
        <p14:creationId xmlns:p14="http://schemas.microsoft.com/office/powerpoint/2010/main" val="272528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360228F-DD57-4EB0-85D5-ECDF3B1116F0}" type="datetimeFigureOut">
              <a:rPr lang="en-US" smtClean="0"/>
              <a:t>12/28/2020</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762C56B-B83D-400A-8DA0-81D3831EAD60}" type="slidenum">
              <a:rPr lang="en-US" smtClean="0"/>
              <a:t>‹#›</a:t>
            </a:fld>
            <a:endParaRPr lang="en-US"/>
          </a:p>
        </p:txBody>
      </p:sp>
    </p:spTree>
    <p:extLst>
      <p:ext uri="{BB962C8B-B14F-4D97-AF65-F5344CB8AC3E}">
        <p14:creationId xmlns:p14="http://schemas.microsoft.com/office/powerpoint/2010/main" val="928438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60228F-DD57-4EB0-85D5-ECDF3B1116F0}" type="datetimeFigureOut">
              <a:rPr lang="en-US" smtClean="0"/>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62C56B-B83D-400A-8DA0-81D3831EAD60}" type="slidenum">
              <a:rPr lang="en-US" smtClean="0"/>
              <a:t>‹#›</a:t>
            </a:fld>
            <a:endParaRPr lang="en-US"/>
          </a:p>
        </p:txBody>
      </p:sp>
    </p:spTree>
    <p:extLst>
      <p:ext uri="{BB962C8B-B14F-4D97-AF65-F5344CB8AC3E}">
        <p14:creationId xmlns:p14="http://schemas.microsoft.com/office/powerpoint/2010/main" val="3581332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60228F-DD57-4EB0-85D5-ECDF3B1116F0}" type="datetimeFigureOut">
              <a:rPr lang="en-US" smtClean="0"/>
              <a:t>12/28/2020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62C56B-B83D-400A-8DA0-81D3831EAD60}" type="slidenum">
              <a:rPr lang="en-US" smtClean="0"/>
              <a:t>‹#›</a:t>
            </a:fld>
            <a:endParaRPr lang="en-US"/>
          </a:p>
        </p:txBody>
      </p:sp>
    </p:spTree>
    <p:extLst>
      <p:ext uri="{BB962C8B-B14F-4D97-AF65-F5344CB8AC3E}">
        <p14:creationId xmlns:p14="http://schemas.microsoft.com/office/powerpoint/2010/main" val="4241426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60228F-DD57-4EB0-85D5-ECDF3B1116F0}" type="datetimeFigureOut">
              <a:rPr lang="en-US" smtClean="0"/>
              <a:t>12/28/2020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62C56B-B83D-400A-8DA0-81D3831EAD60}" type="slidenum">
              <a:rPr lang="en-US" smtClean="0"/>
              <a:t>‹#›</a:t>
            </a:fld>
            <a:endParaRPr lang="en-US"/>
          </a:p>
        </p:txBody>
      </p:sp>
    </p:spTree>
    <p:extLst>
      <p:ext uri="{BB962C8B-B14F-4D97-AF65-F5344CB8AC3E}">
        <p14:creationId xmlns:p14="http://schemas.microsoft.com/office/powerpoint/2010/main" val="100564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60228F-DD57-4EB0-85D5-ECDF3B1116F0}" type="datetimeFigureOut">
              <a:rPr lang="en-US" smtClean="0"/>
              <a:t>12/28/2020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62C56B-B83D-400A-8DA0-81D3831EAD60}" type="slidenum">
              <a:rPr lang="en-US" smtClean="0"/>
              <a:t>‹#›</a:t>
            </a:fld>
            <a:endParaRPr lang="en-US"/>
          </a:p>
        </p:txBody>
      </p:sp>
    </p:spTree>
    <p:extLst>
      <p:ext uri="{BB962C8B-B14F-4D97-AF65-F5344CB8AC3E}">
        <p14:creationId xmlns:p14="http://schemas.microsoft.com/office/powerpoint/2010/main" val="3157669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60228F-DD57-4EB0-85D5-ECDF3B1116F0}" type="datetimeFigureOut">
              <a:rPr lang="en-US" smtClean="0"/>
              <a:t>12/28/2020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762C56B-B83D-400A-8DA0-81D3831EAD60}" type="slidenum">
              <a:rPr lang="en-US" smtClean="0"/>
              <a:t>‹#›</a:t>
            </a:fld>
            <a:endParaRPr lang="en-US"/>
          </a:p>
        </p:txBody>
      </p:sp>
    </p:spTree>
    <p:extLst>
      <p:ext uri="{BB962C8B-B14F-4D97-AF65-F5344CB8AC3E}">
        <p14:creationId xmlns:p14="http://schemas.microsoft.com/office/powerpoint/2010/main" val="259076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60228F-DD57-4EB0-85D5-ECDF3B1116F0}" type="datetimeFigureOut">
              <a:rPr lang="en-US" smtClean="0"/>
              <a:t>12/28/2020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762C56B-B83D-400A-8DA0-81D3831EAD60}" type="slidenum">
              <a:rPr lang="en-US" smtClean="0"/>
              <a:t>‹#›</a:t>
            </a:fld>
            <a:endParaRPr lang="en-US"/>
          </a:p>
        </p:txBody>
      </p:sp>
    </p:spTree>
    <p:extLst>
      <p:ext uri="{BB962C8B-B14F-4D97-AF65-F5344CB8AC3E}">
        <p14:creationId xmlns:p14="http://schemas.microsoft.com/office/powerpoint/2010/main" val="3356379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C360228F-DD57-4EB0-85D5-ECDF3B1116F0}" type="datetimeFigureOut">
              <a:rPr lang="en-US" smtClean="0"/>
              <a:t>12/28/2020</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762C56B-B83D-400A-8DA0-81D3831EAD60}" type="slidenum">
              <a:rPr lang="en-US" smtClean="0"/>
              <a:t>‹#›</a:t>
            </a:fld>
            <a:endParaRPr lang="en-US"/>
          </a:p>
        </p:txBody>
      </p:sp>
    </p:spTree>
    <p:extLst>
      <p:ext uri="{BB962C8B-B14F-4D97-AF65-F5344CB8AC3E}">
        <p14:creationId xmlns:p14="http://schemas.microsoft.com/office/powerpoint/2010/main" val="34008266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AD22F-D09E-4F29-8BB9-296ED304A134}"/>
              </a:ext>
            </a:extLst>
          </p:cNvPr>
          <p:cNvSpPr>
            <a:spLocks noGrp="1"/>
          </p:cNvSpPr>
          <p:nvPr>
            <p:ph type="ctrTitle"/>
          </p:nvPr>
        </p:nvSpPr>
        <p:spPr>
          <a:xfrm>
            <a:off x="1524000" y="1158240"/>
            <a:ext cx="9144000" cy="1345883"/>
          </a:xfrm>
        </p:spPr>
        <p:txBody>
          <a:bodyPr/>
          <a:lstStyle/>
          <a:p>
            <a:pPr algn="ctr"/>
            <a:r>
              <a:rPr lang="en-US" dirty="0"/>
              <a:t>         </a:t>
            </a:r>
            <a:r>
              <a:rPr lang="en-US" sz="11500" dirty="0">
                <a:solidFill>
                  <a:srgbClr val="C00000"/>
                </a:solidFill>
                <a:latin typeface="Arial" panose="020B0604020202020204" pitchFamily="34" charset="0"/>
                <a:cs typeface="Arial" panose="020B0604020202020204" pitchFamily="34" charset="0"/>
              </a:rPr>
              <a:t>Semantics</a:t>
            </a:r>
            <a:endParaRPr lang="en-US" dirty="0">
              <a:solidFill>
                <a:srgbClr val="C00000"/>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83CC0D86-CB8B-41B7-B205-074CF5AF1E2C}"/>
              </a:ext>
            </a:extLst>
          </p:cNvPr>
          <p:cNvSpPr>
            <a:spLocks noGrp="1"/>
          </p:cNvSpPr>
          <p:nvPr>
            <p:ph type="subTitle" idx="1"/>
          </p:nvPr>
        </p:nvSpPr>
        <p:spPr>
          <a:xfrm>
            <a:off x="1777464" y="3121819"/>
            <a:ext cx="8637072" cy="3873341"/>
          </a:xfrm>
        </p:spPr>
        <p:txBody>
          <a:bodyPr>
            <a:normAutofit/>
          </a:bodyPr>
          <a:lstStyle/>
          <a:p>
            <a:pPr algn="ctr"/>
            <a:r>
              <a:rPr lang="en-US" sz="7200" b="1" dirty="0">
                <a:solidFill>
                  <a:srgbClr val="C00000"/>
                </a:solidFill>
              </a:rPr>
              <a:t>I</a:t>
            </a:r>
            <a:r>
              <a:rPr lang="en-US" sz="7200" b="1" dirty="0"/>
              <a:t>ndirect </a:t>
            </a:r>
            <a:r>
              <a:rPr lang="en-US" sz="7200" b="1" dirty="0">
                <a:solidFill>
                  <a:srgbClr val="C00000"/>
                </a:solidFill>
              </a:rPr>
              <a:t>S</a:t>
            </a:r>
            <a:r>
              <a:rPr lang="en-US" sz="7200" b="1" dirty="0"/>
              <a:t>peech </a:t>
            </a:r>
            <a:r>
              <a:rPr lang="en-US" sz="7200" b="1" dirty="0">
                <a:solidFill>
                  <a:srgbClr val="C00000"/>
                </a:solidFill>
              </a:rPr>
              <a:t>A</a:t>
            </a:r>
            <a:r>
              <a:rPr lang="en-US" sz="7200" b="1" dirty="0"/>
              <a:t>cts</a:t>
            </a:r>
            <a:endParaRPr lang="en-US" sz="4800" b="1" dirty="0"/>
          </a:p>
          <a:p>
            <a:pPr algn="ctr">
              <a:lnSpc>
                <a:spcPct val="150000"/>
              </a:lnSpc>
            </a:pPr>
            <a:r>
              <a:rPr lang="en-US" sz="3200" b="1" dirty="0">
                <a:solidFill>
                  <a:srgbClr val="C00000"/>
                </a:solidFill>
                <a:latin typeface="Arial" panose="020B0604020202020204" pitchFamily="34" charset="0"/>
                <a:cs typeface="Arial" panose="020B0604020202020204" pitchFamily="34" charset="0"/>
              </a:rPr>
              <a:t>P</a:t>
            </a:r>
            <a:r>
              <a:rPr lang="en-US" sz="3200" b="1" dirty="0">
                <a:latin typeface="Arial" panose="020B0604020202020204" pitchFamily="34" charset="0"/>
                <a:cs typeface="Arial" panose="020B0604020202020204" pitchFamily="34" charset="0"/>
              </a:rPr>
              <a:t>resented </a:t>
            </a:r>
            <a:r>
              <a:rPr lang="en-US" sz="3200" b="1" dirty="0">
                <a:solidFill>
                  <a:srgbClr val="C00000"/>
                </a:solidFill>
                <a:latin typeface="Arial" panose="020B0604020202020204" pitchFamily="34" charset="0"/>
                <a:cs typeface="Arial" panose="020B0604020202020204" pitchFamily="34" charset="0"/>
              </a:rPr>
              <a:t>B</a:t>
            </a:r>
            <a:r>
              <a:rPr lang="en-US" sz="3200" b="1" dirty="0">
                <a:latin typeface="Arial" panose="020B0604020202020204" pitchFamily="34" charset="0"/>
                <a:cs typeface="Arial" panose="020B0604020202020204" pitchFamily="34" charset="0"/>
              </a:rPr>
              <a:t>y :  Haider  M. </a:t>
            </a:r>
            <a:r>
              <a:rPr lang="en-US" sz="3200" b="1" dirty="0" err="1">
                <a:latin typeface="Arial" panose="020B0604020202020204" pitchFamily="34" charset="0"/>
                <a:cs typeface="Arial" panose="020B0604020202020204" pitchFamily="34" charset="0"/>
              </a:rPr>
              <a:t>Alwan</a:t>
            </a:r>
            <a:endParaRPr lang="en-US" sz="3200" b="1" dirty="0">
              <a:latin typeface="Arial" panose="020B0604020202020204" pitchFamily="34" charset="0"/>
              <a:cs typeface="Arial" panose="020B0604020202020204" pitchFamily="34" charset="0"/>
            </a:endParaRPr>
          </a:p>
          <a:p>
            <a:pPr algn="ctr"/>
            <a:r>
              <a:rPr lang="en-US" sz="3200" b="1" dirty="0">
                <a:solidFill>
                  <a:srgbClr val="C00000"/>
                </a:solidFill>
                <a:latin typeface="Arial" panose="020B0604020202020204" pitchFamily="34" charset="0"/>
                <a:cs typeface="Arial" panose="020B0604020202020204" pitchFamily="34" charset="0"/>
              </a:rPr>
              <a:t>C</a:t>
            </a:r>
            <a:r>
              <a:rPr lang="en-US" sz="3200" b="1" dirty="0">
                <a:latin typeface="Arial" panose="020B0604020202020204" pitchFamily="34" charset="0"/>
                <a:cs typeface="Arial" panose="020B0604020202020204" pitchFamily="34" charset="0"/>
              </a:rPr>
              <a:t>ourse </a:t>
            </a:r>
            <a:r>
              <a:rPr lang="en-US" sz="3200" b="1" dirty="0">
                <a:solidFill>
                  <a:srgbClr val="C00000"/>
                </a:solidFill>
                <a:latin typeface="Arial" panose="020B0604020202020204" pitchFamily="34" charset="0"/>
                <a:cs typeface="Arial" panose="020B0604020202020204" pitchFamily="34" charset="0"/>
              </a:rPr>
              <a:t>T</a:t>
            </a:r>
            <a:r>
              <a:rPr lang="en-US" sz="3200" b="1" dirty="0">
                <a:latin typeface="Arial" panose="020B0604020202020204" pitchFamily="34" charset="0"/>
                <a:cs typeface="Arial" panose="020B0604020202020204" pitchFamily="34" charset="0"/>
              </a:rPr>
              <a:t>outer:</a:t>
            </a:r>
            <a:br>
              <a:rPr lang="en-US" sz="32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Prof.  Ahmed Q.  Abed</a:t>
            </a:r>
          </a:p>
        </p:txBody>
      </p:sp>
    </p:spTree>
    <p:extLst>
      <p:ext uri="{BB962C8B-B14F-4D97-AF65-F5344CB8AC3E}">
        <p14:creationId xmlns:p14="http://schemas.microsoft.com/office/powerpoint/2010/main" val="42738203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3474388-757B-4BDA-B540-0C507BF9E555}"/>
              </a:ext>
            </a:extLst>
          </p:cNvPr>
          <p:cNvSpPr>
            <a:spLocks noGrp="1"/>
          </p:cNvSpPr>
          <p:nvPr>
            <p:ph type="title"/>
          </p:nvPr>
        </p:nvSpPr>
        <p:spPr>
          <a:xfrm>
            <a:off x="826008" y="-118872"/>
            <a:ext cx="10058400" cy="1536192"/>
          </a:xfrm>
        </p:spPr>
        <p:txBody>
          <a:bodyPr/>
          <a:lstStyle/>
          <a:p>
            <a:pPr algn="ctr"/>
            <a:r>
              <a:rPr lang="en-US" dirty="0">
                <a:solidFill>
                  <a:srgbClr val="C00000"/>
                </a:solidFill>
                <a:latin typeface="+mn-lt"/>
              </a:rPr>
              <a:t>E</a:t>
            </a:r>
            <a:r>
              <a:rPr lang="en-US" dirty="0">
                <a:latin typeface="+mn-lt"/>
              </a:rPr>
              <a:t>xamples</a:t>
            </a:r>
          </a:p>
        </p:txBody>
      </p:sp>
      <p:sp>
        <p:nvSpPr>
          <p:cNvPr id="9" name="Content Placeholder 8">
            <a:extLst>
              <a:ext uri="{FF2B5EF4-FFF2-40B4-BE49-F238E27FC236}">
                <a16:creationId xmlns:a16="http://schemas.microsoft.com/office/drawing/2014/main" id="{269CE5FD-742A-4A00-8774-667FA9A2429A}"/>
              </a:ext>
            </a:extLst>
          </p:cNvPr>
          <p:cNvSpPr>
            <a:spLocks noGrp="1"/>
          </p:cNvSpPr>
          <p:nvPr>
            <p:ph idx="1"/>
          </p:nvPr>
        </p:nvSpPr>
        <p:spPr>
          <a:xfrm>
            <a:off x="414528" y="1298448"/>
            <a:ext cx="10951464" cy="5513832"/>
          </a:xfrm>
        </p:spPr>
        <p:txBody>
          <a:bodyPr>
            <a:normAutofit/>
          </a:bodyPr>
          <a:lstStyle/>
          <a:p>
            <a:pPr algn="just"/>
            <a:r>
              <a:rPr lang="en-US" sz="2400" i="1" dirty="0"/>
              <a:t>Can you please be quiet for a second? </a:t>
            </a:r>
          </a:p>
          <a:p>
            <a:pPr marL="0" indent="0" algn="just">
              <a:buNone/>
            </a:pPr>
            <a:r>
              <a:rPr lang="en-US" sz="2400" i="1" dirty="0"/>
              <a:t> </a:t>
            </a:r>
            <a:r>
              <a:rPr lang="en-US" sz="2400" u="sng" dirty="0"/>
              <a:t>Locutionary level</a:t>
            </a:r>
            <a:r>
              <a:rPr lang="en-US" sz="2400" dirty="0"/>
              <a:t>: asking if you are capable of not making noise.</a:t>
            </a:r>
          </a:p>
          <a:p>
            <a:pPr marL="0" indent="0" algn="just">
              <a:buNone/>
            </a:pPr>
            <a:r>
              <a:rPr lang="en-US" sz="2400" dirty="0"/>
              <a:t> </a:t>
            </a:r>
            <a:r>
              <a:rPr lang="en-US" sz="2400" b="1" dirty="0"/>
              <a:t>Illocutionary level</a:t>
            </a:r>
            <a:r>
              <a:rPr lang="en-US" sz="2400" dirty="0"/>
              <a:t>: implying that I can barely stand your </a:t>
            </a:r>
            <a:r>
              <a:rPr lang="en-US" sz="2400" dirty="0" err="1"/>
              <a:t>behaviour</a:t>
            </a:r>
            <a:r>
              <a:rPr lang="en-US" sz="2400" dirty="0"/>
              <a:t>.</a:t>
            </a:r>
          </a:p>
          <a:p>
            <a:pPr marL="0" indent="0" algn="just">
              <a:buNone/>
            </a:pPr>
            <a:r>
              <a:rPr lang="en-US" sz="2400" u="sng" dirty="0"/>
              <a:t> Perlocutionary level</a:t>
            </a:r>
            <a:r>
              <a:rPr lang="en-US" sz="2400" dirty="0"/>
              <a:t>: I want / expect you to be silent.</a:t>
            </a:r>
          </a:p>
          <a:p>
            <a:pPr marL="0" indent="0" algn="just">
              <a:buNone/>
            </a:pPr>
            <a:endParaRPr lang="en-US" sz="2400" dirty="0"/>
          </a:p>
          <a:p>
            <a:pPr algn="just"/>
            <a:r>
              <a:rPr lang="en-US" sz="2400" i="1" dirty="0"/>
              <a:t>Wouldn't you want to be like that? </a:t>
            </a:r>
          </a:p>
          <a:p>
            <a:pPr marL="0" indent="0" algn="just">
              <a:buNone/>
            </a:pPr>
            <a:r>
              <a:rPr lang="en-US" sz="2400" i="1" dirty="0"/>
              <a:t> </a:t>
            </a:r>
            <a:r>
              <a:rPr lang="en-US" sz="2400" u="sng" dirty="0"/>
              <a:t>Locutionary level</a:t>
            </a:r>
            <a:r>
              <a:rPr lang="en-US" sz="2400" dirty="0"/>
              <a:t>: asking for your opinion about a specific possibility / condition.</a:t>
            </a:r>
          </a:p>
          <a:p>
            <a:pPr marL="0" indent="0" algn="just">
              <a:buNone/>
            </a:pPr>
            <a:r>
              <a:rPr lang="en-US" sz="2400" dirty="0"/>
              <a:t> </a:t>
            </a:r>
            <a:r>
              <a:rPr lang="en-US" sz="2400" b="1" dirty="0"/>
              <a:t>Illocutionary level</a:t>
            </a:r>
            <a:r>
              <a:rPr lang="en-US" sz="2400" dirty="0"/>
              <a:t>: implying that that possibility / condition is better than yours.</a:t>
            </a:r>
          </a:p>
          <a:p>
            <a:pPr marL="0" indent="0" algn="just">
              <a:buNone/>
            </a:pPr>
            <a:r>
              <a:rPr lang="en-US" sz="2400" dirty="0"/>
              <a:t> </a:t>
            </a:r>
            <a:r>
              <a:rPr lang="en-US" sz="2400" u="sng" dirty="0"/>
              <a:t>Perlocutionary level</a:t>
            </a:r>
            <a:r>
              <a:rPr lang="en-US" sz="2400" dirty="0"/>
              <a:t>: I expect you to agree with me that you should change.</a:t>
            </a:r>
          </a:p>
          <a:p>
            <a:pPr algn="just"/>
            <a:endParaRPr lang="en-US" sz="2400" dirty="0"/>
          </a:p>
        </p:txBody>
      </p:sp>
    </p:spTree>
    <p:extLst>
      <p:ext uri="{BB962C8B-B14F-4D97-AF65-F5344CB8AC3E}">
        <p14:creationId xmlns:p14="http://schemas.microsoft.com/office/powerpoint/2010/main" val="244849801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287A3D-0BAE-42DE-859E-E5A7E762BA66}"/>
              </a:ext>
            </a:extLst>
          </p:cNvPr>
          <p:cNvSpPr>
            <a:spLocks noGrp="1"/>
          </p:cNvSpPr>
          <p:nvPr>
            <p:ph idx="1"/>
          </p:nvPr>
        </p:nvSpPr>
        <p:spPr>
          <a:xfrm>
            <a:off x="304800" y="335280"/>
            <a:ext cx="11140440" cy="6172200"/>
          </a:xfrm>
        </p:spPr>
        <p:txBody>
          <a:bodyPr>
            <a:normAutofit lnSpcReduction="10000"/>
          </a:bodyPr>
          <a:lstStyle/>
          <a:p>
            <a:pPr algn="just">
              <a:lnSpc>
                <a:spcPct val="150000"/>
              </a:lnSpc>
            </a:pPr>
            <a:r>
              <a:rPr lang="en-US" sz="2400" b="1" dirty="0"/>
              <a:t>Austin says</a:t>
            </a:r>
            <a:r>
              <a:rPr lang="en-US" sz="2400" dirty="0"/>
              <a:t>, we need to identify the conditions under which the </a:t>
            </a:r>
            <a:r>
              <a:rPr lang="en-US" sz="2400" b="1" dirty="0"/>
              <a:t>performative speech act</a:t>
            </a:r>
            <a:r>
              <a:rPr lang="en-US" sz="2400" dirty="0"/>
              <a:t> will be felicitous, i.e. successful, valid, and appropriate. He identifies the following kinds of </a:t>
            </a:r>
            <a:r>
              <a:rPr lang="en-US" sz="2400" b="1" dirty="0"/>
              <a:t>Felicity Conditions:</a:t>
            </a:r>
          </a:p>
          <a:p>
            <a:pPr algn="just">
              <a:lnSpc>
                <a:spcPct val="150000"/>
              </a:lnSpc>
            </a:pPr>
            <a:r>
              <a:rPr lang="en-US" sz="2400" b="1" dirty="0"/>
              <a:t>(A.1)</a:t>
            </a:r>
            <a:r>
              <a:rPr lang="en-US" sz="2400" dirty="0"/>
              <a:t> </a:t>
            </a:r>
            <a:r>
              <a:rPr lang="en-US" sz="2400" b="1" dirty="0"/>
              <a:t>There must exist</a:t>
            </a:r>
            <a:r>
              <a:rPr lang="en-US" sz="2400" dirty="0"/>
              <a:t> an accepted conventional procedure having a certain conventional effect, that procedure to include the uttering of certain words by certain persons in certain circumstances, and further,</a:t>
            </a:r>
          </a:p>
          <a:p>
            <a:pPr algn="just">
              <a:lnSpc>
                <a:spcPct val="150000"/>
              </a:lnSpc>
            </a:pPr>
            <a:r>
              <a:rPr lang="en-US" sz="2400" b="1" dirty="0"/>
              <a:t>(A.2)</a:t>
            </a:r>
            <a:r>
              <a:rPr lang="en-US" sz="2400" dirty="0"/>
              <a:t> </a:t>
            </a:r>
            <a:r>
              <a:rPr lang="en-US" sz="2400" b="1" dirty="0"/>
              <a:t>The particular </a:t>
            </a:r>
            <a:r>
              <a:rPr lang="en-US" sz="2400" dirty="0"/>
              <a:t>persons and circumstances in a given case must be appropriate for the invocations of the particular procedure invoked.</a:t>
            </a:r>
          </a:p>
          <a:p>
            <a:pPr algn="just">
              <a:lnSpc>
                <a:spcPct val="150000"/>
              </a:lnSpc>
            </a:pPr>
            <a:r>
              <a:rPr lang="en-US" sz="2400" b="1" dirty="0"/>
              <a:t>(B.1)</a:t>
            </a:r>
            <a:r>
              <a:rPr lang="en-US" sz="2400" dirty="0"/>
              <a:t> </a:t>
            </a:r>
            <a:r>
              <a:rPr lang="en-US" sz="2400" b="1" dirty="0"/>
              <a:t>The procedure </a:t>
            </a:r>
            <a:r>
              <a:rPr lang="en-US" sz="2400" dirty="0"/>
              <a:t>must be executed by all participants both correctly</a:t>
            </a:r>
          </a:p>
          <a:p>
            <a:pPr algn="just">
              <a:lnSpc>
                <a:spcPct val="150000"/>
              </a:lnSpc>
            </a:pPr>
            <a:r>
              <a:rPr lang="en-US" sz="2400" dirty="0"/>
              <a:t>And </a:t>
            </a:r>
            <a:r>
              <a:rPr lang="en-US" sz="2400" b="1" dirty="0"/>
              <a:t>(B.2)</a:t>
            </a:r>
            <a:r>
              <a:rPr lang="en-US" sz="2400" dirty="0"/>
              <a:t> </a:t>
            </a:r>
            <a:r>
              <a:rPr lang="en-US" sz="2400" b="1" dirty="0"/>
              <a:t>completely</a:t>
            </a:r>
            <a:r>
              <a:rPr lang="en-US" sz="2400" dirty="0"/>
              <a:t>.</a:t>
            </a:r>
          </a:p>
          <a:p>
            <a:pPr algn="just">
              <a:lnSpc>
                <a:spcPct val="150000"/>
              </a:lnSpc>
            </a:pPr>
            <a:endParaRPr lang="en-US" sz="2400" dirty="0"/>
          </a:p>
          <a:p>
            <a:pPr algn="just">
              <a:lnSpc>
                <a:spcPct val="150000"/>
              </a:lnSpc>
            </a:pPr>
            <a:endParaRPr lang="en-US" sz="2400" dirty="0"/>
          </a:p>
        </p:txBody>
      </p:sp>
    </p:spTree>
    <p:extLst>
      <p:ext uri="{BB962C8B-B14F-4D97-AF65-F5344CB8AC3E}">
        <p14:creationId xmlns:p14="http://schemas.microsoft.com/office/powerpoint/2010/main" val="170034996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BEE783-31AC-4901-90C2-E26F5F146130}"/>
              </a:ext>
            </a:extLst>
          </p:cNvPr>
          <p:cNvSpPr>
            <a:spLocks noGrp="1"/>
          </p:cNvSpPr>
          <p:nvPr>
            <p:ph idx="1"/>
          </p:nvPr>
        </p:nvSpPr>
        <p:spPr>
          <a:xfrm>
            <a:off x="320040" y="274320"/>
            <a:ext cx="11140440" cy="6370320"/>
          </a:xfrm>
        </p:spPr>
        <p:txBody>
          <a:bodyPr>
            <a:normAutofit fontScale="92500" lnSpcReduction="10000"/>
          </a:bodyPr>
          <a:lstStyle/>
          <a:p>
            <a:pPr algn="just">
              <a:lnSpc>
                <a:spcPct val="150000"/>
              </a:lnSpc>
            </a:pPr>
            <a:r>
              <a:rPr lang="en-US" sz="2400" b="1" dirty="0"/>
              <a:t>(C.1) Where</a:t>
            </a:r>
            <a:r>
              <a:rPr lang="en-US" sz="2400" dirty="0"/>
              <a:t>, as often, the procedure is designed for use by persons having certain thoughts or feelings, or for the inauguration of certain consequential conduct on the part of any participant, then a person participating in and so invoking the procedure must in fact have those thoughts or feelings, and the participants must intend so to conduct themselves, and further</a:t>
            </a:r>
          </a:p>
          <a:p>
            <a:pPr algn="just">
              <a:lnSpc>
                <a:spcPct val="150000"/>
              </a:lnSpc>
            </a:pPr>
            <a:r>
              <a:rPr lang="en-US" sz="2400" b="1" dirty="0"/>
              <a:t>(C.2) must</a:t>
            </a:r>
            <a:r>
              <a:rPr lang="en-US" sz="2400" dirty="0"/>
              <a:t> actually so conduct themselves subsequently.</a:t>
            </a:r>
          </a:p>
          <a:p>
            <a:pPr algn="just">
              <a:lnSpc>
                <a:spcPct val="150000"/>
              </a:lnSpc>
            </a:pPr>
            <a:r>
              <a:rPr lang="en-US" sz="2400" b="1" dirty="0"/>
              <a:t>Austin referred to violations of conditions A–B</a:t>
            </a:r>
            <a:r>
              <a:rPr lang="en-US" sz="2400" dirty="0"/>
              <a:t> as </a:t>
            </a:r>
            <a:r>
              <a:rPr lang="en-US" sz="2400" b="1" dirty="0"/>
              <a:t>misfires</a:t>
            </a:r>
            <a:r>
              <a:rPr lang="en-US" sz="2400" dirty="0"/>
              <a:t>; if these conditions are not fulfilled, then the intended acts are not successfully performed or are invalid. </a:t>
            </a:r>
            <a:r>
              <a:rPr lang="en-US" sz="2400" b="1" dirty="0"/>
              <a:t>Violations of C </a:t>
            </a:r>
            <a:r>
              <a:rPr lang="en-US" sz="2400" dirty="0"/>
              <a:t>Austin called </a:t>
            </a:r>
            <a:r>
              <a:rPr lang="en-US" sz="2400" b="1" dirty="0"/>
              <a:t>abuses</a:t>
            </a:r>
            <a:r>
              <a:rPr lang="en-US" sz="2400" dirty="0"/>
              <a:t>. If this condition is violated, the speech act is still performed and would be considered valid, but it is </a:t>
            </a:r>
            <a:r>
              <a:rPr lang="en-US" sz="2400" u="sng" dirty="0"/>
              <a:t>done insincerely or inappropriately</a:t>
            </a:r>
            <a:r>
              <a:rPr lang="en-US" sz="2400" dirty="0"/>
              <a:t>. </a:t>
            </a:r>
            <a:r>
              <a:rPr lang="en-US" sz="2400" b="1" dirty="0"/>
              <a:t>For example</a:t>
            </a:r>
            <a:r>
              <a:rPr lang="en-US" sz="2400" dirty="0"/>
              <a:t>, if someone says </a:t>
            </a:r>
            <a:r>
              <a:rPr lang="en-US" sz="2400" i="1" dirty="0"/>
              <a:t>I promise to return this book by Sunday</a:t>
            </a:r>
            <a:r>
              <a:rPr lang="en-US" sz="2400" dirty="0"/>
              <a:t>, but has no intention of doing so, the utterance still counts as a promise; but it is </a:t>
            </a:r>
            <a:r>
              <a:rPr lang="en-US" sz="2400" u="sng" dirty="0"/>
              <a:t>an insincere promise</a:t>
            </a:r>
            <a:r>
              <a:rPr lang="en-US" sz="2400" dirty="0"/>
              <a:t>, a promise which the </a:t>
            </a:r>
            <a:r>
              <a:rPr lang="en-US" sz="2400" u="sng" dirty="0"/>
              <a:t>speaker intends to break.</a:t>
            </a:r>
          </a:p>
          <a:p>
            <a:pPr algn="just">
              <a:lnSpc>
                <a:spcPct val="150000"/>
              </a:lnSpc>
            </a:pPr>
            <a:endParaRPr lang="en-US" sz="2400" dirty="0"/>
          </a:p>
        </p:txBody>
      </p:sp>
    </p:spTree>
    <p:extLst>
      <p:ext uri="{BB962C8B-B14F-4D97-AF65-F5344CB8AC3E}">
        <p14:creationId xmlns:p14="http://schemas.microsoft.com/office/powerpoint/2010/main" val="401322014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0592F4-FD1E-4EA3-87D4-A145DE922283}"/>
              </a:ext>
            </a:extLst>
          </p:cNvPr>
          <p:cNvSpPr>
            <a:spLocks noGrp="1"/>
          </p:cNvSpPr>
          <p:nvPr>
            <p:ph idx="1"/>
          </p:nvPr>
        </p:nvSpPr>
        <p:spPr>
          <a:xfrm>
            <a:off x="121920" y="167640"/>
            <a:ext cx="11292840" cy="6690360"/>
          </a:xfrm>
        </p:spPr>
        <p:txBody>
          <a:bodyPr>
            <a:normAutofit fontScale="92500" lnSpcReduction="20000"/>
          </a:bodyPr>
          <a:lstStyle/>
          <a:p>
            <a:pPr algn="just">
              <a:lnSpc>
                <a:spcPct val="150000"/>
              </a:lnSpc>
            </a:pPr>
            <a:r>
              <a:rPr lang="en-US" sz="2400" b="1" dirty="0"/>
              <a:t>Performatives </a:t>
            </a:r>
            <a:r>
              <a:rPr lang="en-US" sz="2400" dirty="0"/>
              <a:t>can be distinguished from normal </a:t>
            </a:r>
            <a:r>
              <a:rPr lang="en-US" sz="2400" u="sng" dirty="0"/>
              <a:t>declarative sentences </a:t>
            </a:r>
            <a:r>
              <a:rPr lang="en-US" sz="2400" dirty="0"/>
              <a:t>by the following </a:t>
            </a:r>
            <a:r>
              <a:rPr lang="en-US" sz="2400" b="1" dirty="0"/>
              <a:t>special features:</a:t>
            </a:r>
          </a:p>
          <a:p>
            <a:pPr algn="just">
              <a:lnSpc>
                <a:spcPct val="150000"/>
              </a:lnSpc>
            </a:pPr>
            <a:r>
              <a:rPr lang="en-US" sz="2600" b="1" dirty="0"/>
              <a:t>Properties of explicit performatives:</a:t>
            </a:r>
          </a:p>
          <a:p>
            <a:pPr algn="just">
              <a:lnSpc>
                <a:spcPct val="150000"/>
              </a:lnSpc>
            </a:pPr>
            <a:r>
              <a:rPr lang="en-US" sz="2400" dirty="0"/>
              <a:t>They always occur in </a:t>
            </a:r>
            <a:r>
              <a:rPr lang="en-US" sz="2400" b="1" dirty="0"/>
              <a:t>indicative mood </a:t>
            </a:r>
            <a:r>
              <a:rPr lang="en-US" sz="2400" dirty="0"/>
              <a:t>and </a:t>
            </a:r>
            <a:r>
              <a:rPr lang="en-US" sz="2400" b="1" dirty="0"/>
              <a:t>simple present tense</a:t>
            </a:r>
            <a:r>
              <a:rPr lang="en-US" sz="2400" dirty="0"/>
              <a:t>, with a </a:t>
            </a:r>
            <a:r>
              <a:rPr lang="en-US" sz="2400" u="sng" dirty="0"/>
              <a:t>non-habitual interpretation.</a:t>
            </a:r>
          </a:p>
          <a:p>
            <a:pPr algn="just">
              <a:lnSpc>
                <a:spcPct val="150000"/>
              </a:lnSpc>
            </a:pPr>
            <a:r>
              <a:rPr lang="en-US" sz="2400" dirty="0"/>
              <a:t>They </a:t>
            </a:r>
            <a:r>
              <a:rPr lang="en-US" sz="2400" b="1" dirty="0"/>
              <a:t>frequently contain a performative verb</a:t>
            </a:r>
            <a:r>
              <a:rPr lang="en-US" sz="2400" dirty="0"/>
              <a:t>, i.e. a verb which can be used either to describe or to perform the intended speech act </a:t>
            </a:r>
            <a:r>
              <a:rPr lang="en-US" sz="2400" i="1" dirty="0"/>
              <a:t>(e.g. sentence, declare, confer, invite, request, order, accuse, etc.).</a:t>
            </a:r>
          </a:p>
          <a:p>
            <a:pPr algn="just">
              <a:lnSpc>
                <a:spcPct val="150000"/>
              </a:lnSpc>
            </a:pPr>
            <a:r>
              <a:rPr lang="en-US" sz="2400" b="1" dirty="0"/>
              <a:t>Performative clauses normally occur in active voice </a:t>
            </a:r>
            <a:r>
              <a:rPr lang="en-US" sz="2400" dirty="0"/>
              <a:t>with a </a:t>
            </a:r>
            <a:r>
              <a:rPr lang="en-US" sz="2400" u="sng" dirty="0"/>
              <a:t>first person subject</a:t>
            </a:r>
            <a:r>
              <a:rPr lang="en-US" sz="2400" dirty="0"/>
              <a:t>, </a:t>
            </a:r>
            <a:r>
              <a:rPr lang="en-US" sz="2400" u="sng" dirty="0"/>
              <a:t>but passive voice </a:t>
            </a:r>
            <a:r>
              <a:rPr lang="en-US" sz="2400" dirty="0"/>
              <a:t>with second or third person subject is possible with </a:t>
            </a:r>
            <a:r>
              <a:rPr lang="en-US" sz="2400" u="sng" dirty="0"/>
              <a:t>certain verbs</a:t>
            </a:r>
            <a:r>
              <a:rPr lang="en-US" sz="2400" dirty="0"/>
              <a:t>; </a:t>
            </a:r>
            <a:r>
              <a:rPr lang="en-US" sz="2400" i="1" dirty="0"/>
              <a:t>“Passengers are requested not to talk to the driver while the bus is moving.”.</a:t>
            </a:r>
          </a:p>
          <a:p>
            <a:pPr algn="just">
              <a:lnSpc>
                <a:spcPct val="150000"/>
              </a:lnSpc>
            </a:pPr>
            <a:r>
              <a:rPr lang="en-US" sz="2400" b="1" dirty="0"/>
              <a:t>Performatives</a:t>
            </a:r>
            <a:r>
              <a:rPr lang="en-US" sz="2400" dirty="0"/>
              <a:t> can optionally be modified by the performative adverb </a:t>
            </a:r>
            <a:r>
              <a:rPr lang="en-US" sz="2400" u="sng" dirty="0"/>
              <a:t>hereby</a:t>
            </a:r>
            <a:r>
              <a:rPr lang="en-US" sz="2400" dirty="0"/>
              <a:t>; this adverb cannot be used with non-performative statements. </a:t>
            </a:r>
            <a:r>
              <a:rPr lang="en-US" sz="2400" i="1" dirty="0"/>
              <a:t>“ You are hereby sentenced to 10 years in prison.”. </a:t>
            </a:r>
          </a:p>
          <a:p>
            <a:pPr algn="just">
              <a:lnSpc>
                <a:spcPct val="150000"/>
              </a:lnSpc>
            </a:pPr>
            <a:endParaRPr lang="en-US" sz="2400" dirty="0"/>
          </a:p>
        </p:txBody>
      </p:sp>
    </p:spTree>
    <p:extLst>
      <p:ext uri="{BB962C8B-B14F-4D97-AF65-F5344CB8AC3E}">
        <p14:creationId xmlns:p14="http://schemas.microsoft.com/office/powerpoint/2010/main" val="10057062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CD3C8D-D19C-4F48-9E28-80A7DB9AE16B}"/>
              </a:ext>
            </a:extLst>
          </p:cNvPr>
          <p:cNvSpPr>
            <a:spLocks noGrp="1"/>
          </p:cNvSpPr>
          <p:nvPr>
            <p:ph idx="1"/>
          </p:nvPr>
        </p:nvSpPr>
        <p:spPr>
          <a:xfrm>
            <a:off x="411480" y="579120"/>
            <a:ext cx="11140440" cy="5760720"/>
          </a:xfrm>
        </p:spPr>
        <p:txBody>
          <a:bodyPr>
            <a:normAutofit/>
          </a:bodyPr>
          <a:lstStyle/>
          <a:p>
            <a:pPr algn="just">
              <a:lnSpc>
                <a:spcPct val="150000"/>
              </a:lnSpc>
            </a:pPr>
            <a:r>
              <a:rPr lang="en-US" sz="2400" b="1" dirty="0"/>
              <a:t>Furthermore</a:t>
            </a:r>
            <a:r>
              <a:rPr lang="en-US" sz="2400" dirty="0"/>
              <a:t> we will refer to utterances which function as paraphrases of explicit performatives but lack the features listed above as </a:t>
            </a:r>
            <a:r>
              <a:rPr lang="en-US" sz="2400" b="1" dirty="0"/>
              <a:t>implicit performatives</a:t>
            </a:r>
            <a:r>
              <a:rPr lang="en-US" sz="2400" dirty="0"/>
              <a:t>.</a:t>
            </a:r>
          </a:p>
          <a:p>
            <a:pPr algn="just">
              <a:lnSpc>
                <a:spcPct val="150000"/>
              </a:lnSpc>
            </a:pPr>
            <a:r>
              <a:rPr lang="en-US" sz="2400" dirty="0"/>
              <a:t>The concept of </a:t>
            </a:r>
            <a:r>
              <a:rPr lang="en-US" sz="2400" b="1" dirty="0"/>
              <a:t>Felicity Conditions </a:t>
            </a:r>
            <a:r>
              <a:rPr lang="en-US" sz="2400" dirty="0"/>
              <a:t>is useful in other contexts as well. For example, it would be very odd for someone to say </a:t>
            </a:r>
            <a:r>
              <a:rPr lang="en-US" sz="2400" i="1" dirty="0"/>
              <a:t>The cat is on the mat, but I do not believe that it is</a:t>
            </a:r>
            <a:r>
              <a:rPr lang="en-US" sz="2400" dirty="0"/>
              <a:t>. Austin suggests that this statement is not a logical contradiction but rather a violation of the </a:t>
            </a:r>
            <a:r>
              <a:rPr lang="en-US" sz="2400" b="1" dirty="0"/>
              <a:t>Felicity Conditions</a:t>
            </a:r>
            <a:r>
              <a:rPr lang="en-US" sz="2400" dirty="0"/>
              <a:t> for </a:t>
            </a:r>
            <a:r>
              <a:rPr lang="en-US" sz="2400" u="sng" dirty="0"/>
              <a:t>statements</a:t>
            </a:r>
            <a:r>
              <a:rPr lang="en-US" sz="2400" dirty="0"/>
              <a:t>. </a:t>
            </a:r>
          </a:p>
          <a:p>
            <a:pPr algn="just">
              <a:lnSpc>
                <a:spcPct val="150000"/>
              </a:lnSpc>
            </a:pPr>
            <a:r>
              <a:rPr lang="en-US" sz="2400" dirty="0"/>
              <a:t>One of the </a:t>
            </a:r>
            <a:r>
              <a:rPr lang="en-US" sz="2400" b="1" dirty="0"/>
              <a:t>Felicity Conditions </a:t>
            </a:r>
            <a:r>
              <a:rPr lang="en-US" sz="2400" dirty="0"/>
              <a:t>would be that </a:t>
            </a:r>
            <a:r>
              <a:rPr lang="en-US" sz="2400" u="sng" dirty="0"/>
              <a:t>a person should not make a statement which he knows or believes to be false </a:t>
            </a:r>
            <a:r>
              <a:rPr lang="en-US" sz="2400" dirty="0"/>
              <a:t>(essentially equivalent to Grice’s maxim of Quality). </a:t>
            </a:r>
          </a:p>
        </p:txBody>
      </p:sp>
    </p:spTree>
    <p:extLst>
      <p:ext uri="{BB962C8B-B14F-4D97-AF65-F5344CB8AC3E}">
        <p14:creationId xmlns:p14="http://schemas.microsoft.com/office/powerpoint/2010/main" val="290402235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BE7620-C2D4-46B4-B760-E10E73F788E8}"/>
              </a:ext>
            </a:extLst>
          </p:cNvPr>
          <p:cNvSpPr>
            <a:spLocks noGrp="1"/>
          </p:cNvSpPr>
          <p:nvPr>
            <p:ph idx="1"/>
          </p:nvPr>
        </p:nvSpPr>
        <p:spPr>
          <a:xfrm>
            <a:off x="441960" y="1310640"/>
            <a:ext cx="10686288" cy="4861560"/>
          </a:xfrm>
        </p:spPr>
        <p:txBody>
          <a:bodyPr>
            <a:normAutofit/>
          </a:bodyPr>
          <a:lstStyle/>
          <a:p>
            <a:pPr algn="just">
              <a:lnSpc>
                <a:spcPct val="150000"/>
              </a:lnSpc>
            </a:pPr>
            <a:r>
              <a:rPr lang="en-US" sz="2400" b="1" dirty="0"/>
              <a:t>It is </a:t>
            </a:r>
            <a:r>
              <a:rPr lang="en-US" sz="2400" dirty="0"/>
              <a:t>just as outrageous to </a:t>
            </a:r>
            <a:r>
              <a:rPr lang="en-US" sz="2400" u="sng" dirty="0"/>
              <a:t>make a statement </a:t>
            </a:r>
            <a:r>
              <a:rPr lang="en-US" sz="2400" dirty="0"/>
              <a:t>and </a:t>
            </a:r>
            <a:r>
              <a:rPr lang="en-US" sz="2400" u="sng" dirty="0"/>
              <a:t>then explicitly deny that you believe it</a:t>
            </a:r>
            <a:r>
              <a:rPr lang="en-US" sz="2400" dirty="0"/>
              <a:t>, as it is to make a promise and then explicitly deny that you intend to carry it out </a:t>
            </a:r>
            <a:r>
              <a:rPr lang="en-US" sz="2400" i="1" dirty="0"/>
              <a:t>(I promise that I shall be there, but I haven’t the least intention of being there). </a:t>
            </a:r>
          </a:p>
          <a:p>
            <a:pPr algn="just">
              <a:lnSpc>
                <a:spcPct val="150000"/>
              </a:lnSpc>
            </a:pPr>
            <a:r>
              <a:rPr lang="en-US" sz="2400" b="1" dirty="0"/>
              <a:t>We might refer to </a:t>
            </a:r>
            <a:r>
              <a:rPr lang="en-US" sz="2400" dirty="0"/>
              <a:t>such an utterance as a </a:t>
            </a:r>
            <a:r>
              <a:rPr lang="en-US" sz="2400" b="1" dirty="0"/>
              <a:t>pragmatic contradiction</a:t>
            </a:r>
            <a:r>
              <a:rPr lang="en-US" sz="2400" dirty="0"/>
              <a:t>. </a:t>
            </a:r>
            <a:r>
              <a:rPr lang="en-US" sz="2400" b="1" dirty="0"/>
              <a:t>Austin</a:t>
            </a:r>
            <a:r>
              <a:rPr lang="en-US" sz="2400" dirty="0"/>
              <a:t> may have been the first to suggest that </a:t>
            </a:r>
            <a:r>
              <a:rPr lang="en-US" sz="2400" b="1" dirty="0"/>
              <a:t>presupposition failure </a:t>
            </a:r>
            <a:r>
              <a:rPr lang="en-US" sz="2400" dirty="0"/>
              <a:t>is a </a:t>
            </a:r>
            <a:r>
              <a:rPr lang="en-US" sz="2400" b="1" dirty="0"/>
              <a:t>pragmatic issue </a:t>
            </a:r>
            <a:r>
              <a:rPr lang="en-US" sz="2400" dirty="0"/>
              <a:t>(an infelicity), and </a:t>
            </a:r>
            <a:r>
              <a:rPr lang="en-US" sz="2400" b="1" dirty="0"/>
              <a:t>not purely semantic</a:t>
            </a:r>
            <a:r>
              <a:rPr lang="en-US" sz="2400" dirty="0"/>
              <a:t>.</a:t>
            </a:r>
          </a:p>
        </p:txBody>
      </p:sp>
    </p:spTree>
    <p:extLst>
      <p:ext uri="{BB962C8B-B14F-4D97-AF65-F5344CB8AC3E}">
        <p14:creationId xmlns:p14="http://schemas.microsoft.com/office/powerpoint/2010/main" val="9296556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E28DE-3AC7-4FC6-BC88-9927424C0265}"/>
              </a:ext>
            </a:extLst>
          </p:cNvPr>
          <p:cNvSpPr>
            <a:spLocks noGrp="1"/>
          </p:cNvSpPr>
          <p:nvPr>
            <p:ph type="title"/>
          </p:nvPr>
        </p:nvSpPr>
        <p:spPr>
          <a:xfrm>
            <a:off x="1069848" y="484632"/>
            <a:ext cx="10192512" cy="5489448"/>
          </a:xfrm>
        </p:spPr>
        <p:txBody>
          <a:bodyPr>
            <a:normAutofit/>
          </a:bodyPr>
          <a:lstStyle/>
          <a:p>
            <a:pPr algn="ctr"/>
            <a:r>
              <a:rPr lang="en-US" sz="6600" dirty="0">
                <a:solidFill>
                  <a:srgbClr val="C00000"/>
                </a:solidFill>
              </a:rPr>
              <a:t>T</a:t>
            </a:r>
            <a:r>
              <a:rPr lang="en-US" sz="6600" dirty="0">
                <a:solidFill>
                  <a:schemeClr val="tx1"/>
                </a:solidFill>
              </a:rPr>
              <a:t>hank</a:t>
            </a:r>
            <a:r>
              <a:rPr lang="en-US" sz="6600" dirty="0">
                <a:solidFill>
                  <a:srgbClr val="C00000"/>
                </a:solidFill>
              </a:rPr>
              <a:t> y</a:t>
            </a:r>
            <a:r>
              <a:rPr lang="en-US" sz="6600" dirty="0">
                <a:solidFill>
                  <a:schemeClr val="tx1"/>
                </a:solidFill>
              </a:rPr>
              <a:t>ou</a:t>
            </a:r>
          </a:p>
        </p:txBody>
      </p:sp>
    </p:spTree>
    <p:extLst>
      <p:ext uri="{BB962C8B-B14F-4D97-AF65-F5344CB8AC3E}">
        <p14:creationId xmlns:p14="http://schemas.microsoft.com/office/powerpoint/2010/main" val="2409258867"/>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D0424-DAEA-43AF-BC26-6E81B7B8CCC6}"/>
              </a:ext>
            </a:extLst>
          </p:cNvPr>
          <p:cNvSpPr>
            <a:spLocks noGrp="1"/>
          </p:cNvSpPr>
          <p:nvPr>
            <p:ph type="title"/>
          </p:nvPr>
        </p:nvSpPr>
        <p:spPr/>
        <p:txBody>
          <a:bodyPr/>
          <a:lstStyle/>
          <a:p>
            <a:pPr algn="ctr"/>
            <a:r>
              <a:rPr lang="en-US" dirty="0">
                <a:solidFill>
                  <a:srgbClr val="FF0000"/>
                </a:solidFill>
                <a:latin typeface="+mn-lt"/>
              </a:rPr>
              <a:t>i</a:t>
            </a:r>
            <a:r>
              <a:rPr lang="en-US" dirty="0">
                <a:latin typeface="+mn-lt"/>
              </a:rPr>
              <a:t>ntroduction </a:t>
            </a:r>
          </a:p>
        </p:txBody>
      </p:sp>
      <p:pic>
        <p:nvPicPr>
          <p:cNvPr id="8" name="Content Placeholder 7">
            <a:extLst>
              <a:ext uri="{FF2B5EF4-FFF2-40B4-BE49-F238E27FC236}">
                <a16:creationId xmlns:a16="http://schemas.microsoft.com/office/drawing/2014/main" id="{3FA4743E-7D27-42F6-9356-EB80A13636FD}"/>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97535" y="1586194"/>
            <a:ext cx="5955665" cy="4787174"/>
          </a:xfrm>
        </p:spPr>
      </p:pic>
      <p:sp>
        <p:nvSpPr>
          <p:cNvPr id="9" name="Content Placeholder 8">
            <a:extLst>
              <a:ext uri="{FF2B5EF4-FFF2-40B4-BE49-F238E27FC236}">
                <a16:creationId xmlns:a16="http://schemas.microsoft.com/office/drawing/2014/main" id="{4AF6277A-98DB-4E83-B152-BBE88DB69AE9}"/>
              </a:ext>
            </a:extLst>
          </p:cNvPr>
          <p:cNvSpPr>
            <a:spLocks noGrp="1"/>
          </p:cNvSpPr>
          <p:nvPr>
            <p:ph sz="half" idx="2"/>
          </p:nvPr>
        </p:nvSpPr>
        <p:spPr>
          <a:xfrm>
            <a:off x="6653784" y="2194560"/>
            <a:ext cx="4754880" cy="3977640"/>
          </a:xfrm>
        </p:spPr>
        <p:txBody>
          <a:bodyPr>
            <a:noAutofit/>
          </a:bodyPr>
          <a:lstStyle/>
          <a:p>
            <a:r>
              <a:rPr lang="en-US" sz="3200" dirty="0"/>
              <a:t>We will be talking about </a:t>
            </a:r>
            <a:r>
              <a:rPr lang="en-US" sz="3200" b="1" dirty="0"/>
              <a:t>Speech Acts </a:t>
            </a:r>
            <a:r>
              <a:rPr lang="en-US" sz="3200" dirty="0"/>
              <a:t>and specifically </a:t>
            </a:r>
            <a:r>
              <a:rPr lang="en-US" sz="3200" b="1" dirty="0"/>
              <a:t>Indirect Speech Acts</a:t>
            </a:r>
            <a:r>
              <a:rPr lang="en-US" sz="3200" dirty="0"/>
              <a:t>.</a:t>
            </a:r>
          </a:p>
          <a:p>
            <a:r>
              <a:rPr lang="en-US" sz="3200" b="1" dirty="0"/>
              <a:t>Explaining</a:t>
            </a:r>
            <a:r>
              <a:rPr lang="en-US" sz="3200" dirty="0"/>
              <a:t> what it is and giving few </a:t>
            </a:r>
            <a:r>
              <a:rPr lang="en-US" sz="3200" b="1" dirty="0"/>
              <a:t>examples</a:t>
            </a:r>
            <a:r>
              <a:rPr lang="en-US" sz="3200" dirty="0"/>
              <a:t> about it and its </a:t>
            </a:r>
            <a:r>
              <a:rPr lang="en-US" sz="3200" b="1" dirty="0"/>
              <a:t>types</a:t>
            </a:r>
            <a:r>
              <a:rPr lang="en-US" sz="3200" dirty="0"/>
              <a:t>.</a:t>
            </a:r>
          </a:p>
        </p:txBody>
      </p:sp>
    </p:spTree>
    <p:extLst>
      <p:ext uri="{BB962C8B-B14F-4D97-AF65-F5344CB8AC3E}">
        <p14:creationId xmlns:p14="http://schemas.microsoft.com/office/powerpoint/2010/main" val="42690253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21D69-2BBA-4098-BE68-34BF66DE85B2}"/>
              </a:ext>
            </a:extLst>
          </p:cNvPr>
          <p:cNvSpPr>
            <a:spLocks noGrp="1"/>
          </p:cNvSpPr>
          <p:nvPr>
            <p:ph type="title"/>
          </p:nvPr>
        </p:nvSpPr>
        <p:spPr>
          <a:xfrm>
            <a:off x="1066800" y="0"/>
            <a:ext cx="10058400" cy="1609344"/>
          </a:xfrm>
        </p:spPr>
        <p:txBody>
          <a:bodyPr/>
          <a:lstStyle/>
          <a:p>
            <a:pPr algn="ctr"/>
            <a:r>
              <a:rPr lang="en-US" dirty="0">
                <a:solidFill>
                  <a:srgbClr val="C00000"/>
                </a:solidFill>
              </a:rPr>
              <a:t>I</a:t>
            </a:r>
            <a:r>
              <a:rPr lang="en-US" dirty="0"/>
              <a:t>ndirect </a:t>
            </a:r>
            <a:r>
              <a:rPr lang="en-US" dirty="0">
                <a:solidFill>
                  <a:srgbClr val="C00000"/>
                </a:solidFill>
              </a:rPr>
              <a:t>S</a:t>
            </a:r>
            <a:r>
              <a:rPr lang="en-US" dirty="0"/>
              <a:t>peech </a:t>
            </a:r>
            <a:r>
              <a:rPr lang="en-US" dirty="0">
                <a:solidFill>
                  <a:srgbClr val="C00000"/>
                </a:solidFill>
              </a:rPr>
              <a:t>A</a:t>
            </a:r>
            <a:r>
              <a:rPr lang="en-US" dirty="0"/>
              <a:t>cts</a:t>
            </a:r>
          </a:p>
        </p:txBody>
      </p:sp>
      <p:sp>
        <p:nvSpPr>
          <p:cNvPr id="3" name="Content Placeholder 2">
            <a:extLst>
              <a:ext uri="{FF2B5EF4-FFF2-40B4-BE49-F238E27FC236}">
                <a16:creationId xmlns:a16="http://schemas.microsoft.com/office/drawing/2014/main" id="{B52A4013-2999-4225-B889-9D14C5C32E98}"/>
              </a:ext>
            </a:extLst>
          </p:cNvPr>
          <p:cNvSpPr>
            <a:spLocks noGrp="1"/>
          </p:cNvSpPr>
          <p:nvPr>
            <p:ph idx="1"/>
          </p:nvPr>
        </p:nvSpPr>
        <p:spPr>
          <a:xfrm>
            <a:off x="137160" y="1243584"/>
            <a:ext cx="11567160" cy="5340096"/>
          </a:xfrm>
        </p:spPr>
        <p:txBody>
          <a:bodyPr>
            <a:normAutofit lnSpcReduction="10000"/>
          </a:bodyPr>
          <a:lstStyle/>
          <a:p>
            <a:pPr algn="just">
              <a:lnSpc>
                <a:spcPct val="150000"/>
              </a:lnSpc>
            </a:pPr>
            <a:r>
              <a:rPr lang="en-US" sz="2400" b="1" dirty="0"/>
              <a:t>A speech act</a:t>
            </a:r>
            <a:r>
              <a:rPr lang="en-US" sz="2400" dirty="0"/>
              <a:t> is an action that speakers perform by speaking: </a:t>
            </a:r>
            <a:r>
              <a:rPr lang="en-US" sz="2400" i="1" dirty="0"/>
              <a:t>offering thanks, greetings, invitations, making requests, giving orders, </a:t>
            </a:r>
            <a:r>
              <a:rPr lang="en-US" sz="2400" dirty="0"/>
              <a:t>etc.  </a:t>
            </a:r>
          </a:p>
          <a:p>
            <a:pPr algn="just">
              <a:lnSpc>
                <a:spcPct val="150000"/>
              </a:lnSpc>
            </a:pPr>
            <a:r>
              <a:rPr lang="en-US" sz="2400" b="1" dirty="0"/>
              <a:t>A direct speech act </a:t>
            </a:r>
            <a:r>
              <a:rPr lang="en-US" sz="2400" dirty="0"/>
              <a:t>is one that is accomplished by the literal meaning of the words that are spoken. </a:t>
            </a:r>
          </a:p>
          <a:p>
            <a:pPr algn="just">
              <a:lnSpc>
                <a:spcPct val="150000"/>
              </a:lnSpc>
            </a:pPr>
            <a:r>
              <a:rPr lang="en-US" sz="2400" b="1" dirty="0"/>
              <a:t>An indirect speech act </a:t>
            </a:r>
            <a:r>
              <a:rPr lang="en-US" sz="2400" dirty="0"/>
              <a:t>is one that is accomplished by implicature.</a:t>
            </a:r>
          </a:p>
          <a:p>
            <a:pPr algn="just">
              <a:lnSpc>
                <a:spcPct val="150000"/>
              </a:lnSpc>
            </a:pPr>
            <a:r>
              <a:rPr lang="en-US" sz="2400" b="1" dirty="0"/>
              <a:t>An indirect speech act </a:t>
            </a:r>
            <a:r>
              <a:rPr lang="en-US" sz="2400" dirty="0"/>
              <a:t>can sometimes lead to </a:t>
            </a:r>
            <a:r>
              <a:rPr lang="en-US" sz="2400" u="sng" dirty="0"/>
              <a:t>confusions or mix ups</a:t>
            </a:r>
            <a:r>
              <a:rPr lang="en-US" sz="2400" dirty="0"/>
              <a:t>,</a:t>
            </a:r>
            <a:r>
              <a:rPr lang="en-US" sz="2400" b="1" dirty="0"/>
              <a:t> </a:t>
            </a:r>
            <a:r>
              <a:rPr lang="en-US" sz="2400" dirty="0"/>
              <a:t>such mix ups are especially characteristic of </a:t>
            </a:r>
            <a:r>
              <a:rPr lang="en-US" sz="2400" u="sng" dirty="0"/>
              <a:t>cross-cultural communication</a:t>
            </a:r>
            <a:r>
              <a:rPr lang="en-US" sz="2400" dirty="0"/>
              <a:t>.  For this reason, indirect speech acts are a major focus of research in the areas of applied linguistics and second language acquisition. </a:t>
            </a:r>
            <a:r>
              <a:rPr lang="en-US" sz="2400" u="sng" dirty="0"/>
              <a:t>They also constitute a potential challenge for translation.</a:t>
            </a:r>
          </a:p>
        </p:txBody>
      </p:sp>
    </p:spTree>
    <p:extLst>
      <p:ext uri="{BB962C8B-B14F-4D97-AF65-F5344CB8AC3E}">
        <p14:creationId xmlns:p14="http://schemas.microsoft.com/office/powerpoint/2010/main" val="47035200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CD11FD-9040-4303-A1E7-07F85D5F540E}"/>
              </a:ext>
            </a:extLst>
          </p:cNvPr>
          <p:cNvSpPr>
            <a:spLocks noGrp="1"/>
          </p:cNvSpPr>
          <p:nvPr>
            <p:ph idx="1"/>
          </p:nvPr>
        </p:nvSpPr>
        <p:spPr>
          <a:xfrm>
            <a:off x="350520" y="487680"/>
            <a:ext cx="11225784" cy="6598920"/>
          </a:xfrm>
        </p:spPr>
        <p:txBody>
          <a:bodyPr>
            <a:normAutofit/>
          </a:bodyPr>
          <a:lstStyle/>
          <a:p>
            <a:pPr algn="just">
              <a:lnSpc>
                <a:spcPct val="150000"/>
              </a:lnSpc>
            </a:pPr>
            <a:r>
              <a:rPr lang="en-US" sz="2400" b="1" dirty="0"/>
              <a:t>A summary of J.L. Austin’s theory of speech acts</a:t>
            </a:r>
            <a:r>
              <a:rPr lang="en-US" sz="2400" dirty="0"/>
              <a:t>, begins by identifying and analyzing a previously unrecognized class of utterances which he calls </a:t>
            </a:r>
            <a:r>
              <a:rPr lang="en-US" sz="2400" b="1" dirty="0"/>
              <a:t>performatives</a:t>
            </a:r>
            <a:r>
              <a:rPr lang="en-US" sz="2400" dirty="0"/>
              <a:t>. He then </a:t>
            </a:r>
            <a:r>
              <a:rPr lang="en-US" sz="2400" b="1" dirty="0"/>
              <a:t>generalizes</a:t>
            </a:r>
            <a:r>
              <a:rPr lang="en-US" sz="2400" dirty="0"/>
              <a:t> his account of performatives to apply to all </a:t>
            </a:r>
            <a:r>
              <a:rPr lang="en-US" sz="2400" b="1" dirty="0"/>
              <a:t>speech acts</a:t>
            </a:r>
            <a:r>
              <a:rPr lang="en-US" sz="2400" dirty="0"/>
              <a:t>.</a:t>
            </a:r>
          </a:p>
          <a:p>
            <a:pPr algn="just">
              <a:lnSpc>
                <a:spcPct val="150000"/>
              </a:lnSpc>
            </a:pPr>
            <a:r>
              <a:rPr lang="en-US" sz="2400" b="1" dirty="0"/>
              <a:t>Searle’s theory of indirect speech acts</a:t>
            </a:r>
            <a:r>
              <a:rPr lang="en-US" sz="2400" dirty="0"/>
              <a:t>. Searle builds on Austin’s theory, with certain modifications, and goes on to propose answers to two fundamental questions:</a:t>
            </a:r>
          </a:p>
          <a:p>
            <a:pPr marL="0" indent="0" algn="just">
              <a:lnSpc>
                <a:spcPct val="150000"/>
              </a:lnSpc>
              <a:buNone/>
            </a:pPr>
            <a:r>
              <a:rPr lang="en-US" sz="2400" b="1" dirty="0"/>
              <a:t> How do hearers recognize indirect speech acts? </a:t>
            </a:r>
            <a:r>
              <a:rPr lang="en-US" sz="2400" i="1" dirty="0"/>
              <a:t>(i.e., how do they know that the intended speech act is not the one expressed by the literal meaning of the words spoken).</a:t>
            </a:r>
          </a:p>
          <a:p>
            <a:pPr marL="0" indent="0" algn="just">
              <a:lnSpc>
                <a:spcPct val="150000"/>
              </a:lnSpc>
              <a:buNone/>
            </a:pPr>
            <a:r>
              <a:rPr lang="en-US" sz="2400" dirty="0"/>
              <a:t> And having done so, </a:t>
            </a:r>
            <a:r>
              <a:rPr lang="en-US" sz="2400" b="1" dirty="0"/>
              <a:t>how do they correctly identify the intended speech act? </a:t>
            </a:r>
          </a:p>
          <a:p>
            <a:pPr marL="0" indent="0" algn="just">
              <a:lnSpc>
                <a:spcPct val="150000"/>
              </a:lnSpc>
              <a:buNone/>
            </a:pPr>
            <a:r>
              <a:rPr lang="en-US" sz="2400" b="1" dirty="0"/>
              <a:t>An answer </a:t>
            </a:r>
            <a:r>
              <a:rPr lang="en-US" sz="2400" dirty="0"/>
              <a:t>to these questions is the </a:t>
            </a:r>
            <a:r>
              <a:rPr lang="en-US" sz="2400" u="sng" dirty="0"/>
              <a:t>recognition</a:t>
            </a:r>
            <a:r>
              <a:rPr lang="en-US" sz="2400" dirty="0"/>
              <a:t> </a:t>
            </a:r>
            <a:r>
              <a:rPr lang="en-US" sz="2400" u="sng" dirty="0"/>
              <a:t>that indirect speech acts </a:t>
            </a:r>
            <a:r>
              <a:rPr lang="en-US" sz="2400" dirty="0"/>
              <a:t>are a special type of </a:t>
            </a:r>
            <a:r>
              <a:rPr lang="en-US" sz="2400" u="sng" dirty="0"/>
              <a:t>conversational implicature</a:t>
            </a:r>
            <a:r>
              <a:rPr lang="en-US" sz="2400" dirty="0"/>
              <a:t>.</a:t>
            </a:r>
          </a:p>
        </p:txBody>
      </p:sp>
    </p:spTree>
    <p:extLst>
      <p:ext uri="{BB962C8B-B14F-4D97-AF65-F5344CB8AC3E}">
        <p14:creationId xmlns:p14="http://schemas.microsoft.com/office/powerpoint/2010/main" val="195411748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705161-A165-47AC-98E5-2902AA500E6A}"/>
              </a:ext>
            </a:extLst>
          </p:cNvPr>
          <p:cNvSpPr>
            <a:spLocks noGrp="1"/>
          </p:cNvSpPr>
          <p:nvPr>
            <p:ph type="title"/>
          </p:nvPr>
        </p:nvSpPr>
        <p:spPr>
          <a:xfrm>
            <a:off x="1069848" y="121920"/>
            <a:ext cx="10058400" cy="1341120"/>
          </a:xfrm>
        </p:spPr>
        <p:txBody>
          <a:bodyPr/>
          <a:lstStyle/>
          <a:p>
            <a:pPr algn="ctr"/>
            <a:r>
              <a:rPr lang="en-US" dirty="0">
                <a:solidFill>
                  <a:srgbClr val="C00000"/>
                </a:solidFill>
              </a:rPr>
              <a:t>P</a:t>
            </a:r>
            <a:r>
              <a:rPr lang="en-US" dirty="0"/>
              <a:t>erformatives</a:t>
            </a:r>
          </a:p>
        </p:txBody>
      </p:sp>
      <p:sp>
        <p:nvSpPr>
          <p:cNvPr id="5" name="Content Placeholder 4">
            <a:extLst>
              <a:ext uri="{FF2B5EF4-FFF2-40B4-BE49-F238E27FC236}">
                <a16:creationId xmlns:a16="http://schemas.microsoft.com/office/drawing/2014/main" id="{5413EC33-98C9-4072-83C9-8AEB8A435955}"/>
              </a:ext>
            </a:extLst>
          </p:cNvPr>
          <p:cNvSpPr>
            <a:spLocks noGrp="1"/>
          </p:cNvSpPr>
          <p:nvPr>
            <p:ph idx="1"/>
          </p:nvPr>
        </p:nvSpPr>
        <p:spPr>
          <a:xfrm>
            <a:off x="411480" y="975360"/>
            <a:ext cx="11033760" cy="5577840"/>
          </a:xfrm>
        </p:spPr>
        <p:txBody>
          <a:bodyPr>
            <a:normAutofit fontScale="92500"/>
          </a:bodyPr>
          <a:lstStyle/>
          <a:p>
            <a:pPr algn="just">
              <a:lnSpc>
                <a:spcPct val="150000"/>
              </a:lnSpc>
            </a:pPr>
            <a:r>
              <a:rPr lang="en-US" sz="2400" b="1" u="sng" dirty="0"/>
              <a:t>A PERFORMATIVE </a:t>
            </a:r>
            <a:r>
              <a:rPr lang="en-US" sz="2400" dirty="0"/>
              <a:t>utterance is one that actually describes the act that it performs, i.e. it PERFORMS some act and SIMULTANEOUSLY DESCRIBES that act. </a:t>
            </a:r>
          </a:p>
          <a:p>
            <a:pPr marL="0" indent="0" algn="just">
              <a:lnSpc>
                <a:spcPct val="150000"/>
              </a:lnSpc>
              <a:buNone/>
            </a:pPr>
            <a:r>
              <a:rPr lang="en-US" sz="2400" i="1" dirty="0"/>
              <a:t> ‘I promise to repay you tomorrow’ </a:t>
            </a:r>
            <a:r>
              <a:rPr lang="en-US" sz="2400" dirty="0"/>
              <a:t>is performative because in saying it the speaker actually does what the utterance describes, i.e. he promises to repay the hearer the next day. That is, the utterance both describes and is a promise. </a:t>
            </a:r>
          </a:p>
          <a:p>
            <a:pPr algn="just">
              <a:lnSpc>
                <a:spcPct val="150000"/>
              </a:lnSpc>
            </a:pPr>
            <a:r>
              <a:rPr lang="en-US" sz="2400" b="1" u="sng" dirty="0"/>
              <a:t>A CONSTATIVE </a:t>
            </a:r>
            <a:r>
              <a:rPr lang="en-US" sz="2400" dirty="0"/>
              <a:t>utterance is one which makes an ASSERTION (i.e. it is often the utterance of a declarative sentence) but is NOT performative.</a:t>
            </a:r>
          </a:p>
          <a:p>
            <a:pPr marL="0" indent="0" algn="just">
              <a:lnSpc>
                <a:spcPct val="150000"/>
              </a:lnSpc>
              <a:buNone/>
            </a:pPr>
            <a:r>
              <a:rPr lang="en-US" sz="2400" dirty="0"/>
              <a:t> </a:t>
            </a:r>
            <a:r>
              <a:rPr lang="en-US" sz="2400" i="1" dirty="0"/>
              <a:t>‘I’m trying to get this box open with a screwdriver’ </a:t>
            </a:r>
            <a:r>
              <a:rPr lang="en-US" sz="2400" dirty="0"/>
              <a:t>is a constative utterance, because it makes an assertion about a particular state of affairs, but is not performative, i.e. the utterance does not simultaneously describe and perform the same act.</a:t>
            </a:r>
          </a:p>
        </p:txBody>
      </p:sp>
    </p:spTree>
    <p:extLst>
      <p:ext uri="{BB962C8B-B14F-4D97-AF65-F5344CB8AC3E}">
        <p14:creationId xmlns:p14="http://schemas.microsoft.com/office/powerpoint/2010/main" val="4218369184"/>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7556B-DD0E-460E-A407-BCD7565ED672}"/>
              </a:ext>
            </a:extLst>
          </p:cNvPr>
          <p:cNvSpPr>
            <a:spLocks noGrp="1"/>
          </p:cNvSpPr>
          <p:nvPr>
            <p:ph type="title"/>
          </p:nvPr>
        </p:nvSpPr>
        <p:spPr>
          <a:xfrm>
            <a:off x="1066800" y="67056"/>
            <a:ext cx="10058400" cy="1237488"/>
          </a:xfrm>
        </p:spPr>
        <p:txBody>
          <a:bodyPr/>
          <a:lstStyle/>
          <a:p>
            <a:pPr algn="ctr"/>
            <a:r>
              <a:rPr lang="en-US" dirty="0">
                <a:solidFill>
                  <a:srgbClr val="C00000"/>
                </a:solidFill>
              </a:rPr>
              <a:t>Practice</a:t>
            </a:r>
          </a:p>
        </p:txBody>
      </p:sp>
      <p:sp>
        <p:nvSpPr>
          <p:cNvPr id="3" name="Content Placeholder 2">
            <a:extLst>
              <a:ext uri="{FF2B5EF4-FFF2-40B4-BE49-F238E27FC236}">
                <a16:creationId xmlns:a16="http://schemas.microsoft.com/office/drawing/2014/main" id="{EBD92547-CE5E-48FF-97EB-C92C64D71514}"/>
              </a:ext>
            </a:extLst>
          </p:cNvPr>
          <p:cNvSpPr>
            <a:spLocks noGrp="1"/>
          </p:cNvSpPr>
          <p:nvPr>
            <p:ph idx="1"/>
          </p:nvPr>
        </p:nvSpPr>
        <p:spPr>
          <a:xfrm>
            <a:off x="243840" y="944880"/>
            <a:ext cx="10866120" cy="5471160"/>
          </a:xfrm>
        </p:spPr>
        <p:txBody>
          <a:bodyPr>
            <a:normAutofit/>
          </a:bodyPr>
          <a:lstStyle/>
          <a:p>
            <a:pPr algn="just">
              <a:lnSpc>
                <a:spcPct val="150000"/>
              </a:lnSpc>
            </a:pPr>
            <a:r>
              <a:rPr lang="en-US" sz="2400" b="1" dirty="0"/>
              <a:t>Are the following utterances performative (P) or constative (C)?</a:t>
            </a:r>
          </a:p>
          <a:p>
            <a:pPr algn="just">
              <a:lnSpc>
                <a:spcPct val="150000"/>
              </a:lnSpc>
            </a:pPr>
            <a:r>
              <a:rPr lang="en-US" sz="2400" dirty="0"/>
              <a:t>(1) ‘I name this ship Hibernia’                                                         P / C</a:t>
            </a:r>
          </a:p>
          <a:p>
            <a:pPr algn="just">
              <a:lnSpc>
                <a:spcPct val="150000"/>
              </a:lnSpc>
            </a:pPr>
            <a:r>
              <a:rPr lang="en-US" sz="2400" dirty="0"/>
              <a:t>(2) ‘I believe in the dictatorship of the Proletariat’                          P / C</a:t>
            </a:r>
          </a:p>
          <a:p>
            <a:pPr algn="just">
              <a:lnSpc>
                <a:spcPct val="150000"/>
              </a:lnSpc>
            </a:pPr>
            <a:r>
              <a:rPr lang="en-US" sz="2400" dirty="0"/>
              <a:t>(3) ‘I admit I was hasty’                                                                   P / C</a:t>
            </a:r>
          </a:p>
          <a:p>
            <a:pPr algn="just">
              <a:lnSpc>
                <a:spcPct val="150000"/>
              </a:lnSpc>
            </a:pPr>
            <a:r>
              <a:rPr lang="en-US" sz="2400" dirty="0"/>
              <a:t>(4) ‘I think I was wrong’                                                                  P / C</a:t>
            </a:r>
          </a:p>
          <a:p>
            <a:pPr algn="just">
              <a:lnSpc>
                <a:spcPct val="150000"/>
              </a:lnSpc>
            </a:pPr>
            <a:r>
              <a:rPr lang="en-US" sz="2400" dirty="0"/>
              <a:t>(5) ‘I hereby inform you that you are sacked’                                  P / C</a:t>
            </a:r>
          </a:p>
          <a:p>
            <a:pPr algn="just">
              <a:lnSpc>
                <a:spcPct val="150000"/>
              </a:lnSpc>
            </a:pPr>
            <a:r>
              <a:rPr lang="en-US" sz="2400" dirty="0"/>
              <a:t>(6) ‘I give you supper every night’                                                   P / C</a:t>
            </a:r>
          </a:p>
          <a:p>
            <a:pPr algn="just">
              <a:lnSpc>
                <a:spcPct val="150000"/>
              </a:lnSpc>
            </a:pPr>
            <a:endParaRPr lang="en-US" sz="2400" dirty="0"/>
          </a:p>
        </p:txBody>
      </p:sp>
    </p:spTree>
    <p:extLst>
      <p:ext uri="{BB962C8B-B14F-4D97-AF65-F5344CB8AC3E}">
        <p14:creationId xmlns:p14="http://schemas.microsoft.com/office/powerpoint/2010/main" val="15987682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7556B-DD0E-460E-A407-BCD7565ED672}"/>
              </a:ext>
            </a:extLst>
          </p:cNvPr>
          <p:cNvSpPr>
            <a:spLocks noGrp="1"/>
          </p:cNvSpPr>
          <p:nvPr>
            <p:ph type="title"/>
          </p:nvPr>
        </p:nvSpPr>
        <p:spPr>
          <a:xfrm>
            <a:off x="1066800" y="67056"/>
            <a:ext cx="10058400" cy="1237488"/>
          </a:xfrm>
        </p:spPr>
        <p:txBody>
          <a:bodyPr/>
          <a:lstStyle/>
          <a:p>
            <a:pPr algn="ctr"/>
            <a:r>
              <a:rPr lang="en-US" dirty="0">
                <a:solidFill>
                  <a:srgbClr val="C00000"/>
                </a:solidFill>
              </a:rPr>
              <a:t>Practice</a:t>
            </a:r>
          </a:p>
        </p:txBody>
      </p:sp>
      <p:sp>
        <p:nvSpPr>
          <p:cNvPr id="3" name="Content Placeholder 2">
            <a:extLst>
              <a:ext uri="{FF2B5EF4-FFF2-40B4-BE49-F238E27FC236}">
                <a16:creationId xmlns:a16="http://schemas.microsoft.com/office/drawing/2014/main" id="{EBD92547-CE5E-48FF-97EB-C92C64D71514}"/>
              </a:ext>
            </a:extLst>
          </p:cNvPr>
          <p:cNvSpPr>
            <a:spLocks noGrp="1"/>
          </p:cNvSpPr>
          <p:nvPr>
            <p:ph idx="1"/>
          </p:nvPr>
        </p:nvSpPr>
        <p:spPr>
          <a:xfrm>
            <a:off x="243840" y="944880"/>
            <a:ext cx="11521440" cy="5715000"/>
          </a:xfrm>
        </p:spPr>
        <p:txBody>
          <a:bodyPr>
            <a:normAutofit/>
          </a:bodyPr>
          <a:lstStyle/>
          <a:p>
            <a:pPr algn="just">
              <a:lnSpc>
                <a:spcPct val="150000"/>
              </a:lnSpc>
            </a:pPr>
            <a:r>
              <a:rPr lang="en-US" sz="2400" b="1" dirty="0"/>
              <a:t>Are the following utterances performative (P) or constative (C)?</a:t>
            </a:r>
          </a:p>
          <a:p>
            <a:pPr algn="just">
              <a:lnSpc>
                <a:spcPct val="150000"/>
              </a:lnSpc>
            </a:pPr>
            <a:r>
              <a:rPr lang="en-US" sz="2400" dirty="0"/>
              <a:t>(1) ‘I name this ship Hibernia’                                          (</a:t>
            </a:r>
            <a:r>
              <a:rPr lang="en-US" sz="2400" b="1" u="sng" dirty="0"/>
              <a:t>P</a:t>
            </a:r>
            <a:r>
              <a:rPr lang="en-US" sz="2400" b="1" dirty="0"/>
              <a:t> A</a:t>
            </a:r>
            <a:r>
              <a:rPr lang="en-US" sz="2400" dirty="0"/>
              <a:t>ct of naming) </a:t>
            </a:r>
          </a:p>
          <a:p>
            <a:pPr algn="just">
              <a:lnSpc>
                <a:spcPct val="150000"/>
              </a:lnSpc>
            </a:pPr>
            <a:r>
              <a:rPr lang="en-US" sz="2400" dirty="0"/>
              <a:t>(2) ‘I believe in the dictatorship of the Proletariat’           (</a:t>
            </a:r>
            <a:r>
              <a:rPr lang="en-US" sz="2400" b="1" u="sng" dirty="0"/>
              <a:t>C</a:t>
            </a:r>
            <a:r>
              <a:rPr lang="en-US" sz="2400" dirty="0"/>
              <a:t> Only describes belief) </a:t>
            </a:r>
          </a:p>
          <a:p>
            <a:pPr algn="just">
              <a:lnSpc>
                <a:spcPct val="150000"/>
              </a:lnSpc>
            </a:pPr>
            <a:r>
              <a:rPr lang="en-US" sz="2400" dirty="0"/>
              <a:t>(3) ‘I admit I was hasty’                                                    (</a:t>
            </a:r>
            <a:r>
              <a:rPr lang="en-US" sz="2400" b="1" u="sng" dirty="0"/>
              <a:t>P </a:t>
            </a:r>
            <a:r>
              <a:rPr lang="en-US" sz="2400" b="1" dirty="0"/>
              <a:t>A</a:t>
            </a:r>
            <a:r>
              <a:rPr lang="en-US" sz="2400" dirty="0"/>
              <a:t>ct of admission)</a:t>
            </a:r>
          </a:p>
          <a:p>
            <a:pPr algn="just">
              <a:lnSpc>
                <a:spcPct val="150000"/>
              </a:lnSpc>
            </a:pPr>
            <a:r>
              <a:rPr lang="en-US" sz="2400" dirty="0"/>
              <a:t>(4) ‘I think I was wrong’                                                   (</a:t>
            </a:r>
            <a:r>
              <a:rPr lang="en-US" sz="2400" b="1" u="sng" dirty="0"/>
              <a:t>C </a:t>
            </a:r>
            <a:r>
              <a:rPr lang="en-US" sz="2400" b="1" dirty="0"/>
              <a:t>O</a:t>
            </a:r>
            <a:r>
              <a:rPr lang="en-US" sz="2400" dirty="0"/>
              <a:t>nly describes mental state) </a:t>
            </a:r>
          </a:p>
          <a:p>
            <a:pPr algn="just">
              <a:lnSpc>
                <a:spcPct val="150000"/>
              </a:lnSpc>
            </a:pPr>
            <a:r>
              <a:rPr lang="en-US" sz="2400" dirty="0"/>
              <a:t>(5) ‘I hereby inform you that you are sacked’                   (</a:t>
            </a:r>
            <a:r>
              <a:rPr lang="en-US" sz="2400" b="1" u="sng" dirty="0"/>
              <a:t>P </a:t>
            </a:r>
            <a:r>
              <a:rPr lang="en-US" sz="2400" b="1" dirty="0"/>
              <a:t>A</a:t>
            </a:r>
            <a:r>
              <a:rPr lang="en-US" sz="2400" dirty="0"/>
              <a:t>ct of informing) </a:t>
            </a:r>
          </a:p>
          <a:p>
            <a:pPr algn="just">
              <a:lnSpc>
                <a:spcPct val="150000"/>
              </a:lnSpc>
            </a:pPr>
            <a:r>
              <a:rPr lang="en-US" sz="2400" dirty="0"/>
              <a:t>(6) ‘I give you supper every night’                                  (</a:t>
            </a:r>
            <a:r>
              <a:rPr lang="en-US" sz="2400" b="1" u="sng" dirty="0"/>
              <a:t>C </a:t>
            </a:r>
            <a:r>
              <a:rPr lang="en-US" sz="2400" b="1" dirty="0"/>
              <a:t>O</a:t>
            </a:r>
            <a:r>
              <a:rPr lang="en-US" sz="2400" dirty="0"/>
              <a:t>nly describes a state of affairs)</a:t>
            </a:r>
          </a:p>
          <a:p>
            <a:pPr algn="just">
              <a:lnSpc>
                <a:spcPct val="150000"/>
              </a:lnSpc>
            </a:pPr>
            <a:endParaRPr lang="en-US" sz="2400" dirty="0"/>
          </a:p>
        </p:txBody>
      </p:sp>
    </p:spTree>
    <p:extLst>
      <p:ext uri="{BB962C8B-B14F-4D97-AF65-F5344CB8AC3E}">
        <p14:creationId xmlns:p14="http://schemas.microsoft.com/office/powerpoint/2010/main" val="30810520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E6FF22-48DC-4308-BAFB-4B29FF1B3E76}"/>
              </a:ext>
            </a:extLst>
          </p:cNvPr>
          <p:cNvSpPr>
            <a:spLocks noGrp="1"/>
          </p:cNvSpPr>
          <p:nvPr>
            <p:ph idx="1"/>
          </p:nvPr>
        </p:nvSpPr>
        <p:spPr>
          <a:xfrm>
            <a:off x="182880" y="762000"/>
            <a:ext cx="11247120" cy="6080760"/>
          </a:xfrm>
        </p:spPr>
        <p:txBody>
          <a:bodyPr>
            <a:normAutofit/>
          </a:bodyPr>
          <a:lstStyle/>
          <a:p>
            <a:pPr algn="just"/>
            <a:r>
              <a:rPr lang="en-US" sz="2400" dirty="0"/>
              <a:t>In </a:t>
            </a:r>
            <a:r>
              <a:rPr lang="en-US" sz="2400" b="1" dirty="0"/>
              <a:t>Chapter 3</a:t>
            </a:r>
            <a:r>
              <a:rPr lang="en-US" sz="2400" dirty="0"/>
              <a:t> we cited the definition of sentence meaning repeated here:</a:t>
            </a:r>
          </a:p>
          <a:p>
            <a:pPr marL="0" indent="0" algn="just">
              <a:lnSpc>
                <a:spcPct val="150000"/>
              </a:lnSpc>
              <a:buNone/>
            </a:pPr>
            <a:r>
              <a:rPr lang="en-US" sz="2400" dirty="0"/>
              <a:t>“To know the meaning of a [declarative] sentence is to know what the world would have to be like for the sentence to be true.” </a:t>
            </a:r>
          </a:p>
          <a:p>
            <a:pPr algn="just"/>
            <a:r>
              <a:rPr lang="en-US" sz="2400" b="1" dirty="0"/>
              <a:t>J.L. Austin</a:t>
            </a:r>
            <a:r>
              <a:rPr lang="en-US" sz="2400" dirty="0"/>
              <a:t>, in a 1955 series of lectures at Harvard University, called attention to a class of declarative sentences which cannot be assigned a truth value, because they do not make any claim about the state of the world. </a:t>
            </a:r>
            <a:r>
              <a:rPr lang="en-US" sz="2400" b="1" dirty="0"/>
              <a:t>Some examples are presented:</a:t>
            </a:r>
          </a:p>
          <a:p>
            <a:pPr algn="just"/>
            <a:r>
              <a:rPr lang="en-US" sz="2400" b="1" dirty="0"/>
              <a:t>a.</a:t>
            </a:r>
            <a:r>
              <a:rPr lang="en-US" sz="2400" dirty="0"/>
              <a:t> </a:t>
            </a:r>
            <a:r>
              <a:rPr lang="en-US" sz="2400" i="1" dirty="0"/>
              <a:t>‘I do’ (sc. take this woman to be my lawful wedded wife) </a:t>
            </a:r>
            <a:r>
              <a:rPr lang="en-US" sz="2400" dirty="0"/>
              <a:t>— as uttered in the course of the marriage ceremony.</a:t>
            </a:r>
          </a:p>
          <a:p>
            <a:pPr algn="just"/>
            <a:r>
              <a:rPr lang="en-US" sz="2400" b="1" dirty="0"/>
              <a:t>b.</a:t>
            </a:r>
            <a:r>
              <a:rPr lang="en-US" sz="2400" dirty="0"/>
              <a:t> </a:t>
            </a:r>
            <a:r>
              <a:rPr lang="en-US" sz="2400" i="1" dirty="0"/>
              <a:t>‘I name this ship the Queen Elizabeth’</a:t>
            </a:r>
            <a:r>
              <a:rPr lang="en-US" sz="2400" dirty="0"/>
              <a:t> — as uttered when smashing the bottle against the stem. </a:t>
            </a:r>
          </a:p>
          <a:p>
            <a:pPr algn="just"/>
            <a:r>
              <a:rPr lang="en-US" sz="2400" b="1" dirty="0"/>
              <a:t>c.</a:t>
            </a:r>
            <a:r>
              <a:rPr lang="en-US" sz="2400" dirty="0"/>
              <a:t> </a:t>
            </a:r>
            <a:r>
              <a:rPr lang="en-US" sz="2400" i="1" dirty="0"/>
              <a:t>‘I bet you sixpence it will rain tomorrow.’</a:t>
            </a:r>
          </a:p>
          <a:p>
            <a:pPr algn="just"/>
            <a:endParaRPr lang="en-US" sz="2400" dirty="0"/>
          </a:p>
          <a:p>
            <a:pPr algn="just"/>
            <a:endParaRPr lang="en-US" sz="2400" dirty="0"/>
          </a:p>
        </p:txBody>
      </p:sp>
    </p:spTree>
    <p:extLst>
      <p:ext uri="{BB962C8B-B14F-4D97-AF65-F5344CB8AC3E}">
        <p14:creationId xmlns:p14="http://schemas.microsoft.com/office/powerpoint/2010/main" val="681709855"/>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A53198-9488-4AFB-A690-4D7E30B076C9}"/>
              </a:ext>
            </a:extLst>
          </p:cNvPr>
          <p:cNvSpPr>
            <a:spLocks noGrp="1"/>
          </p:cNvSpPr>
          <p:nvPr>
            <p:ph idx="1"/>
          </p:nvPr>
        </p:nvSpPr>
        <p:spPr>
          <a:xfrm>
            <a:off x="399288" y="262128"/>
            <a:ext cx="10832592" cy="6123432"/>
          </a:xfrm>
        </p:spPr>
        <p:txBody>
          <a:bodyPr>
            <a:normAutofit lnSpcReduction="10000"/>
          </a:bodyPr>
          <a:lstStyle/>
          <a:p>
            <a:pPr algn="just">
              <a:lnSpc>
                <a:spcPct val="150000"/>
              </a:lnSpc>
            </a:pPr>
            <a:r>
              <a:rPr lang="en-US" sz="2400" b="1" dirty="0"/>
              <a:t>Austin pointed out </a:t>
            </a:r>
            <a:r>
              <a:rPr lang="en-US" sz="2400" dirty="0"/>
              <a:t>that when someone says </a:t>
            </a:r>
            <a:r>
              <a:rPr lang="en-US" sz="2400" i="1" dirty="0"/>
              <a:t>I now pronounce you man and wife or I hereby declare this meeting adjourned</a:t>
            </a:r>
            <a:r>
              <a:rPr lang="en-US" sz="2400" dirty="0"/>
              <a:t>, </a:t>
            </a:r>
            <a:r>
              <a:rPr lang="en-US" sz="2400" u="sng" dirty="0"/>
              <a:t>the speaker is</a:t>
            </a:r>
            <a:r>
              <a:rPr lang="en-US" sz="2400" dirty="0"/>
              <a:t> not describing something, but </a:t>
            </a:r>
            <a:r>
              <a:rPr lang="en-US" sz="2400" u="sng" dirty="0"/>
              <a:t>doing something</a:t>
            </a:r>
            <a:r>
              <a:rPr lang="en-US" sz="2400" dirty="0"/>
              <a:t>. The speaker is not making a claim about the world, </a:t>
            </a:r>
            <a:r>
              <a:rPr lang="en-US" sz="2400" u="sng" dirty="0"/>
              <a:t>but rather changing the world.</a:t>
            </a:r>
          </a:p>
          <a:p>
            <a:pPr algn="just">
              <a:lnSpc>
                <a:spcPct val="150000"/>
              </a:lnSpc>
            </a:pPr>
            <a:r>
              <a:rPr lang="en-US" sz="2400" b="1" dirty="0"/>
              <a:t>For this reason</a:t>
            </a:r>
            <a:r>
              <a:rPr lang="en-US" sz="2400" dirty="0"/>
              <a:t>, it doesn’t make sense to ask whether these statements are true or false. It does, however, make sense to ask whether the person’s action was successful or appropriate. Was the speaker licensed to perform a marriage ceremony at that time and place. </a:t>
            </a:r>
          </a:p>
          <a:p>
            <a:pPr algn="just">
              <a:lnSpc>
                <a:spcPct val="150000"/>
              </a:lnSpc>
            </a:pPr>
            <a:r>
              <a:rPr lang="en-US" sz="2400" b="1" dirty="0"/>
              <a:t>Austin refers </a:t>
            </a:r>
            <a:r>
              <a:rPr lang="en-US" sz="2400" dirty="0"/>
              <a:t>to the act which the speaker intends to perform by speaking as the </a:t>
            </a:r>
            <a:r>
              <a:rPr lang="en-US" sz="2400" b="1" dirty="0"/>
              <a:t>illocutionary force </a:t>
            </a:r>
            <a:r>
              <a:rPr lang="en-US" sz="2400" dirty="0"/>
              <a:t>of the utterance. </a:t>
            </a:r>
            <a:r>
              <a:rPr lang="en-US" sz="2400" u="sng" dirty="0"/>
              <a:t>‘Speech act’ and ‘illocution’ </a:t>
            </a:r>
            <a:r>
              <a:rPr lang="en-US" sz="2400" dirty="0"/>
              <a:t>will here be used </a:t>
            </a:r>
            <a:r>
              <a:rPr lang="en-US" sz="2400" u="sng" dirty="0"/>
              <a:t>synonymously.</a:t>
            </a:r>
          </a:p>
        </p:txBody>
      </p:sp>
    </p:spTree>
    <p:extLst>
      <p:ext uri="{BB962C8B-B14F-4D97-AF65-F5344CB8AC3E}">
        <p14:creationId xmlns:p14="http://schemas.microsoft.com/office/powerpoint/2010/main" val="426673893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579</TotalTime>
  <Words>1774</Words>
  <Application>Microsoft Office PowerPoint</Application>
  <PresentationFormat>Widescreen</PresentationFormat>
  <Paragraphs>77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Wood Type</vt:lpstr>
      <vt:lpstr>         Semantics</vt:lpstr>
      <vt:lpstr>introduction </vt:lpstr>
      <vt:lpstr>Indirect Speech Acts</vt:lpstr>
      <vt:lpstr>PowerPoint Presentation</vt:lpstr>
      <vt:lpstr>Performatives</vt:lpstr>
      <vt:lpstr>Practice</vt:lpstr>
      <vt:lpstr>Practice</vt:lpstr>
      <vt:lpstr>PowerPoint Presentation</vt:lpstr>
      <vt:lpstr>PowerPoint Presentation</vt:lpstr>
      <vt:lpstr>Examples</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Semantics</dc:title>
  <dc:creator>Haider Alkhafagi</dc:creator>
  <cp:lastModifiedBy>ahmed qadoury</cp:lastModifiedBy>
  <cp:revision>38</cp:revision>
  <dcterms:created xsi:type="dcterms:W3CDTF">2020-12-12T11:40:12Z</dcterms:created>
  <dcterms:modified xsi:type="dcterms:W3CDTF">2020-12-28T18:19:51Z</dcterms:modified>
</cp:coreProperties>
</file>