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91" r:id="rId2"/>
    <p:sldId id="300" r:id="rId3"/>
    <p:sldId id="301" r:id="rId4"/>
    <p:sldId id="313" r:id="rId5"/>
    <p:sldId id="302" r:id="rId6"/>
    <p:sldId id="303" r:id="rId7"/>
    <p:sldId id="306" r:id="rId8"/>
    <p:sldId id="308" r:id="rId9"/>
    <p:sldId id="309" r:id="rId10"/>
    <p:sldId id="304" r:id="rId11"/>
    <p:sldId id="305" r:id="rId12"/>
    <p:sldId id="310" r:id="rId13"/>
    <p:sldId id="311" r:id="rId14"/>
    <p:sldId id="312" r:id="rId15"/>
    <p:sldId id="292" r:id="rId1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07B9"/>
    <a:srgbClr val="FF6699"/>
    <a:srgbClr val="00FFFF"/>
    <a:srgbClr val="F0F52F"/>
    <a:srgbClr val="FF3300"/>
    <a:srgbClr val="F38C03"/>
    <a:srgbClr val="E5681B"/>
    <a:srgbClr val="9900CC"/>
    <a:srgbClr val="99009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18" autoAdjust="0"/>
    <p:restoredTop sz="90053" autoAdjust="0"/>
  </p:normalViewPr>
  <p:slideViewPr>
    <p:cSldViewPr>
      <p:cViewPr varScale="1">
        <p:scale>
          <a:sx n="60" d="100"/>
          <a:sy n="60" d="100"/>
        </p:scale>
        <p:origin x="144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16B3DED-E3FA-41AD-8C9C-FFF326DA02E5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914777E-552B-4999-8C80-B510E455D4A3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15606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EF9DC7F-9248-4D31-9386-AE018A2C8C56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BD81E17-8214-4FA4-B0DC-7BAD286409A5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6162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81E17-8214-4FA4-B0DC-7BAD286409A5}" type="slidenum">
              <a:rPr lang="ar-IQ" smtClean="0"/>
              <a:pPr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1906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81E17-8214-4FA4-B0DC-7BAD286409A5}" type="slidenum">
              <a:rPr lang="ar-IQ" smtClean="0"/>
              <a:pPr/>
              <a:t>15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190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9034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7094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44407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6913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6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9836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13422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130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606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388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3784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833BF-9542-4804-8F12-6D427A0DAA9A}" type="datetimeFigureOut">
              <a:rPr lang="ar-IQ" smtClean="0"/>
              <a:pPr/>
              <a:t>14/05/1442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940BE-DF74-4FF1-A437-83C07C4C0CA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820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707904" y="309868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Straight Connector 6"/>
          <p:cNvCxnSpPr>
            <a:stCxn id="3" idx="0"/>
          </p:cNvCxnSpPr>
          <p:nvPr/>
        </p:nvCxnSpPr>
        <p:spPr>
          <a:xfrm flipV="1">
            <a:off x="3887924" y="2204864"/>
            <a:ext cx="0" cy="8938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" idx="4"/>
          </p:cNvCxnSpPr>
          <p:nvPr/>
        </p:nvCxnSpPr>
        <p:spPr>
          <a:xfrm>
            <a:off x="3887924" y="3458728"/>
            <a:ext cx="0" cy="618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3203849" y="2564905"/>
            <a:ext cx="1368151" cy="1440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275856" y="2651777"/>
            <a:ext cx="1296144" cy="1137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-40193" y="16871"/>
            <a:ext cx="9144000" cy="68877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" name="Right Triangle 14"/>
          <p:cNvSpPr/>
          <p:nvPr/>
        </p:nvSpPr>
        <p:spPr>
          <a:xfrm>
            <a:off x="0" y="4077072"/>
            <a:ext cx="4551903" cy="2827527"/>
          </a:xfrm>
          <a:prstGeom prst="rtTriangle">
            <a:avLst/>
          </a:prstGeom>
          <a:solidFill>
            <a:schemeClr val="accent2">
              <a:lumMod val="40000"/>
              <a:lumOff val="60000"/>
              <a:alpha val="47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9" name="Right Triangle 18"/>
          <p:cNvSpPr/>
          <p:nvPr/>
        </p:nvSpPr>
        <p:spPr>
          <a:xfrm>
            <a:off x="0" y="4077072"/>
            <a:ext cx="2275951" cy="2827527"/>
          </a:xfrm>
          <a:prstGeom prst="rtTriangle">
            <a:avLst/>
          </a:prstGeom>
          <a:solidFill>
            <a:schemeClr val="accent5">
              <a:lumMod val="60000"/>
              <a:lumOff val="40000"/>
              <a:alpha val="48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5" name="Right Triangle 24"/>
          <p:cNvSpPr/>
          <p:nvPr/>
        </p:nvSpPr>
        <p:spPr>
          <a:xfrm rot="16200000" flipH="1">
            <a:off x="4675775" y="-1003370"/>
            <a:ext cx="3460162" cy="5395904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56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4" name="Right Triangle 73"/>
          <p:cNvSpPr/>
          <p:nvPr/>
        </p:nvSpPr>
        <p:spPr>
          <a:xfrm rot="16200000" flipH="1">
            <a:off x="5567736" y="-1826681"/>
            <a:ext cx="1730080" cy="5342065"/>
          </a:xfrm>
          <a:prstGeom prst="rtTriangle">
            <a:avLst/>
          </a:prstGeom>
          <a:solidFill>
            <a:schemeClr val="accent6">
              <a:lumMod val="60000"/>
              <a:lumOff val="40000"/>
              <a:alpha val="51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5" name="Right Triangle 74"/>
          <p:cNvSpPr/>
          <p:nvPr/>
        </p:nvSpPr>
        <p:spPr>
          <a:xfrm rot="16200000" flipH="1">
            <a:off x="6000255" y="-2278612"/>
            <a:ext cx="865040" cy="5351265"/>
          </a:xfrm>
          <a:prstGeom prst="rtTriangle">
            <a:avLst/>
          </a:prstGeom>
          <a:solidFill>
            <a:schemeClr val="accent4">
              <a:lumMod val="40000"/>
              <a:lumOff val="60000"/>
              <a:alpha val="71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8" name="TextBox 77"/>
          <p:cNvSpPr txBox="1"/>
          <p:nvPr/>
        </p:nvSpPr>
        <p:spPr>
          <a:xfrm>
            <a:off x="539552" y="2438400"/>
            <a:ext cx="8262827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600" b="1" dirty="0"/>
              <a:t>Denotative meaning and</a:t>
            </a:r>
          </a:p>
          <a:p>
            <a:pPr algn="ctr"/>
            <a:r>
              <a:rPr lang="en-US" sz="3600" b="1" dirty="0"/>
              <a:t>translation issues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743200" y="3886200"/>
            <a:ext cx="403859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400" b="1" dirty="0">
                <a:latin typeface="Aharoni" pitchFamily="2" charset="-79"/>
                <a:ea typeface="Times New Roman"/>
                <a:cs typeface="Aharoni" pitchFamily="2" charset="-79"/>
              </a:rPr>
              <a:t>By</a:t>
            </a:r>
            <a:br>
              <a:rPr lang="en-US" sz="2400" b="1" dirty="0">
                <a:latin typeface="Aharoni" pitchFamily="2" charset="-79"/>
                <a:ea typeface="Times New Roman"/>
                <a:cs typeface="Aharoni" pitchFamily="2" charset="-79"/>
              </a:rPr>
            </a:br>
            <a:r>
              <a:rPr lang="en-US" sz="2400" b="1" dirty="0">
                <a:latin typeface="Aharoni" pitchFamily="2" charset="-79"/>
                <a:ea typeface="Times New Roman"/>
                <a:cs typeface="Aharoni" pitchFamily="2" charset="-79"/>
              </a:rPr>
              <a:t>Mohammed I. </a:t>
            </a:r>
            <a:r>
              <a:rPr lang="en-US" sz="2400" b="1" dirty="0" err="1">
                <a:latin typeface="Aharoni" pitchFamily="2" charset="-79"/>
                <a:ea typeface="Times New Roman"/>
                <a:cs typeface="Aharoni" pitchFamily="2" charset="-79"/>
              </a:rPr>
              <a:t>Khalil</a:t>
            </a:r>
            <a:endParaRPr lang="ar-IQ" sz="2400" b="1" dirty="0">
              <a:latin typeface="Aharoni" pitchFamily="2" charset="-79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9552" y="4908069"/>
            <a:ext cx="826282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2800" b="1" dirty="0" err="1">
                <a:latin typeface="Aharoni" pitchFamily="2" charset="-79"/>
                <a:cs typeface="Aharoni" pitchFamily="2" charset="-79"/>
              </a:rPr>
              <a:t>Coures</a:t>
            </a:r>
            <a:r>
              <a:rPr lang="en-US" sz="2800" b="1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err="1">
                <a:latin typeface="Aharoni" pitchFamily="2" charset="-79"/>
                <a:cs typeface="Aharoni" pitchFamily="2" charset="-79"/>
              </a:rPr>
              <a:t>Touter</a:t>
            </a:r>
            <a:r>
              <a:rPr lang="en-US" sz="2800" b="1" dirty="0">
                <a:latin typeface="Aharoni" pitchFamily="2" charset="-79"/>
                <a:cs typeface="Aharoni" pitchFamily="2" charset="-79"/>
              </a:rPr>
              <a:t>:</a:t>
            </a:r>
            <a:br>
              <a:rPr lang="en-US" sz="2800" b="1" dirty="0">
                <a:latin typeface="Aharoni" pitchFamily="2" charset="-79"/>
                <a:cs typeface="Aharoni" pitchFamily="2" charset="-79"/>
              </a:rPr>
            </a:br>
            <a:r>
              <a:rPr lang="en-US" sz="2800" b="1" dirty="0">
                <a:latin typeface="Aharoni" pitchFamily="2" charset="-79"/>
                <a:cs typeface="Aharoni" pitchFamily="2" charset="-79"/>
              </a:rPr>
              <a:t>Prof. Ahmed Q. Abed</a:t>
            </a:r>
            <a:endParaRPr lang="ar-IQ" sz="2800" b="1" dirty="0">
              <a:latin typeface="Aharoni" pitchFamily="2" charset="-79"/>
            </a:endParaRPr>
          </a:p>
        </p:txBody>
      </p:sp>
      <p:pic>
        <p:nvPicPr>
          <p:cNvPr id="20" name="Picture 19" descr="8_2018_07_16!03_57_3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53200" y="-1"/>
            <a:ext cx="2590800" cy="2092324"/>
          </a:xfrm>
          <a:prstGeom prst="rect">
            <a:avLst/>
          </a:prstGeom>
        </p:spPr>
      </p:pic>
      <p:pic>
        <p:nvPicPr>
          <p:cNvPr id="21" name="Picture 20" descr="858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667000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12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-8522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371600" y="486660"/>
            <a:ext cx="7010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en-US" sz="3600" b="1" dirty="0" err="1"/>
              <a:t>Hyperonym</a:t>
            </a:r>
            <a:r>
              <a:rPr lang="en-US" sz="3600" b="1" dirty="0"/>
              <a:t>-hyponym repetition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1524000"/>
            <a:ext cx="7632848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3200" dirty="0"/>
              <a:t>Here, </a:t>
            </a:r>
            <a:r>
              <a:rPr lang="ar-SA" sz="3200" dirty="0"/>
              <a:t>الباعة</a:t>
            </a:r>
            <a:r>
              <a:rPr lang="en-US" sz="3200" dirty="0"/>
              <a:t> ‘the sellers’ is a </a:t>
            </a:r>
            <a:r>
              <a:rPr lang="en-US" sz="3200" dirty="0" err="1"/>
              <a:t>hyperonym</a:t>
            </a:r>
            <a:r>
              <a:rPr lang="en-US" sz="3200" dirty="0"/>
              <a:t> of </a:t>
            </a:r>
            <a:r>
              <a:rPr lang="ar-SA" sz="3200" dirty="0"/>
              <a:t>المتجولین</a:t>
            </a:r>
            <a:r>
              <a:rPr lang="en-US" sz="3200" dirty="0"/>
              <a:t> ‘barrow-men’ (literally, ‘travelling [people]’ but normally used to describe people who sell goods from a barrow or handcart); all barrow-men are sellers but not all sellers are barrow-men In cases such as this, the meaning of the first word in the particular context has to be taken as excluding that of the second word.</a:t>
            </a:r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-8522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371600" y="486660"/>
            <a:ext cx="7010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/>
              <a:t>Associative repetition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1524000"/>
            <a:ext cx="7632848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ar-SA" sz="3600" dirty="0"/>
              <a:t> </a:t>
            </a:r>
            <a:r>
              <a:rPr lang="en-US" sz="3600" dirty="0"/>
              <a:t>A third form of semantic repetition that is frequently found in Arabic but does not normally occur in English is what can be termed associative repetition. It </a:t>
            </a:r>
            <a:r>
              <a:rPr lang="en-US" sz="3600" i="1" dirty="0">
                <a:solidFill>
                  <a:srgbClr val="002060"/>
                </a:solidFill>
              </a:rPr>
              <a:t>involves at least two or more elements, one of which is</a:t>
            </a:r>
          </a:p>
          <a:p>
            <a:pPr algn="just" rtl="0"/>
            <a:r>
              <a:rPr lang="en-US" sz="3600" i="1" dirty="0">
                <a:solidFill>
                  <a:srgbClr val="002060"/>
                </a:solidFill>
              </a:rPr>
              <a:t>a basic element and the other, or others, of which are associated with that element</a:t>
            </a:r>
            <a:r>
              <a:rPr lang="en-US" sz="3600" dirty="0">
                <a:solidFill>
                  <a:srgbClr val="002060"/>
                </a:solidFill>
              </a:rPr>
              <a:t>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-8522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752600" y="486660"/>
            <a:ext cx="6629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/>
              <a:t>Associative repetition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1219200"/>
            <a:ext cx="7632848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3600" dirty="0"/>
              <a:t>An example is ‘</a:t>
            </a:r>
            <a:r>
              <a:rPr lang="en-US" sz="3600" b="1" dirty="0">
                <a:solidFill>
                  <a:srgbClr val="C00000"/>
                </a:solidFill>
              </a:rPr>
              <a:t>ship</a:t>
            </a:r>
            <a:r>
              <a:rPr lang="en-US" sz="3600" dirty="0"/>
              <a:t>’ and ‘</a:t>
            </a:r>
            <a:r>
              <a:rPr lang="en-US" sz="3600" b="1" dirty="0">
                <a:solidFill>
                  <a:srgbClr val="C00000"/>
                </a:solidFill>
              </a:rPr>
              <a:t>crew of a ship</a:t>
            </a:r>
            <a:r>
              <a:rPr lang="en-US" sz="3600" dirty="0"/>
              <a:t>’. ‘Crew of a ship’ is not a type of ‘ship’ (i.e. this is not a </a:t>
            </a:r>
            <a:r>
              <a:rPr lang="en-US" sz="3600" dirty="0" err="1"/>
              <a:t>hyperonym</a:t>
            </a:r>
            <a:r>
              <a:rPr lang="en-US" sz="3600" dirty="0"/>
              <a:t>-hyponym relationship); nor is it a part of a ship (as is a ship’s mast, for example); this would be </a:t>
            </a:r>
            <a:r>
              <a:rPr lang="en-US" sz="3600" dirty="0" err="1"/>
              <a:t>meronymic</a:t>
            </a:r>
            <a:r>
              <a:rPr lang="en-US" sz="3600" dirty="0"/>
              <a:t> – that is, part–whole – relationship</a:t>
            </a:r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-8522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371600" y="486660"/>
            <a:ext cx="70104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/>
              <a:t>List restructuring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1447800"/>
            <a:ext cx="7632848" cy="507831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3600" dirty="0"/>
              <a:t>One particularly striking feature in </a:t>
            </a:r>
            <a:r>
              <a:rPr lang="en-US" sz="3600" b="1" dirty="0">
                <a:solidFill>
                  <a:srgbClr val="002060"/>
                </a:solidFill>
              </a:rPr>
              <a:t>Arabic is a tendency to use fairly long lists of terms belonging to the same semantic field</a:t>
            </a:r>
            <a:r>
              <a:rPr lang="en-US" sz="3600" dirty="0">
                <a:solidFill>
                  <a:srgbClr val="002060"/>
                </a:solidFill>
              </a:rPr>
              <a:t> </a:t>
            </a:r>
            <a:r>
              <a:rPr lang="en-US" sz="3600" dirty="0"/>
              <a:t>– a semantic field being a general, normally rather impressionistically defined, area of meaning (e.g. the semantic field of farm machinery, emotions or types</a:t>
            </a:r>
          </a:p>
          <a:p>
            <a:pPr algn="just" rtl="0"/>
            <a:r>
              <a:rPr lang="en-US" sz="3600" dirty="0"/>
              <a:t>of movement)</a:t>
            </a:r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0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143000" y="533400"/>
            <a:ext cx="7404248" cy="65556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SA" sz="2800" b="1" dirty="0"/>
              <a:t>فھم، كالسیاسیین، یصرون على ممارسة الوجاھة بجمیع فروعھا: {البیوت المفتوحة، القصور، الحرس</a:t>
            </a:r>
            <a:r>
              <a:rPr lang="en-US" sz="2800" b="1" dirty="0"/>
              <a:t> </a:t>
            </a:r>
            <a:r>
              <a:rPr lang="ar-SA" sz="2800" b="1" dirty="0"/>
              <a:t>الخاص، الزلم، البذخ،</a:t>
            </a:r>
            <a:r>
              <a:rPr lang="en-US" sz="2800" b="1" dirty="0"/>
              <a:t> </a:t>
            </a:r>
            <a:r>
              <a:rPr lang="ar-SA" sz="2800" b="1" dirty="0"/>
              <a:t>واقتناء </a:t>
            </a:r>
            <a:r>
              <a:rPr lang="ar-SA" sz="2800" b="1" dirty="0">
                <a:solidFill>
                  <a:srgbClr val="002060"/>
                </a:solidFill>
              </a:rPr>
              <a:t>ما عز من الألبسة والحلي والحلل</a:t>
            </a:r>
            <a:r>
              <a:rPr lang="ar-SA" sz="2800" b="1" dirty="0"/>
              <a:t>}</a:t>
            </a:r>
            <a:endParaRPr lang="en-US" sz="2800" b="1" dirty="0"/>
          </a:p>
          <a:p>
            <a:endParaRPr lang="en-US" sz="2800" dirty="0"/>
          </a:p>
          <a:p>
            <a:pPr algn="just" rtl="0"/>
            <a:r>
              <a:rPr lang="en-US" sz="2800" b="1" dirty="0"/>
              <a:t>Like politicians, they insist upon all the outward trappings of privilege: mansions, palaces, bodyguards, </a:t>
            </a:r>
            <a:r>
              <a:rPr lang="en-US" sz="2800" b="1" dirty="0">
                <a:solidFill>
                  <a:srgbClr val="002060"/>
                </a:solidFill>
              </a:rPr>
              <a:t>and all the finery that money can buy.</a:t>
            </a:r>
          </a:p>
          <a:p>
            <a:pPr algn="just" rtl="0"/>
            <a:endParaRPr lang="en-US" sz="2800" b="1" dirty="0"/>
          </a:p>
          <a:p>
            <a:pPr algn="l" rtl="0"/>
            <a:r>
              <a:rPr lang="en-US" sz="2800" dirty="0"/>
              <a:t>This translation omits specific translation of the later listed elements in the Arabic</a:t>
            </a:r>
          </a:p>
          <a:p>
            <a:pPr algn="l" rtl="0"/>
            <a:r>
              <a:rPr lang="ar-SA" sz="2800" dirty="0"/>
              <a:t>الزلم، البذخ، واقتناء ما عز من الألبسة والحلى والحلل , </a:t>
            </a:r>
            <a:r>
              <a:rPr lang="en-US" sz="2800" dirty="0"/>
              <a:t>utilizing instead the phrase ‘all the finery which money can buy.</a:t>
            </a:r>
            <a:endParaRPr lang="en-US" sz="2800" b="1" dirty="0"/>
          </a:p>
          <a:p>
            <a:pPr algn="just" rtl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3707904" y="3098688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7" name="Straight Connector 6"/>
          <p:cNvCxnSpPr>
            <a:stCxn id="3" idx="0"/>
          </p:cNvCxnSpPr>
          <p:nvPr/>
        </p:nvCxnSpPr>
        <p:spPr>
          <a:xfrm flipV="1">
            <a:off x="3887924" y="2204864"/>
            <a:ext cx="0" cy="8938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3" idx="4"/>
          </p:cNvCxnSpPr>
          <p:nvPr/>
        </p:nvCxnSpPr>
        <p:spPr>
          <a:xfrm>
            <a:off x="3887924" y="3458728"/>
            <a:ext cx="0" cy="618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3203849" y="2564905"/>
            <a:ext cx="1368151" cy="14401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275856" y="2651777"/>
            <a:ext cx="1296144" cy="11372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-40193" y="16871"/>
            <a:ext cx="9144000" cy="68877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grpSp>
        <p:nvGrpSpPr>
          <p:cNvPr id="8" name="Group 7"/>
          <p:cNvGrpSpPr/>
          <p:nvPr/>
        </p:nvGrpSpPr>
        <p:grpSpPr>
          <a:xfrm>
            <a:off x="195963" y="1190476"/>
            <a:ext cx="4033960" cy="3966716"/>
            <a:chOff x="1227210" y="1052736"/>
            <a:chExt cx="3128766" cy="3224832"/>
          </a:xfrm>
        </p:grpSpPr>
        <p:grpSp>
          <p:nvGrpSpPr>
            <p:cNvPr id="6" name="Group 5"/>
            <p:cNvGrpSpPr/>
            <p:nvPr/>
          </p:nvGrpSpPr>
          <p:grpSpPr>
            <a:xfrm>
              <a:off x="1227210" y="1052736"/>
              <a:ext cx="3128766" cy="3224832"/>
              <a:chOff x="1227210" y="2235828"/>
              <a:chExt cx="2053042" cy="2041740"/>
            </a:xfrm>
          </p:grpSpPr>
          <p:sp>
            <p:nvSpPr>
              <p:cNvPr id="16" name="Oval 15"/>
              <p:cNvSpPr/>
              <p:nvPr/>
            </p:nvSpPr>
            <p:spPr>
              <a:xfrm rot="18840295">
                <a:off x="1668243" y="2437581"/>
                <a:ext cx="351503" cy="913588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17" name="Oval 16"/>
              <p:cNvSpPr/>
              <p:nvPr/>
            </p:nvSpPr>
            <p:spPr>
              <a:xfrm rot="16200000">
                <a:off x="1508252" y="2803386"/>
                <a:ext cx="351503" cy="91358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18" name="Oval 17"/>
              <p:cNvSpPr/>
              <p:nvPr/>
            </p:nvSpPr>
            <p:spPr>
              <a:xfrm rot="13440295">
                <a:off x="1680232" y="3199343"/>
                <a:ext cx="351503" cy="913588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2063617" y="2235828"/>
                <a:ext cx="351503" cy="913588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063617" y="3361973"/>
                <a:ext cx="351503" cy="913588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22" name="Oval 21"/>
              <p:cNvSpPr/>
              <p:nvPr/>
            </p:nvSpPr>
            <p:spPr>
              <a:xfrm rot="8040295">
                <a:off x="2497555" y="3247144"/>
                <a:ext cx="351503" cy="913588"/>
              </a:xfrm>
              <a:prstGeom prst="ellipse">
                <a:avLst/>
              </a:prstGeom>
              <a:solidFill>
                <a:srgbClr val="00FFFF"/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23" name="Oval 22"/>
              <p:cNvSpPr/>
              <p:nvPr/>
            </p:nvSpPr>
            <p:spPr>
              <a:xfrm rot="16200000">
                <a:off x="2647705" y="2826182"/>
                <a:ext cx="351503" cy="91358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0F5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24" name="Oval 23"/>
              <p:cNvSpPr/>
              <p:nvPr/>
            </p:nvSpPr>
            <p:spPr>
              <a:xfrm rot="13440295">
                <a:off x="2476252" y="2407257"/>
                <a:ext cx="351503" cy="913588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27" name="Oval 26"/>
              <p:cNvSpPr/>
              <p:nvPr/>
            </p:nvSpPr>
            <p:spPr>
              <a:xfrm rot="18840295">
                <a:off x="1668244" y="2439588"/>
                <a:ext cx="351503" cy="913588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>
                <a:solidFill>
                  <a:schemeClr val="accent3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28" name="Oval 27"/>
              <p:cNvSpPr/>
              <p:nvPr/>
            </p:nvSpPr>
            <p:spPr>
              <a:xfrm rot="16200000">
                <a:off x="1508253" y="2805393"/>
                <a:ext cx="351503" cy="913588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29" name="Oval 28"/>
              <p:cNvSpPr/>
              <p:nvPr/>
            </p:nvSpPr>
            <p:spPr>
              <a:xfrm rot="13440295">
                <a:off x="1680233" y="3201350"/>
                <a:ext cx="351503" cy="913588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2063618" y="2237835"/>
                <a:ext cx="351503" cy="913588"/>
              </a:xfrm>
              <a:prstGeom prst="ellips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2063618" y="3363980"/>
                <a:ext cx="351503" cy="913588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32" name="Oval 31"/>
              <p:cNvSpPr/>
              <p:nvPr/>
            </p:nvSpPr>
            <p:spPr>
              <a:xfrm rot="8040295">
                <a:off x="2497556" y="3249151"/>
                <a:ext cx="351503" cy="913588"/>
              </a:xfrm>
              <a:prstGeom prst="ellipse">
                <a:avLst/>
              </a:prstGeom>
              <a:solidFill>
                <a:srgbClr val="00FFFF"/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33" name="Oval 32"/>
              <p:cNvSpPr/>
              <p:nvPr/>
            </p:nvSpPr>
            <p:spPr>
              <a:xfrm rot="16200000">
                <a:off x="2647706" y="2828189"/>
                <a:ext cx="351503" cy="91358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0F52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34" name="Oval 33"/>
              <p:cNvSpPr/>
              <p:nvPr/>
            </p:nvSpPr>
            <p:spPr>
              <a:xfrm rot="13440295">
                <a:off x="2476253" y="2409264"/>
                <a:ext cx="351503" cy="913588"/>
              </a:xfrm>
              <a:prstGeom prst="ellipse">
                <a:avLst/>
              </a:prstGeom>
              <a:solidFill>
                <a:srgbClr val="FF6699"/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</p:grpSp>
        <p:sp>
          <p:nvSpPr>
            <p:cNvPr id="26" name="Oval 25"/>
            <p:cNvSpPr/>
            <p:nvPr/>
          </p:nvSpPr>
          <p:spPr>
            <a:xfrm>
              <a:off x="2516551" y="2447790"/>
              <a:ext cx="502491" cy="480441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2363992" y="2651777"/>
            <a:ext cx="4682744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6000" dirty="0">
                <a:latin typeface="Algerian" pitchFamily="82" charset="0"/>
              </a:rPr>
              <a:t>Thank you </a:t>
            </a:r>
            <a:endParaRPr lang="ar-IQ" sz="6000" dirty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518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8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-8522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143000" y="152400"/>
            <a:ext cx="7239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/>
              <a:t>Semantic repetition in Arabic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838200" y="1600200"/>
            <a:ext cx="7632848" cy="46351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3600" dirty="0"/>
              <a:t>It is a repetition of meaning. This involves the </a:t>
            </a:r>
            <a:r>
              <a:rPr lang="en-US" sz="3600" b="1" dirty="0">
                <a:solidFill>
                  <a:srgbClr val="002060"/>
                </a:solidFill>
              </a:rPr>
              <a:t>use of two (or more) synonyms or near-synonyms </a:t>
            </a:r>
            <a:r>
              <a:rPr lang="en-US" sz="3600" dirty="0"/>
              <a:t>but it can also be extended to include </a:t>
            </a:r>
            <a:r>
              <a:rPr lang="en-US" sz="3600" b="1" dirty="0" err="1">
                <a:solidFill>
                  <a:srgbClr val="002060"/>
                </a:solidFill>
              </a:rPr>
              <a:t>hyperonym</a:t>
            </a:r>
            <a:r>
              <a:rPr lang="en-US" sz="3600" b="1" dirty="0">
                <a:solidFill>
                  <a:srgbClr val="002060"/>
                </a:solidFill>
              </a:rPr>
              <a:t>-hyponym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  <a:r>
              <a:rPr lang="en-US" sz="3600" dirty="0"/>
              <a:t>pairs and words and phrases standing in an ‘associative’ relationship.</a:t>
            </a:r>
          </a:p>
          <a:p>
            <a:pPr marL="342900" lvl="0" indent="-342900" algn="just" rtl="0">
              <a:spcBef>
                <a:spcPct val="20000"/>
              </a:spcBef>
              <a:buFont typeface="Arial" pitchFamily="34" charset="0"/>
              <a:buChar char="•"/>
            </a:pPr>
            <a:endParaRPr lang="en-US" sz="3600" dirty="0">
              <a:solidFill>
                <a:prstClr val="black">
                  <a:lumMod val="95000"/>
                  <a:lumOff val="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0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66800" y="304800"/>
            <a:ext cx="7632848" cy="55707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3600" b="1" dirty="0"/>
              <a:t>Synonym and near-synonym repetition</a:t>
            </a:r>
          </a:p>
          <a:p>
            <a:pPr algn="just" rtl="0"/>
            <a:endParaRPr lang="en-US" sz="4000" dirty="0"/>
          </a:p>
          <a:p>
            <a:pPr algn="just" rtl="0"/>
            <a:r>
              <a:rPr lang="en-US" sz="4000" dirty="0"/>
              <a:t>Arabic frequently makes use of repetition of synonyms or near-synonyms in a way that is not normally found in English. We will refer to this repetition as </a:t>
            </a:r>
            <a:r>
              <a:rPr lang="en-US" sz="4000" b="1" dirty="0">
                <a:solidFill>
                  <a:srgbClr val="002060"/>
                </a:solidFill>
              </a:rPr>
              <a:t>(near-) synonym repetition</a:t>
            </a:r>
            <a:r>
              <a:rPr lang="en-US" sz="4000" dirty="0"/>
              <a:t> which is two basic kinds:</a:t>
            </a:r>
            <a:endParaRPr lang="en-US" sz="4000" dirty="0">
              <a:solidFill>
                <a:prstClr val="black">
                  <a:lumMod val="95000"/>
                  <a:lumOff val="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5980"/>
            <a:ext cx="9144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Block Arc 4"/>
          <p:cNvSpPr/>
          <p:nvPr/>
        </p:nvSpPr>
        <p:spPr>
          <a:xfrm flipV="1">
            <a:off x="2624388" y="-171400"/>
            <a:ext cx="3679200" cy="3679200"/>
          </a:xfrm>
          <a:prstGeom prst="blockArc">
            <a:avLst>
              <a:gd name="adj1" fmla="val 11069256"/>
              <a:gd name="adj2" fmla="val 21516625"/>
              <a:gd name="adj3" fmla="val 1049"/>
            </a:avLst>
          </a:prstGeom>
          <a:solidFill>
            <a:srgbClr val="00B0F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grpSp>
        <p:nvGrpSpPr>
          <p:cNvPr id="3" name="Group 33"/>
          <p:cNvGrpSpPr/>
          <p:nvPr/>
        </p:nvGrpSpPr>
        <p:grpSpPr>
          <a:xfrm rot="5400000">
            <a:off x="38520000" y="3785098"/>
            <a:ext cx="2644596" cy="1656184"/>
            <a:chOff x="6103868" y="836712"/>
            <a:chExt cx="2644596" cy="1656184"/>
          </a:xfrm>
          <a:scene3d>
            <a:camera prst="orthographicFront">
              <a:rot lat="0" lon="21299991" rev="0"/>
            </a:camera>
            <a:lightRig rig="threePt" dir="t"/>
          </a:scene3d>
        </p:grpSpPr>
        <p:sp>
          <p:nvSpPr>
            <p:cNvPr id="35" name="Oval 34"/>
            <p:cNvSpPr/>
            <p:nvPr/>
          </p:nvSpPr>
          <p:spPr>
            <a:xfrm>
              <a:off x="6103868" y="1484784"/>
              <a:ext cx="340340" cy="36004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36" name="Oval 35"/>
            <p:cNvSpPr/>
            <p:nvPr/>
          </p:nvSpPr>
          <p:spPr>
            <a:xfrm>
              <a:off x="6156176" y="1538790"/>
              <a:ext cx="243560" cy="2520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grpSp>
          <p:nvGrpSpPr>
            <p:cNvPr id="10" name="Group 36"/>
            <p:cNvGrpSpPr/>
            <p:nvPr/>
          </p:nvGrpSpPr>
          <p:grpSpPr>
            <a:xfrm>
              <a:off x="6660232" y="836712"/>
              <a:ext cx="2088232" cy="1656184"/>
              <a:chOff x="6660232" y="836712"/>
              <a:chExt cx="2088232" cy="1656184"/>
            </a:xfrm>
          </p:grpSpPr>
          <p:grpSp>
            <p:nvGrpSpPr>
              <p:cNvPr id="12" name="Group 37"/>
              <p:cNvGrpSpPr/>
              <p:nvPr/>
            </p:nvGrpSpPr>
            <p:grpSpPr>
              <a:xfrm>
                <a:off x="6660232" y="836712"/>
                <a:ext cx="2088232" cy="1656184"/>
                <a:chOff x="6588758" y="2626314"/>
                <a:chExt cx="2018650" cy="1584176"/>
              </a:xfrm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40" name="Oval 39"/>
                <p:cNvSpPr/>
                <p:nvPr/>
              </p:nvSpPr>
              <p:spPr>
                <a:xfrm>
                  <a:off x="6951224" y="2626314"/>
                  <a:ext cx="1656184" cy="1584176"/>
                </a:xfrm>
                <a:prstGeom prst="ellipse">
                  <a:avLst/>
                </a:prstGeom>
                <a:grp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IQ"/>
                </a:p>
              </p:txBody>
            </p:sp>
            <p:sp>
              <p:nvSpPr>
                <p:cNvPr id="41" name="Isosceles Triangle 40"/>
                <p:cNvSpPr/>
                <p:nvPr/>
              </p:nvSpPr>
              <p:spPr>
                <a:xfrm rot="16200000">
                  <a:off x="6575257" y="3219275"/>
                  <a:ext cx="504056" cy="477054"/>
                </a:xfrm>
                <a:prstGeom prst="triangle">
                  <a:avLst/>
                </a:prstGeom>
                <a:grpFill/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IQ"/>
                </a:p>
              </p:txBody>
            </p:sp>
          </p:grpSp>
          <p:sp>
            <p:nvSpPr>
              <p:cNvPr id="39" name="Oval 38"/>
              <p:cNvSpPr/>
              <p:nvPr/>
            </p:nvSpPr>
            <p:spPr>
              <a:xfrm>
                <a:off x="7274726" y="1052736"/>
                <a:ext cx="1257714" cy="1224136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</p:grpSp>
      </p:grpSp>
      <p:grpSp>
        <p:nvGrpSpPr>
          <p:cNvPr id="13" name="Group 57"/>
          <p:cNvGrpSpPr/>
          <p:nvPr/>
        </p:nvGrpSpPr>
        <p:grpSpPr>
          <a:xfrm>
            <a:off x="827584" y="1070308"/>
            <a:ext cx="1924517" cy="1278572"/>
            <a:chOff x="35497" y="998300"/>
            <a:chExt cx="2644596" cy="1656184"/>
          </a:xfrm>
        </p:grpSpPr>
        <p:grpSp>
          <p:nvGrpSpPr>
            <p:cNvPr id="14" name="Group 41"/>
            <p:cNvGrpSpPr/>
            <p:nvPr/>
          </p:nvGrpSpPr>
          <p:grpSpPr>
            <a:xfrm flipH="1">
              <a:off x="35497" y="998300"/>
              <a:ext cx="2644596" cy="1656184"/>
              <a:chOff x="6103868" y="836712"/>
              <a:chExt cx="2644596" cy="1656184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6103868" y="1484784"/>
                <a:ext cx="340340" cy="360040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6156176" y="1538790"/>
                <a:ext cx="243560" cy="25202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grpSp>
            <p:nvGrpSpPr>
              <p:cNvPr id="16" name="Group 44"/>
              <p:cNvGrpSpPr/>
              <p:nvPr/>
            </p:nvGrpSpPr>
            <p:grpSpPr>
              <a:xfrm>
                <a:off x="6660232" y="836712"/>
                <a:ext cx="2088232" cy="1656184"/>
                <a:chOff x="6660232" y="836712"/>
                <a:chExt cx="2088232" cy="1656184"/>
              </a:xfrm>
            </p:grpSpPr>
            <p:grpSp>
              <p:nvGrpSpPr>
                <p:cNvPr id="17" name="Group 45"/>
                <p:cNvGrpSpPr/>
                <p:nvPr/>
              </p:nvGrpSpPr>
              <p:grpSpPr>
                <a:xfrm>
                  <a:off x="6660232" y="836712"/>
                  <a:ext cx="2088232" cy="1656184"/>
                  <a:chOff x="6588758" y="2626314"/>
                  <a:chExt cx="2018650" cy="1584176"/>
                </a:xfrm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6951224" y="2626314"/>
                    <a:ext cx="1656184" cy="1584176"/>
                  </a:xfrm>
                  <a:prstGeom prst="ellips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sp>
                <p:nvSpPr>
                  <p:cNvPr id="49" name="Isosceles Triangle 48"/>
                  <p:cNvSpPr/>
                  <p:nvPr/>
                </p:nvSpPr>
                <p:spPr>
                  <a:xfrm rot="16200000">
                    <a:off x="6575257" y="3219275"/>
                    <a:ext cx="504056" cy="477054"/>
                  </a:xfrm>
                  <a:prstGeom prst="triangle">
                    <a:avLst/>
                  </a:prstGeom>
                  <a:solidFill>
                    <a:schemeClr val="accent4">
                      <a:lumMod val="60000"/>
                      <a:lumOff val="40000"/>
                    </a:schemeClr>
                  </a:solidFill>
                  <a:ln>
                    <a:solidFill>
                      <a:schemeClr val="accent4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</p:grpSp>
            <p:sp>
              <p:nvSpPr>
                <p:cNvPr id="47" name="Oval 46"/>
                <p:cNvSpPr/>
                <p:nvPr/>
              </p:nvSpPr>
              <p:spPr>
                <a:xfrm>
                  <a:off x="7274726" y="1052736"/>
                  <a:ext cx="1257714" cy="122413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IQ"/>
                </a:p>
              </p:txBody>
            </p:sp>
          </p:grpSp>
        </p:grpSp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674" t="22269" r="32653" b="21087"/>
            <a:stretch/>
          </p:blipFill>
          <p:spPr>
            <a:xfrm rot="16200000">
              <a:off x="592088" y="1359863"/>
              <a:ext cx="576580" cy="969921"/>
            </a:xfrm>
            <a:prstGeom prst="rect">
              <a:avLst/>
            </a:prstGeom>
          </p:spPr>
        </p:pic>
      </p:grpSp>
      <p:grpSp>
        <p:nvGrpSpPr>
          <p:cNvPr id="26" name="Group 60"/>
          <p:cNvGrpSpPr/>
          <p:nvPr/>
        </p:nvGrpSpPr>
        <p:grpSpPr>
          <a:xfrm>
            <a:off x="6103869" y="1165070"/>
            <a:ext cx="2140540" cy="1327826"/>
            <a:chOff x="6103868" y="836712"/>
            <a:chExt cx="2644596" cy="1656184"/>
          </a:xfrm>
        </p:grpSpPr>
        <p:grpSp>
          <p:nvGrpSpPr>
            <p:cNvPr id="29" name="Group 12"/>
            <p:cNvGrpSpPr/>
            <p:nvPr/>
          </p:nvGrpSpPr>
          <p:grpSpPr>
            <a:xfrm>
              <a:off x="6103868" y="836712"/>
              <a:ext cx="2644596" cy="1656184"/>
              <a:chOff x="6103868" y="836712"/>
              <a:chExt cx="2644596" cy="1656184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6103868" y="1484784"/>
                <a:ext cx="340340" cy="360040"/>
              </a:xfrm>
              <a:prstGeom prst="ellipse">
                <a:avLst/>
              </a:prstGeom>
              <a:solidFill>
                <a:srgbClr val="FFC0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6156176" y="1538790"/>
                <a:ext cx="243560" cy="25202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IQ"/>
              </a:p>
            </p:txBody>
          </p:sp>
          <p:grpSp>
            <p:nvGrpSpPr>
              <p:cNvPr id="30" name="Group 11"/>
              <p:cNvGrpSpPr/>
              <p:nvPr/>
            </p:nvGrpSpPr>
            <p:grpSpPr>
              <a:xfrm>
                <a:off x="6660232" y="836712"/>
                <a:ext cx="2088232" cy="1656184"/>
                <a:chOff x="6660232" y="836712"/>
                <a:chExt cx="2088232" cy="1656184"/>
              </a:xfrm>
            </p:grpSpPr>
            <p:grpSp>
              <p:nvGrpSpPr>
                <p:cNvPr id="34" name="Group 9"/>
                <p:cNvGrpSpPr/>
                <p:nvPr/>
              </p:nvGrpSpPr>
              <p:grpSpPr>
                <a:xfrm>
                  <a:off x="6660232" y="836712"/>
                  <a:ext cx="2088232" cy="1656184"/>
                  <a:chOff x="6588758" y="2626314"/>
                  <a:chExt cx="2018650" cy="1584176"/>
                </a:xfrm>
                <a:solidFill>
                  <a:srgbClr val="FFC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6" name="Oval 5"/>
                  <p:cNvSpPr/>
                  <p:nvPr/>
                </p:nvSpPr>
                <p:spPr>
                  <a:xfrm>
                    <a:off x="6951224" y="2626314"/>
                    <a:ext cx="1656184" cy="1584176"/>
                  </a:xfrm>
                  <a:prstGeom prst="ellipse">
                    <a:avLst/>
                  </a:prstGeom>
                  <a:grpFill/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  <p:sp>
                <p:nvSpPr>
                  <p:cNvPr id="7" name="Isosceles Triangle 6"/>
                  <p:cNvSpPr/>
                  <p:nvPr/>
                </p:nvSpPr>
                <p:spPr>
                  <a:xfrm rot="16200000">
                    <a:off x="6575257" y="3219275"/>
                    <a:ext cx="504056" cy="477054"/>
                  </a:xfrm>
                  <a:prstGeom prst="triangle">
                    <a:avLst/>
                  </a:prstGeom>
                  <a:grpFill/>
                  <a:ln>
                    <a:solidFill>
                      <a:srgbClr val="FFC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ar-IQ"/>
                  </a:p>
                </p:txBody>
              </p:sp>
            </p:grpSp>
            <p:sp>
              <p:nvSpPr>
                <p:cNvPr id="11" name="Oval 10"/>
                <p:cNvSpPr/>
                <p:nvPr/>
              </p:nvSpPr>
              <p:spPr>
                <a:xfrm>
                  <a:off x="7274726" y="1052736"/>
                  <a:ext cx="1257714" cy="122413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solidFill>
                    <a:schemeClr val="bg1"/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ar-IQ"/>
                </a:p>
              </p:txBody>
            </p:sp>
          </p:grpSp>
        </p:grpSp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7380312" y="1416846"/>
              <a:ext cx="969963" cy="579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2" name="TextBox 61"/>
          <p:cNvSpPr txBox="1"/>
          <p:nvPr/>
        </p:nvSpPr>
        <p:spPr>
          <a:xfrm>
            <a:off x="381000" y="2971800"/>
            <a:ext cx="2588022" cy="304698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400" dirty="0"/>
              <a:t> words or phrases - fully synonymous or, at least in the context where they used - </a:t>
            </a:r>
          </a:p>
          <a:p>
            <a:pPr algn="l"/>
            <a:r>
              <a:rPr lang="en-US" sz="2400" dirty="0"/>
              <a:t>no clear difference in meaning </a:t>
            </a:r>
          </a:p>
          <a:p>
            <a:pPr algn="l"/>
            <a:r>
              <a:rPr lang="ar-SA" sz="2400" dirty="0"/>
              <a:t>مستمرة متواصلة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089504" y="5172160"/>
            <a:ext cx="27651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182454" y="5213287"/>
            <a:ext cx="264926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19800" y="2971800"/>
            <a:ext cx="2923483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/>
              <a:t>two words or phrases - closely related but distinguishable</a:t>
            </a:r>
            <a:r>
              <a:rPr lang="ar-SA" sz="3200" dirty="0"/>
              <a:t> الاستقصاء</a:t>
            </a:r>
            <a:r>
              <a:rPr lang="ar-IQ" sz="3200" dirty="0"/>
              <a:t> و التحليل</a:t>
            </a:r>
            <a:r>
              <a:rPr lang="en-US" sz="3200" dirty="0"/>
              <a:t>‘</a:t>
            </a:r>
          </a:p>
          <a:p>
            <a:pPr algn="l" rtl="0"/>
            <a:r>
              <a:rPr lang="en-US" sz="3200" dirty="0"/>
              <a:t>investigation and analysis’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2"/>
          <p:cNvGrpSpPr/>
          <p:nvPr/>
        </p:nvGrpSpPr>
        <p:grpSpPr>
          <a:xfrm>
            <a:off x="3306709" y="533400"/>
            <a:ext cx="2278339" cy="2232248"/>
            <a:chOff x="3306709" y="533400"/>
            <a:chExt cx="2278339" cy="2232248"/>
          </a:xfrm>
        </p:grpSpPr>
        <p:sp>
          <p:nvSpPr>
            <p:cNvPr id="2" name="Oval 1"/>
            <p:cNvSpPr/>
            <p:nvPr/>
          </p:nvSpPr>
          <p:spPr>
            <a:xfrm>
              <a:off x="3352800" y="533400"/>
              <a:ext cx="2232248" cy="22322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306709" y="762000"/>
              <a:ext cx="2273403" cy="156966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en-US" sz="3200" b="1" dirty="0">
                  <a:solidFill>
                    <a:srgbClr val="FF0000"/>
                  </a:solidFill>
                </a:rPr>
                <a:t>(near-) synonym repetition</a:t>
              </a:r>
              <a:endParaRPr lang="ar-IQ" sz="32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846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2" grpId="0"/>
      <p:bldP spid="63" grpId="0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-8522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2096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371600" y="486660"/>
            <a:ext cx="70104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en-US" sz="3200" b="1" dirty="0"/>
              <a:t>Synonym and near-synonym repetition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685800" y="1219200"/>
            <a:ext cx="7632848" cy="44012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2800" dirty="0"/>
              <a:t>(Near-)synonym repetition may be </a:t>
            </a:r>
            <a:r>
              <a:rPr lang="en-US" sz="2800" dirty="0" err="1"/>
              <a:t>syndetic</a:t>
            </a:r>
            <a:r>
              <a:rPr lang="en-US" sz="2800" dirty="0"/>
              <a:t> (i.e. it may involve the use of a connective, typically </a:t>
            </a:r>
            <a:r>
              <a:rPr lang="ar-SA" sz="2800" dirty="0"/>
              <a:t>و</a:t>
            </a:r>
            <a:r>
              <a:rPr lang="en-US" sz="2800" dirty="0"/>
              <a:t>) or – in the case of adjectives in particular, but also occasionally in the case of nouns and verbs – it may be </a:t>
            </a:r>
            <a:r>
              <a:rPr lang="en-US" sz="2800" dirty="0" err="1"/>
              <a:t>asyndetic</a:t>
            </a:r>
            <a:r>
              <a:rPr lang="en-US" sz="2800" dirty="0"/>
              <a:t> (i.e. it may occur without the use of a connective). </a:t>
            </a:r>
          </a:p>
          <a:p>
            <a:pPr algn="just" rtl="0"/>
            <a:r>
              <a:rPr lang="en-US" sz="2800" dirty="0"/>
              <a:t>Example: </a:t>
            </a:r>
            <a:r>
              <a:rPr lang="ar-SA" sz="2800" dirty="0"/>
              <a:t>السلوك </a:t>
            </a:r>
            <a:r>
              <a:rPr lang="ar-SA" sz="2800" dirty="0">
                <a:solidFill>
                  <a:srgbClr val="002060"/>
                </a:solidFill>
              </a:rPr>
              <a:t>الھمجي والبربري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/>
              <a:t>‘savage and barbaric </a:t>
            </a:r>
            <a:r>
              <a:rPr lang="en-US" sz="2800" dirty="0" err="1"/>
              <a:t>behaviour</a:t>
            </a:r>
            <a:r>
              <a:rPr lang="en-US" sz="2800" dirty="0"/>
              <a:t>’. Another example is </a:t>
            </a:r>
            <a:r>
              <a:rPr lang="ar-SA" sz="2800" dirty="0"/>
              <a:t>فتیات </a:t>
            </a:r>
            <a:r>
              <a:rPr lang="ar-SA" sz="2800" dirty="0">
                <a:solidFill>
                  <a:srgbClr val="002060"/>
                </a:solidFill>
              </a:rPr>
              <a:t>جمیلات انیقات</a:t>
            </a:r>
            <a:r>
              <a:rPr lang="en-US" sz="2800" dirty="0"/>
              <a:t>. </a:t>
            </a:r>
            <a:r>
              <a:rPr lang="en-US" sz="2800" dirty="0" err="1"/>
              <a:t>asyndetic</a:t>
            </a:r>
            <a:r>
              <a:rPr lang="en-US" sz="2800" dirty="0"/>
              <a:t> doublets that are typically used to represent a single concept.</a:t>
            </a:r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-8522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just" rtl="0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just" rtl="0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just" rtl="0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just" rtl="0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just" rtl="0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just" rtl="0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just" rtl="0"/>
              <a:endParaRPr lang="ar-IQ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295400" y="486660"/>
            <a:ext cx="70866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3200" b="1" dirty="0"/>
              <a:t>Synonym and near-synonym repetition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1524000"/>
            <a:ext cx="7632848" cy="39703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3600" dirty="0"/>
              <a:t>The following are examples of grammatical transposition: </a:t>
            </a:r>
            <a:r>
              <a:rPr lang="ar-SA" sz="3600" dirty="0"/>
              <a:t>وشعر الرجل </a:t>
            </a:r>
            <a:r>
              <a:rPr lang="ar-SA" sz="3600" dirty="0">
                <a:solidFill>
                  <a:srgbClr val="002060"/>
                </a:solidFill>
              </a:rPr>
              <a:t>بالضیق والحرج</a:t>
            </a:r>
            <a:r>
              <a:rPr lang="en-US" sz="3600" dirty="0"/>
              <a:t> ‘the man began to feel slightly claustrophobic’, where the adverb–adjective phrase ‘slightly claustrophobic’ transposes the Arabic noun doublet ;</a:t>
            </a:r>
            <a:r>
              <a:rPr lang="ar-SA" sz="3600" dirty="0">
                <a:solidFill>
                  <a:srgbClr val="002060"/>
                </a:solidFill>
              </a:rPr>
              <a:t>الضیق والحرج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-8522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914400" y="304801"/>
            <a:ext cx="7632848" cy="56938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2800" b="1" i="1" dirty="0">
                <a:solidFill>
                  <a:srgbClr val="C00000"/>
                </a:solidFill>
              </a:rPr>
              <a:t>Semantic Distancing Technique </a:t>
            </a:r>
          </a:p>
          <a:p>
            <a:pPr algn="just" rtl="0"/>
            <a:endParaRPr lang="en-US" sz="2000" dirty="0"/>
          </a:p>
          <a:p>
            <a:pPr algn="just" rtl="0"/>
            <a:r>
              <a:rPr lang="en-US" sz="2800" dirty="0"/>
              <a:t>    For example, in ,</a:t>
            </a:r>
            <a:r>
              <a:rPr lang="ar-SA" sz="2800" dirty="0"/>
              <a:t>وكان منظرھا یدھشه ویذھله</a:t>
            </a:r>
            <a:r>
              <a:rPr lang="en-US" sz="2800" dirty="0"/>
              <a:t> the two words </a:t>
            </a:r>
            <a:r>
              <a:rPr lang="ar-SA" sz="2800" dirty="0"/>
              <a:t>یدھش</a:t>
            </a:r>
            <a:r>
              <a:rPr lang="en-US" sz="2800" dirty="0"/>
              <a:t> and </a:t>
            </a:r>
            <a:r>
              <a:rPr lang="ar-SA" sz="2800" dirty="0"/>
              <a:t>یذھل</a:t>
            </a:r>
            <a:r>
              <a:rPr lang="en-US" sz="2800" dirty="0"/>
              <a:t> are quite close in meaning, the phrase has been translated ‘Her appearance had both astonished and alarmed him’; the semantic difference between ‘astonish’ and ‘alarm’ is greater than that between </a:t>
            </a:r>
            <a:r>
              <a:rPr lang="ar-SA" sz="2800" dirty="0"/>
              <a:t>أدھش</a:t>
            </a:r>
            <a:r>
              <a:rPr lang="en-US" sz="2800" dirty="0"/>
              <a:t> and </a:t>
            </a:r>
            <a:r>
              <a:rPr lang="ar-SA" sz="2800" dirty="0"/>
              <a:t>أذھل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002060"/>
                </a:solidFill>
              </a:rPr>
              <a:t>. </a:t>
            </a:r>
            <a:r>
              <a:rPr lang="en-US" sz="2800" i="1" dirty="0">
                <a:solidFill>
                  <a:srgbClr val="002060"/>
                </a:solidFill>
              </a:rPr>
              <a:t>This semantic distancing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/>
              <a:t>ensures that the English translation does not involve what would otherwise be the stylistic oddity in English of having two words with virtually the same meaning conjoined with each other.</a:t>
            </a:r>
          </a:p>
          <a:p>
            <a:pPr algn="just" rtl="0"/>
            <a:r>
              <a:rPr lang="en-US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-8522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524000" y="152400"/>
            <a:ext cx="6858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3600" b="1" dirty="0" err="1"/>
              <a:t>Hyperonym</a:t>
            </a:r>
            <a:r>
              <a:rPr lang="en-US" sz="3600" b="1" dirty="0"/>
              <a:t>-hyponym repetition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1143000"/>
            <a:ext cx="7632848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0"/>
            <a:r>
              <a:rPr lang="en-US" sz="3600" dirty="0"/>
              <a:t>Not only synonyms and near-synonyms in Arabic are repeated in ways that are unusual in English, but it is also fairly common in Arabic for a </a:t>
            </a:r>
            <a:r>
              <a:rPr lang="en-US" sz="3600" dirty="0" err="1"/>
              <a:t>hyperonym</a:t>
            </a:r>
            <a:r>
              <a:rPr lang="en-US" sz="3600" dirty="0"/>
              <a:t> to be followed by its hyponym in a way that appears to an English speaker to result in a semantic anomaly.</a:t>
            </a:r>
          </a:p>
          <a:p>
            <a:pPr algn="just" rtl="0"/>
            <a:r>
              <a:rPr lang="en-US" sz="3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/>
          <p:nvPr/>
        </p:nvGrpSpPr>
        <p:grpSpPr>
          <a:xfrm>
            <a:off x="-8522" y="0"/>
            <a:ext cx="9152522" cy="6858000"/>
            <a:chOff x="-8522" y="0"/>
            <a:chExt cx="9152522" cy="6858000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5" name="Rectangle 4"/>
            <p:cNvSpPr/>
            <p:nvPr/>
          </p:nvSpPr>
          <p:spPr>
            <a:xfrm>
              <a:off x="0" y="0"/>
              <a:ext cx="4572000" cy="37890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-8522" y="0"/>
              <a:ext cx="4580519" cy="3789040"/>
            </a:xfrm>
            <a:prstGeom prst="triangle">
              <a:avLst>
                <a:gd name="adj" fmla="val 100000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8" name="Isosceles Triangle 7"/>
            <p:cNvSpPr/>
            <p:nvPr/>
          </p:nvSpPr>
          <p:spPr>
            <a:xfrm>
              <a:off x="7020272" y="4941168"/>
              <a:ext cx="2123728" cy="1916832"/>
            </a:xfrm>
            <a:prstGeom prst="triangle">
              <a:avLst>
                <a:gd name="adj" fmla="val 100000"/>
              </a:avLst>
            </a:prstGeom>
            <a:solidFill>
              <a:srgbClr val="FF6699">
                <a:alpha val="51000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9" name="Oval 8"/>
            <p:cNvSpPr/>
            <p:nvPr/>
          </p:nvSpPr>
          <p:spPr>
            <a:xfrm>
              <a:off x="107504" y="163913"/>
              <a:ext cx="864096" cy="797768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1" name="Oval 10"/>
            <p:cNvSpPr/>
            <p:nvPr/>
          </p:nvSpPr>
          <p:spPr>
            <a:xfrm>
              <a:off x="885109" y="961681"/>
              <a:ext cx="432048" cy="365720"/>
            </a:xfrm>
            <a:prstGeom prst="ellipse">
              <a:avLst/>
            </a:prstGeom>
            <a:solidFill>
              <a:schemeClr val="accent1">
                <a:alpha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  <p:sp>
          <p:nvSpPr>
            <p:cNvPr id="12" name="Oval 11"/>
            <p:cNvSpPr/>
            <p:nvPr/>
          </p:nvSpPr>
          <p:spPr>
            <a:xfrm>
              <a:off x="107504" y="1098121"/>
              <a:ext cx="648072" cy="609228"/>
            </a:xfrm>
            <a:prstGeom prst="ellipse">
              <a:avLst/>
            </a:prstGeom>
            <a:solidFill>
              <a:srgbClr val="FFFF00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IQ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219200" y="486660"/>
            <a:ext cx="7162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en-US" sz="3600" b="1" dirty="0" err="1"/>
              <a:t>Hyperonym</a:t>
            </a:r>
            <a:r>
              <a:rPr lang="en-US" sz="3600" b="1" dirty="0"/>
              <a:t>-hyponym repetition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914400" y="1600200"/>
            <a:ext cx="7632848" cy="57431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rtl="0"/>
            <a:r>
              <a:rPr lang="ar-SA" sz="3600" b="1" dirty="0"/>
              <a:t>وھم لا یتحدثون إلى أحد من الناس .. ولكنھــــــم یداعبون (</a:t>
            </a:r>
            <a:r>
              <a:rPr lang="ar-SA" sz="3600" b="1" dirty="0">
                <a:solidFill>
                  <a:srgbClr val="002060"/>
                </a:solidFill>
              </a:rPr>
              <a:t>الباعة</a:t>
            </a:r>
            <a:r>
              <a:rPr lang="ar-SA" sz="3600" b="1" dirty="0"/>
              <a:t>) و(</a:t>
            </a:r>
            <a:r>
              <a:rPr lang="ar-SA" sz="3600" b="1" dirty="0">
                <a:solidFill>
                  <a:srgbClr val="002060"/>
                </a:solidFill>
              </a:rPr>
              <a:t>المتجولین</a:t>
            </a:r>
            <a:r>
              <a:rPr lang="ar-SA" sz="3600" b="1" dirty="0"/>
              <a:t>)</a:t>
            </a:r>
          </a:p>
          <a:p>
            <a:pPr algn="just" rtl="0"/>
            <a:endParaRPr lang="en-US" sz="3600" dirty="0"/>
          </a:p>
          <a:p>
            <a:pPr algn="just" rtl="0"/>
            <a:r>
              <a:rPr lang="en-US" sz="3600" dirty="0"/>
              <a:t>This might be translated literally as:</a:t>
            </a:r>
          </a:p>
          <a:p>
            <a:pPr algn="just" rtl="0"/>
            <a:endParaRPr lang="en-US" sz="3600" dirty="0"/>
          </a:p>
          <a:p>
            <a:pPr algn="just" rtl="0"/>
            <a:r>
              <a:rPr lang="en-US" sz="3600" dirty="0"/>
              <a:t> </a:t>
            </a:r>
            <a:r>
              <a:rPr lang="en-US" sz="3600" b="1" i="1" dirty="0"/>
              <a:t>They don’t talk to anyone, but they joke with the (</a:t>
            </a:r>
            <a:r>
              <a:rPr lang="en-US" sz="3600" b="1" i="1" dirty="0">
                <a:solidFill>
                  <a:srgbClr val="002060"/>
                </a:solidFill>
              </a:rPr>
              <a:t>sellers</a:t>
            </a:r>
            <a:r>
              <a:rPr lang="en-US" sz="3600" b="1" i="1" dirty="0"/>
              <a:t>) and the (</a:t>
            </a:r>
            <a:r>
              <a:rPr lang="en-US" sz="3600" b="1" i="1" dirty="0">
                <a:solidFill>
                  <a:srgbClr val="002060"/>
                </a:solidFill>
              </a:rPr>
              <a:t>barrow-men</a:t>
            </a:r>
            <a:r>
              <a:rPr lang="en-US" sz="3600" b="1" i="1" dirty="0"/>
              <a:t>).</a:t>
            </a:r>
          </a:p>
          <a:p>
            <a:pPr algn="just" rtl="0"/>
            <a:r>
              <a:rPr lang="ar-SA" sz="3600" dirty="0"/>
              <a:t> </a:t>
            </a:r>
            <a:endParaRPr lang="en-US" sz="3600" dirty="0"/>
          </a:p>
          <a:p>
            <a:pPr marL="342900" lvl="0" indent="-342900" algn="just" rtl="0">
              <a:spcBef>
                <a:spcPct val="20000"/>
              </a:spcBef>
              <a:buFont typeface="Arial" pitchFamily="34" charset="0"/>
              <a:buChar char="•"/>
            </a:pPr>
            <a:endParaRPr lang="en-US" sz="3600" dirty="0">
              <a:solidFill>
                <a:prstClr val="black">
                  <a:lumMod val="95000"/>
                  <a:lumOff val="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1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4409</TotalTime>
  <Words>865</Words>
  <Application>Microsoft Office PowerPoint</Application>
  <PresentationFormat>On-screen Show (4:3)</PresentationFormat>
  <Paragraphs>53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Aharoni</vt:lpstr>
      <vt:lpstr>Algerian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</dc:creator>
  <cp:lastModifiedBy>ahmed qadoury</cp:lastModifiedBy>
  <cp:revision>168</cp:revision>
  <dcterms:created xsi:type="dcterms:W3CDTF">2020-11-28T20:23:47Z</dcterms:created>
  <dcterms:modified xsi:type="dcterms:W3CDTF">2020-12-28T18:25:11Z</dcterms:modified>
</cp:coreProperties>
</file>