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6" r:id="rId2"/>
    <p:sldId id="264" r:id="rId3"/>
    <p:sldId id="276" r:id="rId4"/>
    <p:sldId id="284" r:id="rId5"/>
    <p:sldId id="27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03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126F84-931D-4ECE-ACFA-0FB90C888A8C}">
          <p14:sldIdLst>
            <p14:sldId id="266"/>
            <p14:sldId id="264"/>
            <p14:sldId id="276"/>
            <p14:sldId id="284"/>
            <p14:sldId id="270"/>
            <p14:sldId id="285"/>
            <p14:sldId id="286"/>
            <p14:sldId id="287"/>
            <p14:sldId id="288"/>
            <p14:sldId id="289"/>
            <p14:sldId id="290"/>
            <p14:sldId id="291"/>
            <p14:sldId id="303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622"/>
    <a:srgbClr val="CC8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65" autoAdjust="0"/>
  </p:normalViewPr>
  <p:slideViewPr>
    <p:cSldViewPr showGuides="1">
      <p:cViewPr varScale="1">
        <p:scale>
          <a:sx n="63" d="100"/>
          <a:sy n="63" d="100"/>
        </p:scale>
        <p:origin x="804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25516-97FD-4EF6-92BE-9319D69A81E4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3F394AF-79B7-41B8-BD8E-C9AE8F40E2B4}">
      <dgm:prSet custT="1"/>
      <dgm:spPr/>
      <dgm:t>
        <a:bodyPr/>
        <a:lstStyle/>
        <a:p>
          <a:pPr rtl="0"/>
          <a:r>
            <a:rPr lang="en-US" sz="2800" b="1" dirty="0">
              <a:solidFill>
                <a:srgbClr val="8A5622"/>
              </a:solidFill>
            </a:rPr>
            <a:t>plain</a:t>
          </a:r>
        </a:p>
      </dgm:t>
    </dgm:pt>
    <dgm:pt modelId="{D8C1CE98-46F2-400E-89AA-EC580DDB5FEA}" type="parTrans" cxnId="{7EA802BD-6EA8-450A-BFB6-BFA9659634A6}">
      <dgm:prSet/>
      <dgm:spPr/>
      <dgm:t>
        <a:bodyPr/>
        <a:lstStyle/>
        <a:p>
          <a:endParaRPr lang="en-US"/>
        </a:p>
      </dgm:t>
    </dgm:pt>
    <dgm:pt modelId="{A5CF8EBF-D00C-44AA-AEFE-57F2B46E3284}" type="sibTrans" cxnId="{7EA802BD-6EA8-450A-BFB6-BFA9659634A6}">
      <dgm:prSet/>
      <dgm:spPr/>
      <dgm:t>
        <a:bodyPr/>
        <a:lstStyle/>
        <a:p>
          <a:endParaRPr lang="en-US"/>
        </a:p>
      </dgm:t>
    </dgm:pt>
    <dgm:pt modelId="{DE736CF1-C640-4AE0-B80B-FFF5A79A1618}">
      <dgm:prSet/>
      <dgm:spPr/>
      <dgm:t>
        <a:bodyPr/>
        <a:lstStyle/>
        <a:p>
          <a:endParaRPr lang="en-US"/>
        </a:p>
      </dgm:t>
    </dgm:pt>
    <dgm:pt modelId="{B22021B9-5D49-43B6-BB51-9A495FB26809}" type="parTrans" cxnId="{83FE37DC-7202-447C-8C84-A3A40006438D}">
      <dgm:prSet/>
      <dgm:spPr/>
      <dgm:t>
        <a:bodyPr/>
        <a:lstStyle/>
        <a:p>
          <a:endParaRPr lang="en-US"/>
        </a:p>
      </dgm:t>
    </dgm:pt>
    <dgm:pt modelId="{4BB8AAB3-08DF-4795-B575-D31763967862}" type="sibTrans" cxnId="{83FE37DC-7202-447C-8C84-A3A40006438D}">
      <dgm:prSet/>
      <dgm:spPr/>
      <dgm:t>
        <a:bodyPr/>
        <a:lstStyle/>
        <a:p>
          <a:endParaRPr lang="en-US"/>
        </a:p>
      </dgm:t>
    </dgm:pt>
    <dgm:pt modelId="{D3F1D7BD-00C4-46B3-AED5-E8F52C30E739}">
      <dgm:prSet/>
      <dgm:spPr/>
      <dgm:t>
        <a:bodyPr/>
        <a:lstStyle/>
        <a:p>
          <a:r>
            <a:rPr lang="en-US" b="1" dirty="0">
              <a:solidFill>
                <a:schemeClr val="tx2">
                  <a:lumMod val="95000"/>
                  <a:lumOff val="5000"/>
                </a:schemeClr>
              </a:solidFill>
            </a:rPr>
            <a:t>Obvious</a:t>
          </a:r>
        </a:p>
        <a:p>
          <a:r>
            <a:rPr lang="en-US" b="1" dirty="0">
              <a:solidFill>
                <a:schemeClr val="tx2">
                  <a:lumMod val="95000"/>
                  <a:lumOff val="5000"/>
                </a:schemeClr>
              </a:solidFill>
            </a:rPr>
            <a:t> ( it is a plain case of forgery )</a:t>
          </a:r>
        </a:p>
      </dgm:t>
    </dgm:pt>
    <dgm:pt modelId="{0103BED8-4DF8-4EAD-9667-64FCBEAD4D47}" type="parTrans" cxnId="{98BC9B9C-C79F-466F-85C0-94E873559829}">
      <dgm:prSet/>
      <dgm:spPr/>
      <dgm:t>
        <a:bodyPr/>
        <a:lstStyle/>
        <a:p>
          <a:endParaRPr lang="en-US"/>
        </a:p>
      </dgm:t>
    </dgm:pt>
    <dgm:pt modelId="{2B81969B-0C6E-46C4-BA52-EB829A8FAD93}" type="sibTrans" cxnId="{98BC9B9C-C79F-466F-85C0-94E873559829}">
      <dgm:prSet/>
      <dgm:spPr/>
      <dgm:t>
        <a:bodyPr/>
        <a:lstStyle/>
        <a:p>
          <a:endParaRPr lang="en-US"/>
        </a:p>
      </dgm:t>
    </dgm:pt>
    <dgm:pt modelId="{DA4BD2EC-A4C1-4B12-B185-5B003BA4FD93}">
      <dgm:prSet/>
      <dgm:spPr/>
      <dgm:t>
        <a:bodyPr/>
        <a:lstStyle/>
        <a:p>
          <a:r>
            <a:rPr lang="en-US" b="1" dirty="0">
              <a:solidFill>
                <a:schemeClr val="tx2">
                  <a:lumMod val="95000"/>
                  <a:lumOff val="5000"/>
                </a:schemeClr>
              </a:solidFill>
            </a:rPr>
            <a:t>Clear </a:t>
          </a:r>
        </a:p>
        <a:p>
          <a:r>
            <a:rPr lang="en-US" b="1" dirty="0">
              <a:solidFill>
                <a:schemeClr val="tx2">
                  <a:lumMod val="95000"/>
                  <a:lumOff val="5000"/>
                </a:schemeClr>
              </a:solidFill>
            </a:rPr>
            <a:t>( a plain sky )</a:t>
          </a:r>
        </a:p>
      </dgm:t>
    </dgm:pt>
    <dgm:pt modelId="{34D3CBF0-F315-4331-A9CC-915BF0588BC3}" type="parTrans" cxnId="{508872A8-A169-4B94-9313-594C29C4E899}">
      <dgm:prSet/>
      <dgm:spPr/>
      <dgm:t>
        <a:bodyPr/>
        <a:lstStyle/>
        <a:p>
          <a:endParaRPr lang="en-US"/>
        </a:p>
      </dgm:t>
    </dgm:pt>
    <dgm:pt modelId="{47D058FF-EEBA-4ED5-AC67-60DC51421F43}" type="sibTrans" cxnId="{508872A8-A169-4B94-9313-594C29C4E899}">
      <dgm:prSet/>
      <dgm:spPr/>
      <dgm:t>
        <a:bodyPr/>
        <a:lstStyle/>
        <a:p>
          <a:endParaRPr lang="en-US"/>
        </a:p>
      </dgm:t>
    </dgm:pt>
    <dgm:pt modelId="{E890DE7C-6114-4F28-A4AC-0E8DDF5CF04F}">
      <dgm:prSet/>
      <dgm:spPr/>
      <dgm:t>
        <a:bodyPr/>
        <a:lstStyle/>
        <a:p>
          <a:r>
            <a:rPr lang="en-US" b="1" dirty="0">
              <a:solidFill>
                <a:schemeClr val="tx2">
                  <a:lumMod val="95000"/>
                  <a:lumOff val="5000"/>
                </a:schemeClr>
              </a:solidFill>
            </a:rPr>
            <a:t>Unadorned</a:t>
          </a:r>
        </a:p>
        <a:p>
          <a:r>
            <a:rPr lang="en-US" b="1" dirty="0">
              <a:solidFill>
                <a:schemeClr val="tx2">
                  <a:lumMod val="95000"/>
                  <a:lumOff val="5000"/>
                </a:schemeClr>
              </a:solidFill>
            </a:rPr>
            <a:t> ( a plain paper bag )</a:t>
          </a:r>
        </a:p>
      </dgm:t>
    </dgm:pt>
    <dgm:pt modelId="{ECBD1988-FF4C-4064-8736-C3026D545F62}" type="parTrans" cxnId="{F3661CB1-7C6E-4F00-AD7E-EB6DABCF992B}">
      <dgm:prSet/>
      <dgm:spPr/>
      <dgm:t>
        <a:bodyPr/>
        <a:lstStyle/>
        <a:p>
          <a:endParaRPr lang="en-US"/>
        </a:p>
      </dgm:t>
    </dgm:pt>
    <dgm:pt modelId="{BFB2CCE7-83D3-4D66-B36B-693BB172E9ED}" type="sibTrans" cxnId="{F3661CB1-7C6E-4F00-AD7E-EB6DABCF992B}">
      <dgm:prSet/>
      <dgm:spPr/>
      <dgm:t>
        <a:bodyPr/>
        <a:lstStyle/>
        <a:p>
          <a:endParaRPr lang="en-US"/>
        </a:p>
      </dgm:t>
    </dgm:pt>
    <dgm:pt modelId="{CE9EBF82-EC13-4943-BF07-CD232B5B069A}" type="pres">
      <dgm:prSet presAssocID="{90925516-97FD-4EF6-92BE-9319D69A81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AA425BF-FA09-4DD9-8051-D4C0803ECE17}" type="pres">
      <dgm:prSet presAssocID="{63F394AF-79B7-41B8-BD8E-C9AE8F40E2B4}" presName="singleCycle" presStyleCnt="0"/>
      <dgm:spPr/>
    </dgm:pt>
    <dgm:pt modelId="{B303E1D9-F9A8-4AA3-A6CE-779E6944B8C5}" type="pres">
      <dgm:prSet presAssocID="{63F394AF-79B7-41B8-BD8E-C9AE8F40E2B4}" presName="singleCenter" presStyleLbl="node1" presStyleIdx="0" presStyleCnt="4" custScaleX="190573" custScaleY="89338" custLinFactNeighborX="-949" custLinFactNeighborY="-10272">
        <dgm:presLayoutVars>
          <dgm:chMax val="7"/>
          <dgm:chPref val="7"/>
        </dgm:presLayoutVars>
      </dgm:prSet>
      <dgm:spPr/>
    </dgm:pt>
    <dgm:pt modelId="{DF6FC6F3-3B7C-4EA8-85F2-AA67F08B3EC5}" type="pres">
      <dgm:prSet presAssocID="{34D3CBF0-F315-4331-A9CC-915BF0588BC3}" presName="Name56" presStyleLbl="parChTrans1D2" presStyleIdx="0" presStyleCnt="3"/>
      <dgm:spPr/>
    </dgm:pt>
    <dgm:pt modelId="{AE3AF5FC-4187-4F84-98A0-E24534976B8C}" type="pres">
      <dgm:prSet presAssocID="{DA4BD2EC-A4C1-4B12-B185-5B003BA4FD93}" presName="text0" presStyleLbl="node1" presStyleIdx="1" presStyleCnt="4" custScaleX="134743">
        <dgm:presLayoutVars>
          <dgm:bulletEnabled val="1"/>
        </dgm:presLayoutVars>
      </dgm:prSet>
      <dgm:spPr/>
    </dgm:pt>
    <dgm:pt modelId="{DEB6F0A6-DDB6-40FC-B76E-2E95D9B33893}" type="pres">
      <dgm:prSet presAssocID="{ECBD1988-FF4C-4064-8736-C3026D545F62}" presName="Name56" presStyleLbl="parChTrans1D2" presStyleIdx="1" presStyleCnt="3"/>
      <dgm:spPr/>
    </dgm:pt>
    <dgm:pt modelId="{C4B0B143-703F-4B61-A570-B66C25D7D937}" type="pres">
      <dgm:prSet presAssocID="{E890DE7C-6114-4F28-A4AC-0E8DDF5CF04F}" presName="text0" presStyleLbl="node1" presStyleIdx="2" presStyleCnt="4" custScaleX="168995" custRadScaleRad="119957" custRadScaleInc="2492">
        <dgm:presLayoutVars>
          <dgm:bulletEnabled val="1"/>
        </dgm:presLayoutVars>
      </dgm:prSet>
      <dgm:spPr/>
    </dgm:pt>
    <dgm:pt modelId="{8A405645-3C6A-4B0F-85DD-72487C409476}" type="pres">
      <dgm:prSet presAssocID="{0103BED8-4DF8-4EAD-9667-64FCBEAD4D47}" presName="Name56" presStyleLbl="parChTrans1D2" presStyleIdx="2" presStyleCnt="3"/>
      <dgm:spPr/>
    </dgm:pt>
    <dgm:pt modelId="{0E9EBC7C-123D-4536-B493-B24B669C56E9}" type="pres">
      <dgm:prSet presAssocID="{D3F1D7BD-00C4-46B3-AED5-E8F52C30E739}" presName="text0" presStyleLbl="node1" presStyleIdx="3" presStyleCnt="4" custScaleX="183839" custScaleY="107160" custRadScaleRad="113062" custRadScaleInc="-3704">
        <dgm:presLayoutVars>
          <dgm:bulletEnabled val="1"/>
        </dgm:presLayoutVars>
      </dgm:prSet>
      <dgm:spPr/>
    </dgm:pt>
  </dgm:ptLst>
  <dgm:cxnLst>
    <dgm:cxn modelId="{B6A9F11D-A770-43D2-A9B7-EA67A9DBA6C0}" type="presOf" srcId="{ECBD1988-FF4C-4064-8736-C3026D545F62}" destId="{DEB6F0A6-DDB6-40FC-B76E-2E95D9B33893}" srcOrd="0" destOrd="0" presId="urn:microsoft.com/office/officeart/2008/layout/RadialCluster"/>
    <dgm:cxn modelId="{6229C65B-3B44-4E41-BDF4-EB8F8DE285F0}" type="presOf" srcId="{34D3CBF0-F315-4331-A9CC-915BF0588BC3}" destId="{DF6FC6F3-3B7C-4EA8-85F2-AA67F08B3EC5}" srcOrd="0" destOrd="0" presId="urn:microsoft.com/office/officeart/2008/layout/RadialCluster"/>
    <dgm:cxn modelId="{04649596-01F3-4A18-89AA-001157D9A3B4}" type="presOf" srcId="{E890DE7C-6114-4F28-A4AC-0E8DDF5CF04F}" destId="{C4B0B143-703F-4B61-A570-B66C25D7D937}" srcOrd="0" destOrd="0" presId="urn:microsoft.com/office/officeart/2008/layout/RadialCluster"/>
    <dgm:cxn modelId="{98BC9B9C-C79F-466F-85C0-94E873559829}" srcId="{63F394AF-79B7-41B8-BD8E-C9AE8F40E2B4}" destId="{D3F1D7BD-00C4-46B3-AED5-E8F52C30E739}" srcOrd="2" destOrd="0" parTransId="{0103BED8-4DF8-4EAD-9667-64FCBEAD4D47}" sibTransId="{2B81969B-0C6E-46C4-BA52-EB829A8FAD93}"/>
    <dgm:cxn modelId="{8E8209A7-286F-4E5F-9643-2EFD8F4602B3}" type="presOf" srcId="{63F394AF-79B7-41B8-BD8E-C9AE8F40E2B4}" destId="{B303E1D9-F9A8-4AA3-A6CE-779E6944B8C5}" srcOrd="0" destOrd="0" presId="urn:microsoft.com/office/officeart/2008/layout/RadialCluster"/>
    <dgm:cxn modelId="{508872A8-A169-4B94-9313-594C29C4E899}" srcId="{63F394AF-79B7-41B8-BD8E-C9AE8F40E2B4}" destId="{DA4BD2EC-A4C1-4B12-B185-5B003BA4FD93}" srcOrd="0" destOrd="0" parTransId="{34D3CBF0-F315-4331-A9CC-915BF0588BC3}" sibTransId="{47D058FF-EEBA-4ED5-AC67-60DC51421F43}"/>
    <dgm:cxn modelId="{F3661CB1-7C6E-4F00-AD7E-EB6DABCF992B}" srcId="{63F394AF-79B7-41B8-BD8E-C9AE8F40E2B4}" destId="{E890DE7C-6114-4F28-A4AC-0E8DDF5CF04F}" srcOrd="1" destOrd="0" parTransId="{ECBD1988-FF4C-4064-8736-C3026D545F62}" sibTransId="{BFB2CCE7-83D3-4D66-B36B-693BB172E9ED}"/>
    <dgm:cxn modelId="{218E07B6-0CD5-44F9-925E-FC821B1D24B4}" type="presOf" srcId="{0103BED8-4DF8-4EAD-9667-64FCBEAD4D47}" destId="{8A405645-3C6A-4B0F-85DD-72487C409476}" srcOrd="0" destOrd="0" presId="urn:microsoft.com/office/officeart/2008/layout/RadialCluster"/>
    <dgm:cxn modelId="{7EA802BD-6EA8-450A-BFB6-BFA9659634A6}" srcId="{90925516-97FD-4EF6-92BE-9319D69A81E4}" destId="{63F394AF-79B7-41B8-BD8E-C9AE8F40E2B4}" srcOrd="0" destOrd="0" parTransId="{D8C1CE98-46F2-400E-89AA-EC580DDB5FEA}" sibTransId="{A5CF8EBF-D00C-44AA-AEFE-57F2B46E3284}"/>
    <dgm:cxn modelId="{83FE37DC-7202-447C-8C84-A3A40006438D}" srcId="{90925516-97FD-4EF6-92BE-9319D69A81E4}" destId="{DE736CF1-C640-4AE0-B80B-FFF5A79A1618}" srcOrd="1" destOrd="0" parTransId="{B22021B9-5D49-43B6-BB51-9A495FB26809}" sibTransId="{4BB8AAB3-08DF-4795-B575-D31763967862}"/>
    <dgm:cxn modelId="{F52FB0EA-E1B7-4F1A-B6B5-739C63F688A1}" type="presOf" srcId="{DA4BD2EC-A4C1-4B12-B185-5B003BA4FD93}" destId="{AE3AF5FC-4187-4F84-98A0-E24534976B8C}" srcOrd="0" destOrd="0" presId="urn:microsoft.com/office/officeart/2008/layout/RadialCluster"/>
    <dgm:cxn modelId="{F4F40EF0-18E1-4B5A-8257-2E4AABCAC571}" type="presOf" srcId="{D3F1D7BD-00C4-46B3-AED5-E8F52C30E739}" destId="{0E9EBC7C-123D-4536-B493-B24B669C56E9}" srcOrd="0" destOrd="0" presId="urn:microsoft.com/office/officeart/2008/layout/RadialCluster"/>
    <dgm:cxn modelId="{E5817FF9-7672-4888-B68E-C8D3AD8795FB}" type="presOf" srcId="{90925516-97FD-4EF6-92BE-9319D69A81E4}" destId="{CE9EBF82-EC13-4943-BF07-CD232B5B069A}" srcOrd="0" destOrd="0" presId="urn:microsoft.com/office/officeart/2008/layout/RadialCluster"/>
    <dgm:cxn modelId="{492BB824-3F4E-4E07-8DB3-073D18657EEB}" type="presParOf" srcId="{CE9EBF82-EC13-4943-BF07-CD232B5B069A}" destId="{7AA425BF-FA09-4DD9-8051-D4C0803ECE17}" srcOrd="0" destOrd="0" presId="urn:microsoft.com/office/officeart/2008/layout/RadialCluster"/>
    <dgm:cxn modelId="{53690F43-A63D-4BC4-A1EB-55E10B6D73D1}" type="presParOf" srcId="{7AA425BF-FA09-4DD9-8051-D4C0803ECE17}" destId="{B303E1D9-F9A8-4AA3-A6CE-779E6944B8C5}" srcOrd="0" destOrd="0" presId="urn:microsoft.com/office/officeart/2008/layout/RadialCluster"/>
    <dgm:cxn modelId="{BB684608-B28B-44BB-9148-FE6D4906AA83}" type="presParOf" srcId="{7AA425BF-FA09-4DD9-8051-D4C0803ECE17}" destId="{DF6FC6F3-3B7C-4EA8-85F2-AA67F08B3EC5}" srcOrd="1" destOrd="0" presId="urn:microsoft.com/office/officeart/2008/layout/RadialCluster"/>
    <dgm:cxn modelId="{88859D03-88EE-4B04-9454-31F687B2EF46}" type="presParOf" srcId="{7AA425BF-FA09-4DD9-8051-D4C0803ECE17}" destId="{AE3AF5FC-4187-4F84-98A0-E24534976B8C}" srcOrd="2" destOrd="0" presId="urn:microsoft.com/office/officeart/2008/layout/RadialCluster"/>
    <dgm:cxn modelId="{A1B29CF1-1931-44D8-B2AB-CF4D6CA0EC1F}" type="presParOf" srcId="{7AA425BF-FA09-4DD9-8051-D4C0803ECE17}" destId="{DEB6F0A6-DDB6-40FC-B76E-2E95D9B33893}" srcOrd="3" destOrd="0" presId="urn:microsoft.com/office/officeart/2008/layout/RadialCluster"/>
    <dgm:cxn modelId="{D399A667-180C-4865-B0A8-5F3991F4120C}" type="presParOf" srcId="{7AA425BF-FA09-4DD9-8051-D4C0803ECE17}" destId="{C4B0B143-703F-4B61-A570-B66C25D7D937}" srcOrd="4" destOrd="0" presId="urn:microsoft.com/office/officeart/2008/layout/RadialCluster"/>
    <dgm:cxn modelId="{6FC9A390-983F-4193-9475-F958B45DBF80}" type="presParOf" srcId="{7AA425BF-FA09-4DD9-8051-D4C0803ECE17}" destId="{8A405645-3C6A-4B0F-85DD-72487C409476}" srcOrd="5" destOrd="0" presId="urn:microsoft.com/office/officeart/2008/layout/RadialCluster"/>
    <dgm:cxn modelId="{00C76601-B180-4C45-8709-C424C10EFFB5}" type="presParOf" srcId="{7AA425BF-FA09-4DD9-8051-D4C0803ECE17}" destId="{0E9EBC7C-123D-4536-B493-B24B669C56E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24F558-63AA-4E2C-8EC7-D3F29274C8E8}" type="doc">
      <dgm:prSet loTypeId="urn:microsoft.com/office/officeart/2008/layout/RadialCluster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69E01D2-089B-4CF8-94CC-E8E76A39D859}">
      <dgm:prSet phldrT="[Text]"/>
      <dgm:spPr/>
      <dgm:t>
        <a:bodyPr/>
        <a:lstStyle/>
        <a:p>
          <a:r>
            <a:rPr lang="ar-SA" dirty="0">
              <a:solidFill>
                <a:srgbClr val="8A5622"/>
              </a:solidFill>
            </a:rPr>
            <a:t>وقف</a:t>
          </a:r>
          <a:endParaRPr lang="en-US" dirty="0">
            <a:solidFill>
              <a:srgbClr val="8A5622"/>
            </a:solidFill>
          </a:endParaRPr>
        </a:p>
      </dgm:t>
    </dgm:pt>
    <dgm:pt modelId="{A07A6FFD-B927-41FA-93C6-BB960BE4FF1B}" type="parTrans" cxnId="{F204CD9C-B619-435C-A275-C3D8F19ABC9F}">
      <dgm:prSet/>
      <dgm:spPr/>
      <dgm:t>
        <a:bodyPr/>
        <a:lstStyle/>
        <a:p>
          <a:endParaRPr lang="en-US"/>
        </a:p>
      </dgm:t>
    </dgm:pt>
    <dgm:pt modelId="{0079C5EA-D522-4CA2-87C7-526F90217847}" type="sibTrans" cxnId="{F204CD9C-B619-435C-A275-C3D8F19ABC9F}">
      <dgm:prSet/>
      <dgm:spPr/>
      <dgm:t>
        <a:bodyPr/>
        <a:lstStyle/>
        <a:p>
          <a:endParaRPr lang="en-US"/>
        </a:p>
      </dgm:t>
    </dgm:pt>
    <dgm:pt modelId="{54D9AE20-6890-46FF-A669-B288F2C1FB71}">
      <dgm:prSet phldrT="[Text]"/>
      <dgm:spPr/>
      <dgm:t>
        <a:bodyPr/>
        <a:lstStyle/>
        <a:p>
          <a:r>
            <a:rPr lang="ar-SA" b="1" dirty="0">
              <a:solidFill>
                <a:srgbClr val="8A5622"/>
              </a:solidFill>
            </a:rPr>
            <a:t>وقف على المسألة </a:t>
          </a:r>
          <a:r>
            <a:rPr lang="ar-SA" dirty="0">
              <a:solidFill>
                <a:srgbClr val="8A5622"/>
              </a:solidFill>
            </a:rPr>
            <a:t>(ارتاب فيها )</a:t>
          </a:r>
          <a:endParaRPr lang="en-US" dirty="0">
            <a:solidFill>
              <a:srgbClr val="8A5622"/>
            </a:solidFill>
          </a:endParaRPr>
        </a:p>
      </dgm:t>
    </dgm:pt>
    <dgm:pt modelId="{70D34B99-1C08-44CE-9972-8105D7B12527}" type="parTrans" cxnId="{166289DB-3F14-45A3-B31B-0F6C0BF73B74}">
      <dgm:prSet/>
      <dgm:spPr/>
      <dgm:t>
        <a:bodyPr/>
        <a:lstStyle/>
        <a:p>
          <a:endParaRPr lang="en-US"/>
        </a:p>
      </dgm:t>
    </dgm:pt>
    <dgm:pt modelId="{5A5A4900-3815-4450-80C9-38219E850771}" type="sibTrans" cxnId="{166289DB-3F14-45A3-B31B-0F6C0BF73B74}">
      <dgm:prSet/>
      <dgm:spPr/>
      <dgm:t>
        <a:bodyPr/>
        <a:lstStyle/>
        <a:p>
          <a:endParaRPr lang="en-US"/>
        </a:p>
      </dgm:t>
    </dgm:pt>
    <dgm:pt modelId="{4D348464-A4F3-4749-87B0-62BAB477DA3E}">
      <dgm:prSet phldrT="[Text]"/>
      <dgm:spPr/>
      <dgm:t>
        <a:bodyPr/>
        <a:lstStyle/>
        <a:p>
          <a:r>
            <a:rPr lang="ar-SA" b="1" dirty="0">
              <a:solidFill>
                <a:srgbClr val="8A5622"/>
              </a:solidFill>
            </a:rPr>
            <a:t>وقف على الكلمة</a:t>
          </a:r>
          <a:r>
            <a:rPr lang="ar-SA" dirty="0">
              <a:solidFill>
                <a:srgbClr val="8A5622"/>
              </a:solidFill>
            </a:rPr>
            <a:t> ( نطق بها ساكنة )</a:t>
          </a:r>
          <a:endParaRPr lang="en-US" dirty="0">
            <a:solidFill>
              <a:srgbClr val="8A5622"/>
            </a:solidFill>
          </a:endParaRPr>
        </a:p>
      </dgm:t>
    </dgm:pt>
    <dgm:pt modelId="{74F44D31-99FC-4AA0-8009-93CCF1CA353D}" type="parTrans" cxnId="{5119EB5D-A418-456A-9EAE-E61AAFFAC3F0}">
      <dgm:prSet/>
      <dgm:spPr/>
      <dgm:t>
        <a:bodyPr/>
        <a:lstStyle/>
        <a:p>
          <a:endParaRPr lang="en-US"/>
        </a:p>
      </dgm:t>
    </dgm:pt>
    <dgm:pt modelId="{62EA6243-AEB8-4923-9CB9-63868A712961}" type="sibTrans" cxnId="{5119EB5D-A418-456A-9EAE-E61AAFFAC3F0}">
      <dgm:prSet/>
      <dgm:spPr/>
      <dgm:t>
        <a:bodyPr/>
        <a:lstStyle/>
        <a:p>
          <a:endParaRPr lang="en-US"/>
        </a:p>
      </dgm:t>
    </dgm:pt>
    <dgm:pt modelId="{FFCA0C9B-4D5E-4E01-9945-0481FE3A743D}" type="pres">
      <dgm:prSet presAssocID="{A424F558-63AA-4E2C-8EC7-D3F29274C8E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07DECA3-5084-45D3-839F-F6B301D15E41}" type="pres">
      <dgm:prSet presAssocID="{869E01D2-089B-4CF8-94CC-E8E76A39D859}" presName="singleCycle" presStyleCnt="0"/>
      <dgm:spPr/>
    </dgm:pt>
    <dgm:pt modelId="{D4526D20-E69F-4385-9F89-4CCA64415E53}" type="pres">
      <dgm:prSet presAssocID="{869E01D2-089B-4CF8-94CC-E8E76A39D859}" presName="singleCenter" presStyleLbl="node1" presStyleIdx="0" presStyleCnt="3" custScaleX="119375">
        <dgm:presLayoutVars>
          <dgm:chMax val="7"/>
          <dgm:chPref val="7"/>
        </dgm:presLayoutVars>
      </dgm:prSet>
      <dgm:spPr/>
    </dgm:pt>
    <dgm:pt modelId="{09F10095-A36B-44AF-BBA7-EAEF6CD72D84}" type="pres">
      <dgm:prSet presAssocID="{70D34B99-1C08-44CE-9972-8105D7B12527}" presName="Name56" presStyleLbl="parChTrans1D2" presStyleIdx="0" presStyleCnt="2"/>
      <dgm:spPr/>
    </dgm:pt>
    <dgm:pt modelId="{D0F7479D-D5C1-49AF-9F1D-829FB8467D93}" type="pres">
      <dgm:prSet presAssocID="{54D9AE20-6890-46FF-A669-B288F2C1FB71}" presName="text0" presStyleLbl="node1" presStyleIdx="1" presStyleCnt="3" custScaleX="137863" custRadScaleRad="133223" custRadScaleInc="100671">
        <dgm:presLayoutVars>
          <dgm:bulletEnabled val="1"/>
        </dgm:presLayoutVars>
      </dgm:prSet>
      <dgm:spPr/>
    </dgm:pt>
    <dgm:pt modelId="{3269479B-5F0B-4142-909A-38A2D5B92189}" type="pres">
      <dgm:prSet presAssocID="{74F44D31-99FC-4AA0-8009-93CCF1CA353D}" presName="Name56" presStyleLbl="parChTrans1D2" presStyleIdx="1" presStyleCnt="2"/>
      <dgm:spPr/>
    </dgm:pt>
    <dgm:pt modelId="{F4E6A906-F878-4FA5-80CB-7E4ADCAB0000}" type="pres">
      <dgm:prSet presAssocID="{4D348464-A4F3-4749-87B0-62BAB477DA3E}" presName="text0" presStyleLbl="node1" presStyleIdx="2" presStyleCnt="3" custScaleX="158017" custRadScaleRad="135568" custRadScaleInc="99341">
        <dgm:presLayoutVars>
          <dgm:bulletEnabled val="1"/>
        </dgm:presLayoutVars>
      </dgm:prSet>
      <dgm:spPr/>
    </dgm:pt>
  </dgm:ptLst>
  <dgm:cxnLst>
    <dgm:cxn modelId="{35E0D300-1469-4AE4-8DAD-46B9605AF944}" type="presOf" srcId="{54D9AE20-6890-46FF-A669-B288F2C1FB71}" destId="{D0F7479D-D5C1-49AF-9F1D-829FB8467D93}" srcOrd="0" destOrd="0" presId="urn:microsoft.com/office/officeart/2008/layout/RadialCluster"/>
    <dgm:cxn modelId="{1C140423-F9E4-4E42-B313-05EBB37C5971}" type="presOf" srcId="{4D348464-A4F3-4749-87B0-62BAB477DA3E}" destId="{F4E6A906-F878-4FA5-80CB-7E4ADCAB0000}" srcOrd="0" destOrd="0" presId="urn:microsoft.com/office/officeart/2008/layout/RadialCluster"/>
    <dgm:cxn modelId="{5119EB5D-A418-456A-9EAE-E61AAFFAC3F0}" srcId="{869E01D2-089B-4CF8-94CC-E8E76A39D859}" destId="{4D348464-A4F3-4749-87B0-62BAB477DA3E}" srcOrd="1" destOrd="0" parTransId="{74F44D31-99FC-4AA0-8009-93CCF1CA353D}" sibTransId="{62EA6243-AEB8-4923-9CB9-63868A712961}"/>
    <dgm:cxn modelId="{480DCB8F-796A-4DB5-81D8-CB21A79BD8C9}" type="presOf" srcId="{74F44D31-99FC-4AA0-8009-93CCF1CA353D}" destId="{3269479B-5F0B-4142-909A-38A2D5B92189}" srcOrd="0" destOrd="0" presId="urn:microsoft.com/office/officeart/2008/layout/RadialCluster"/>
    <dgm:cxn modelId="{F204CD9C-B619-435C-A275-C3D8F19ABC9F}" srcId="{A424F558-63AA-4E2C-8EC7-D3F29274C8E8}" destId="{869E01D2-089B-4CF8-94CC-E8E76A39D859}" srcOrd="0" destOrd="0" parTransId="{A07A6FFD-B927-41FA-93C6-BB960BE4FF1B}" sibTransId="{0079C5EA-D522-4CA2-87C7-526F90217847}"/>
    <dgm:cxn modelId="{D4D771D6-D8DD-4257-9C90-97583B476032}" type="presOf" srcId="{869E01D2-089B-4CF8-94CC-E8E76A39D859}" destId="{D4526D20-E69F-4385-9F89-4CCA64415E53}" srcOrd="0" destOrd="0" presId="urn:microsoft.com/office/officeart/2008/layout/RadialCluster"/>
    <dgm:cxn modelId="{166289DB-3F14-45A3-B31B-0F6C0BF73B74}" srcId="{869E01D2-089B-4CF8-94CC-E8E76A39D859}" destId="{54D9AE20-6890-46FF-A669-B288F2C1FB71}" srcOrd="0" destOrd="0" parTransId="{70D34B99-1C08-44CE-9972-8105D7B12527}" sibTransId="{5A5A4900-3815-4450-80C9-38219E850771}"/>
    <dgm:cxn modelId="{1F9577DE-C6B2-4DDE-A618-C2978C39FCB5}" type="presOf" srcId="{A424F558-63AA-4E2C-8EC7-D3F29274C8E8}" destId="{FFCA0C9B-4D5E-4E01-9945-0481FE3A743D}" srcOrd="0" destOrd="0" presId="urn:microsoft.com/office/officeart/2008/layout/RadialCluster"/>
    <dgm:cxn modelId="{927755E6-C912-4C52-BFC8-726E24E6338C}" type="presOf" srcId="{70D34B99-1C08-44CE-9972-8105D7B12527}" destId="{09F10095-A36B-44AF-BBA7-EAEF6CD72D84}" srcOrd="0" destOrd="0" presId="urn:microsoft.com/office/officeart/2008/layout/RadialCluster"/>
    <dgm:cxn modelId="{D0BF8F81-FFB8-4D9A-8D72-2DAA047C11C0}" type="presParOf" srcId="{FFCA0C9B-4D5E-4E01-9945-0481FE3A743D}" destId="{F07DECA3-5084-45D3-839F-F6B301D15E41}" srcOrd="0" destOrd="0" presId="urn:microsoft.com/office/officeart/2008/layout/RadialCluster"/>
    <dgm:cxn modelId="{7F9D320B-83BA-48FA-9DDB-F9F023667A74}" type="presParOf" srcId="{F07DECA3-5084-45D3-839F-F6B301D15E41}" destId="{D4526D20-E69F-4385-9F89-4CCA64415E53}" srcOrd="0" destOrd="0" presId="urn:microsoft.com/office/officeart/2008/layout/RadialCluster"/>
    <dgm:cxn modelId="{88D6C0AB-EA48-405B-8179-AFC573186829}" type="presParOf" srcId="{F07DECA3-5084-45D3-839F-F6B301D15E41}" destId="{09F10095-A36B-44AF-BBA7-EAEF6CD72D84}" srcOrd="1" destOrd="0" presId="urn:microsoft.com/office/officeart/2008/layout/RadialCluster"/>
    <dgm:cxn modelId="{148F00B7-E8F8-4A0A-9BEA-0A202835CB6C}" type="presParOf" srcId="{F07DECA3-5084-45D3-839F-F6B301D15E41}" destId="{D0F7479D-D5C1-49AF-9F1D-829FB8467D93}" srcOrd="2" destOrd="0" presId="urn:microsoft.com/office/officeart/2008/layout/RadialCluster"/>
    <dgm:cxn modelId="{37326483-FD4F-4C83-A5FF-1407F19BF56F}" type="presParOf" srcId="{F07DECA3-5084-45D3-839F-F6B301D15E41}" destId="{3269479B-5F0B-4142-909A-38A2D5B92189}" srcOrd="3" destOrd="0" presId="urn:microsoft.com/office/officeart/2008/layout/RadialCluster"/>
    <dgm:cxn modelId="{1C6C2A8B-372A-4B0A-B8EF-37634751E3DD}" type="presParOf" srcId="{F07DECA3-5084-45D3-839F-F6B301D15E41}" destId="{F4E6A906-F878-4FA5-80CB-7E4ADCAB000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C4A2B-31C4-49FF-96CC-B1BEE620CAB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69A98CA-4390-4AC3-B61A-6EA8A5C69AA2}">
      <dgm:prSet/>
      <dgm:spPr/>
      <dgm:t>
        <a:bodyPr/>
        <a:lstStyle/>
        <a:p>
          <a:pPr rtl="0"/>
          <a:endParaRPr lang="en-US"/>
        </a:p>
      </dgm:t>
    </dgm:pt>
    <dgm:pt modelId="{FF857DAC-1E17-42DE-8F35-A5A92D4C455C}" type="parTrans" cxnId="{2F130E0E-A7E6-4E0D-BBFA-A8540F5E335B}">
      <dgm:prSet/>
      <dgm:spPr/>
      <dgm:t>
        <a:bodyPr/>
        <a:lstStyle/>
        <a:p>
          <a:endParaRPr lang="en-US"/>
        </a:p>
      </dgm:t>
    </dgm:pt>
    <dgm:pt modelId="{B4ABEE9B-7898-4C1F-911D-D9812B479C5F}" type="sibTrans" cxnId="{2F130E0E-A7E6-4E0D-BBFA-A8540F5E335B}">
      <dgm:prSet/>
      <dgm:spPr/>
      <dgm:t>
        <a:bodyPr/>
        <a:lstStyle/>
        <a:p>
          <a:endParaRPr lang="en-US"/>
        </a:p>
      </dgm:t>
    </dgm:pt>
    <dgm:pt modelId="{489981F7-EB71-4AAD-86C9-2B971D454BEB}">
      <dgm:prSet custT="1"/>
      <dgm:spPr/>
      <dgm:t>
        <a:bodyPr/>
        <a:lstStyle/>
        <a:p>
          <a:r>
            <a:rPr lang="en-US" sz="3200" b="1" dirty="0">
              <a:solidFill>
                <a:srgbClr val="8A5622"/>
              </a:solidFill>
            </a:rPr>
            <a:t>Bank</a:t>
          </a:r>
        </a:p>
      </dgm:t>
    </dgm:pt>
    <dgm:pt modelId="{5C98AC64-6985-4961-969B-EA2CB7F58D04}" type="parTrans" cxnId="{4B8F5311-F99A-4881-893A-76F9DE32608A}">
      <dgm:prSet/>
      <dgm:spPr/>
      <dgm:t>
        <a:bodyPr/>
        <a:lstStyle/>
        <a:p>
          <a:endParaRPr lang="en-US"/>
        </a:p>
      </dgm:t>
    </dgm:pt>
    <dgm:pt modelId="{992A0DBA-4E7C-47FF-832F-1A5372A399A8}" type="sibTrans" cxnId="{4B8F5311-F99A-4881-893A-76F9DE32608A}">
      <dgm:prSet/>
      <dgm:spPr/>
      <dgm:t>
        <a:bodyPr/>
        <a:lstStyle/>
        <a:p>
          <a:endParaRPr lang="en-US"/>
        </a:p>
      </dgm:t>
    </dgm:pt>
    <dgm:pt modelId="{E425E2F7-0B5E-407C-B9E4-9C71CDA3F324}">
      <dgm:prSet custT="1"/>
      <dgm:spPr/>
      <dgm:t>
        <a:bodyPr/>
        <a:lstStyle/>
        <a:p>
          <a:r>
            <a:rPr lang="en-US" sz="2000" b="1" dirty="0">
              <a:solidFill>
                <a:schemeClr val="tx2">
                  <a:lumMod val="95000"/>
                  <a:lumOff val="5000"/>
                </a:schemeClr>
              </a:solidFill>
            </a:rPr>
            <a:t>side of a river</a:t>
          </a:r>
        </a:p>
      </dgm:t>
    </dgm:pt>
    <dgm:pt modelId="{419DCDF0-2F38-4BDA-B430-9ABB4B161B57}" type="parTrans" cxnId="{C3B72C59-B10B-4659-85B6-351ADC0F52EA}">
      <dgm:prSet/>
      <dgm:spPr/>
      <dgm:t>
        <a:bodyPr/>
        <a:lstStyle/>
        <a:p>
          <a:endParaRPr lang="en-US"/>
        </a:p>
      </dgm:t>
    </dgm:pt>
    <dgm:pt modelId="{7C1C1F58-A0F3-4E1C-92E6-D64C95D8F76C}" type="sibTrans" cxnId="{C3B72C59-B10B-4659-85B6-351ADC0F52EA}">
      <dgm:prSet/>
      <dgm:spPr/>
      <dgm:t>
        <a:bodyPr/>
        <a:lstStyle/>
        <a:p>
          <a:endParaRPr lang="en-US"/>
        </a:p>
      </dgm:t>
    </dgm:pt>
    <dgm:pt modelId="{ACE3C1A9-6F5B-4616-BE35-E8F55A649642}">
      <dgm:prSet custT="1"/>
      <dgm:spPr/>
      <dgm:t>
        <a:bodyPr/>
        <a:lstStyle/>
        <a:p>
          <a:r>
            <a:rPr lang="en-US" sz="1600" b="1" dirty="0">
              <a:solidFill>
                <a:schemeClr val="tx2">
                  <a:lumMod val="95000"/>
                  <a:lumOff val="5000"/>
                </a:schemeClr>
              </a:solidFill>
            </a:rPr>
            <a:t>institution for the investment and borrowing of money </a:t>
          </a:r>
        </a:p>
      </dgm:t>
    </dgm:pt>
    <dgm:pt modelId="{99967203-050C-4A82-B00F-6A6EB8A8D73B}" type="parTrans" cxnId="{5B860934-7349-4AA4-A6D1-941CBBC0E596}">
      <dgm:prSet/>
      <dgm:spPr/>
      <dgm:t>
        <a:bodyPr/>
        <a:lstStyle/>
        <a:p>
          <a:endParaRPr lang="en-US"/>
        </a:p>
      </dgm:t>
    </dgm:pt>
    <dgm:pt modelId="{2074D94C-947C-4251-B608-76F7DA3018BD}" type="sibTrans" cxnId="{5B860934-7349-4AA4-A6D1-941CBBC0E596}">
      <dgm:prSet/>
      <dgm:spPr/>
      <dgm:t>
        <a:bodyPr/>
        <a:lstStyle/>
        <a:p>
          <a:endParaRPr lang="en-US"/>
        </a:p>
      </dgm:t>
    </dgm:pt>
    <dgm:pt modelId="{6AC1666E-6D52-45F2-9009-C42E844EE2E4}" type="pres">
      <dgm:prSet presAssocID="{74FC4A2B-31C4-49FF-96CC-B1BEE620CA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33982E2-7612-43E7-BBC1-F33F3358ECE7}" type="pres">
      <dgm:prSet presAssocID="{489981F7-EB71-4AAD-86C9-2B971D454BEB}" presName="singleCycle" presStyleCnt="0"/>
      <dgm:spPr/>
    </dgm:pt>
    <dgm:pt modelId="{F5B37048-A4E2-43F8-AD27-34935CF643C5}" type="pres">
      <dgm:prSet presAssocID="{489981F7-EB71-4AAD-86C9-2B971D454BEB}" presName="singleCenter" presStyleLbl="node1" presStyleIdx="0" presStyleCnt="3" custScaleX="261908" custScaleY="161500" custLinFactNeighborX="-2683" custLinFactNeighborY="-76">
        <dgm:presLayoutVars>
          <dgm:chMax val="7"/>
          <dgm:chPref val="7"/>
        </dgm:presLayoutVars>
      </dgm:prSet>
      <dgm:spPr/>
    </dgm:pt>
    <dgm:pt modelId="{3F1C481A-6127-427F-886F-BE07E780EAE3}" type="pres">
      <dgm:prSet presAssocID="{99967203-050C-4A82-B00F-6A6EB8A8D73B}" presName="Name56" presStyleLbl="parChTrans1D2" presStyleIdx="0" presStyleCnt="2"/>
      <dgm:spPr/>
    </dgm:pt>
    <dgm:pt modelId="{34C521BA-2E84-4DA8-9CD2-E1AE49CB9F16}" type="pres">
      <dgm:prSet presAssocID="{ACE3C1A9-6F5B-4616-BE35-E8F55A649642}" presName="text0" presStyleLbl="node1" presStyleIdx="1" presStyleCnt="3" custScaleX="326439" custScaleY="171125" custRadScaleRad="218302" custRadScaleInc="99956">
        <dgm:presLayoutVars>
          <dgm:bulletEnabled val="1"/>
        </dgm:presLayoutVars>
      </dgm:prSet>
      <dgm:spPr/>
    </dgm:pt>
    <dgm:pt modelId="{76B46F18-0CF4-4FBC-A7D4-1519CD0C86D8}" type="pres">
      <dgm:prSet presAssocID="{419DCDF0-2F38-4BDA-B430-9ABB4B161B57}" presName="Name56" presStyleLbl="parChTrans1D2" presStyleIdx="1" presStyleCnt="2"/>
      <dgm:spPr/>
    </dgm:pt>
    <dgm:pt modelId="{09016FDC-DA96-4A6D-9FDA-03B14DD4339E}" type="pres">
      <dgm:prSet presAssocID="{E425E2F7-0B5E-407C-B9E4-9C71CDA3F324}" presName="text0" presStyleLbl="node1" presStyleIdx="2" presStyleCnt="3" custScaleX="299006" custScaleY="134455" custRadScaleRad="232358" custRadScaleInc="100042">
        <dgm:presLayoutVars>
          <dgm:bulletEnabled val="1"/>
        </dgm:presLayoutVars>
      </dgm:prSet>
      <dgm:spPr/>
    </dgm:pt>
  </dgm:ptLst>
  <dgm:cxnLst>
    <dgm:cxn modelId="{E963F401-0856-4A6F-AFEB-67842CC0C064}" type="presOf" srcId="{E425E2F7-0B5E-407C-B9E4-9C71CDA3F324}" destId="{09016FDC-DA96-4A6D-9FDA-03B14DD4339E}" srcOrd="0" destOrd="0" presId="urn:microsoft.com/office/officeart/2008/layout/RadialCluster"/>
    <dgm:cxn modelId="{2F130E0E-A7E6-4E0D-BBFA-A8540F5E335B}" srcId="{74FC4A2B-31C4-49FF-96CC-B1BEE620CABC}" destId="{D69A98CA-4390-4AC3-B61A-6EA8A5C69AA2}" srcOrd="1" destOrd="0" parTransId="{FF857DAC-1E17-42DE-8F35-A5A92D4C455C}" sibTransId="{B4ABEE9B-7898-4C1F-911D-D9812B479C5F}"/>
    <dgm:cxn modelId="{4B8F5311-F99A-4881-893A-76F9DE32608A}" srcId="{74FC4A2B-31C4-49FF-96CC-B1BEE620CABC}" destId="{489981F7-EB71-4AAD-86C9-2B971D454BEB}" srcOrd="0" destOrd="0" parTransId="{5C98AC64-6985-4961-969B-EA2CB7F58D04}" sibTransId="{992A0DBA-4E7C-47FF-832F-1A5372A399A8}"/>
    <dgm:cxn modelId="{477BD527-6926-4CDD-8A9E-95DA5C5ECD4F}" type="presOf" srcId="{99967203-050C-4A82-B00F-6A6EB8A8D73B}" destId="{3F1C481A-6127-427F-886F-BE07E780EAE3}" srcOrd="0" destOrd="0" presId="urn:microsoft.com/office/officeart/2008/layout/RadialCluster"/>
    <dgm:cxn modelId="{5B860934-7349-4AA4-A6D1-941CBBC0E596}" srcId="{489981F7-EB71-4AAD-86C9-2B971D454BEB}" destId="{ACE3C1A9-6F5B-4616-BE35-E8F55A649642}" srcOrd="0" destOrd="0" parTransId="{99967203-050C-4A82-B00F-6A6EB8A8D73B}" sibTransId="{2074D94C-947C-4251-B608-76F7DA3018BD}"/>
    <dgm:cxn modelId="{C3B72C59-B10B-4659-85B6-351ADC0F52EA}" srcId="{489981F7-EB71-4AAD-86C9-2B971D454BEB}" destId="{E425E2F7-0B5E-407C-B9E4-9C71CDA3F324}" srcOrd="1" destOrd="0" parTransId="{419DCDF0-2F38-4BDA-B430-9ABB4B161B57}" sibTransId="{7C1C1F58-A0F3-4E1C-92E6-D64C95D8F76C}"/>
    <dgm:cxn modelId="{CBBBE3B9-5C97-48F0-9B95-DD9FA2ACC804}" type="presOf" srcId="{74FC4A2B-31C4-49FF-96CC-B1BEE620CABC}" destId="{6AC1666E-6D52-45F2-9009-C42E844EE2E4}" srcOrd="0" destOrd="0" presId="urn:microsoft.com/office/officeart/2008/layout/RadialCluster"/>
    <dgm:cxn modelId="{4961D2CA-A4EA-44FB-A105-5B24BD1949DA}" type="presOf" srcId="{489981F7-EB71-4AAD-86C9-2B971D454BEB}" destId="{F5B37048-A4E2-43F8-AD27-34935CF643C5}" srcOrd="0" destOrd="0" presId="urn:microsoft.com/office/officeart/2008/layout/RadialCluster"/>
    <dgm:cxn modelId="{D46440DC-6F70-46D6-B3FA-CE4E7217B767}" type="presOf" srcId="{419DCDF0-2F38-4BDA-B430-9ABB4B161B57}" destId="{76B46F18-0CF4-4FBC-A7D4-1519CD0C86D8}" srcOrd="0" destOrd="0" presId="urn:microsoft.com/office/officeart/2008/layout/RadialCluster"/>
    <dgm:cxn modelId="{44C753F8-7580-4512-855C-7757F06F4FD4}" type="presOf" srcId="{ACE3C1A9-6F5B-4616-BE35-E8F55A649642}" destId="{34C521BA-2E84-4DA8-9CD2-E1AE49CB9F16}" srcOrd="0" destOrd="0" presId="urn:microsoft.com/office/officeart/2008/layout/RadialCluster"/>
    <dgm:cxn modelId="{C5E7B35D-D5B3-40F8-87D7-6D2407A15BCE}" type="presParOf" srcId="{6AC1666E-6D52-45F2-9009-C42E844EE2E4}" destId="{C33982E2-7612-43E7-BBC1-F33F3358ECE7}" srcOrd="0" destOrd="0" presId="urn:microsoft.com/office/officeart/2008/layout/RadialCluster"/>
    <dgm:cxn modelId="{36CD1705-1135-42A3-8BB4-5935310B4005}" type="presParOf" srcId="{C33982E2-7612-43E7-BBC1-F33F3358ECE7}" destId="{F5B37048-A4E2-43F8-AD27-34935CF643C5}" srcOrd="0" destOrd="0" presId="urn:microsoft.com/office/officeart/2008/layout/RadialCluster"/>
    <dgm:cxn modelId="{C3ABED7E-3067-4CB4-BF1C-8A6DB25310CB}" type="presParOf" srcId="{C33982E2-7612-43E7-BBC1-F33F3358ECE7}" destId="{3F1C481A-6127-427F-886F-BE07E780EAE3}" srcOrd="1" destOrd="0" presId="urn:microsoft.com/office/officeart/2008/layout/RadialCluster"/>
    <dgm:cxn modelId="{DAB9B434-5933-4A1E-8475-2BC99DC02BB4}" type="presParOf" srcId="{C33982E2-7612-43E7-BBC1-F33F3358ECE7}" destId="{34C521BA-2E84-4DA8-9CD2-E1AE49CB9F16}" srcOrd="2" destOrd="0" presId="urn:microsoft.com/office/officeart/2008/layout/RadialCluster"/>
    <dgm:cxn modelId="{3681926E-AF88-4A98-B6A2-9B24406D1AB5}" type="presParOf" srcId="{C33982E2-7612-43E7-BBC1-F33F3358ECE7}" destId="{76B46F18-0CF4-4FBC-A7D4-1519CD0C86D8}" srcOrd="3" destOrd="0" presId="urn:microsoft.com/office/officeart/2008/layout/RadialCluster"/>
    <dgm:cxn modelId="{738915D0-88B9-4F26-9733-CBFB02CCA0EF}" type="presParOf" srcId="{C33982E2-7612-43E7-BBC1-F33F3358ECE7}" destId="{09016FDC-DA96-4A6D-9FDA-03B14DD4339E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19873-09B2-4E83-873A-13A3C81331D7}" type="doc">
      <dgm:prSet loTypeId="urn:microsoft.com/office/officeart/2005/8/layout/radial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B953253-63DF-4EBD-B25D-C8CD9B27F7BA}" type="pres">
      <dgm:prSet presAssocID="{22519873-09B2-4E83-873A-13A3C81331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5A883BF3-9583-46D7-94E3-BB6AA8DE784E}" type="presOf" srcId="{22519873-09B2-4E83-873A-13A3C81331D7}" destId="{1B953253-63DF-4EBD-B25D-C8CD9B27F7B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3E1D9-F9A8-4AA3-A6CE-779E6944B8C5}">
      <dsp:nvSpPr>
        <dsp:cNvPr id="0" name=""/>
        <dsp:cNvSpPr/>
      </dsp:nvSpPr>
      <dsp:spPr>
        <a:xfrm>
          <a:off x="1735920" y="1546519"/>
          <a:ext cx="2308944" cy="10824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8A5622"/>
              </a:solidFill>
            </a:rPr>
            <a:t>plain</a:t>
          </a:r>
        </a:p>
      </dsp:txBody>
      <dsp:txXfrm>
        <a:off x="1788758" y="1599357"/>
        <a:ext cx="2203268" cy="976725"/>
      </dsp:txXfrm>
    </dsp:sp>
    <dsp:sp modelId="{DF6FC6F3-3B7C-4EA8-85F2-AA67F08B3EC5}">
      <dsp:nvSpPr>
        <dsp:cNvPr id="0" name=""/>
        <dsp:cNvSpPr/>
      </dsp:nvSpPr>
      <dsp:spPr>
        <a:xfrm rot="16282103">
          <a:off x="2643585" y="1280505"/>
          <a:ext cx="532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21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AF5FC-4187-4F84-98A0-E24534976B8C}">
      <dsp:nvSpPr>
        <dsp:cNvPr id="0" name=""/>
        <dsp:cNvSpPr/>
      </dsp:nvSpPr>
      <dsp:spPr>
        <a:xfrm>
          <a:off x="2378830" y="202733"/>
          <a:ext cx="1093787" cy="8117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Clear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( a plain sky )</a:t>
          </a:r>
        </a:p>
      </dsp:txBody>
      <dsp:txXfrm>
        <a:off x="2418457" y="242360"/>
        <a:ext cx="1014533" cy="732504"/>
      </dsp:txXfrm>
    </dsp:sp>
    <dsp:sp modelId="{DEB6F0A6-DDB6-40FC-B76E-2E95D9B33893}">
      <dsp:nvSpPr>
        <dsp:cNvPr id="0" name=""/>
        <dsp:cNvSpPr/>
      </dsp:nvSpPr>
      <dsp:spPr>
        <a:xfrm rot="2312515">
          <a:off x="3465229" y="2927880"/>
          <a:ext cx="9596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96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0B143-703F-4B61-A570-B66C25D7D937}">
      <dsp:nvSpPr>
        <dsp:cNvPr id="0" name=""/>
        <dsp:cNvSpPr/>
      </dsp:nvSpPr>
      <dsp:spPr>
        <a:xfrm>
          <a:off x="4143894" y="3226841"/>
          <a:ext cx="1371831" cy="8117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Unadorned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( a plain paper bag )</a:t>
          </a:r>
        </a:p>
      </dsp:txBody>
      <dsp:txXfrm>
        <a:off x="4183521" y="3266468"/>
        <a:ext cx="1292577" cy="732504"/>
      </dsp:txXfrm>
    </dsp:sp>
    <dsp:sp modelId="{8A405645-3C6A-4B0F-85DD-72487C409476}">
      <dsp:nvSpPr>
        <dsp:cNvPr id="0" name=""/>
        <dsp:cNvSpPr/>
      </dsp:nvSpPr>
      <dsp:spPr>
        <a:xfrm rot="8353976">
          <a:off x="1551458" y="2893187"/>
          <a:ext cx="809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94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EBC7C-123D-4536-B493-B24B669C56E9}">
      <dsp:nvSpPr>
        <dsp:cNvPr id="0" name=""/>
        <dsp:cNvSpPr/>
      </dsp:nvSpPr>
      <dsp:spPr>
        <a:xfrm>
          <a:off x="399018" y="3157454"/>
          <a:ext cx="1492328" cy="8698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Obvious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 ( it is a plain case of forgery )</a:t>
          </a:r>
        </a:p>
      </dsp:txBody>
      <dsp:txXfrm>
        <a:off x="441482" y="3199918"/>
        <a:ext cx="1407400" cy="784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26D20-E69F-4385-9F89-4CCA64415E53}">
      <dsp:nvSpPr>
        <dsp:cNvPr id="0" name=""/>
        <dsp:cNvSpPr/>
      </dsp:nvSpPr>
      <dsp:spPr>
        <a:xfrm>
          <a:off x="2081740" y="1316693"/>
          <a:ext cx="1347259" cy="11285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solidFill>
                <a:srgbClr val="8A5622"/>
              </a:solidFill>
            </a:rPr>
            <a:t>وقف</a:t>
          </a:r>
          <a:endParaRPr lang="en-US" sz="3600" kern="1200" dirty="0">
            <a:solidFill>
              <a:srgbClr val="8A5622"/>
            </a:solidFill>
          </a:endParaRPr>
        </a:p>
      </dsp:txBody>
      <dsp:txXfrm>
        <a:off x="2136833" y="1371786"/>
        <a:ext cx="1237073" cy="1018408"/>
      </dsp:txXfrm>
    </dsp:sp>
    <dsp:sp modelId="{09F10095-A36B-44AF-BBA7-EAEF6CD72D84}">
      <dsp:nvSpPr>
        <dsp:cNvPr id="0" name=""/>
        <dsp:cNvSpPr/>
      </dsp:nvSpPr>
      <dsp:spPr>
        <a:xfrm rot="36234">
          <a:off x="3428977" y="1892342"/>
          <a:ext cx="8068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865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7479D-D5C1-49AF-9F1D-829FB8467D93}">
      <dsp:nvSpPr>
        <dsp:cNvPr id="0" name=""/>
        <dsp:cNvSpPr/>
      </dsp:nvSpPr>
      <dsp:spPr>
        <a:xfrm>
          <a:off x="4235821" y="1524010"/>
          <a:ext cx="1042462" cy="7561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rgbClr val="8A5622"/>
              </a:solidFill>
            </a:rPr>
            <a:t>وقف على المسألة </a:t>
          </a:r>
          <a:r>
            <a:rPr lang="ar-SA" sz="1400" kern="1200" dirty="0">
              <a:solidFill>
                <a:srgbClr val="8A5622"/>
              </a:solidFill>
            </a:rPr>
            <a:t>(ارتاب فيها )</a:t>
          </a:r>
          <a:endParaRPr lang="en-US" sz="1400" kern="1200" dirty="0">
            <a:solidFill>
              <a:srgbClr val="8A5622"/>
            </a:solidFill>
          </a:endParaRPr>
        </a:p>
      </dsp:txBody>
      <dsp:txXfrm>
        <a:off x="4272734" y="1560923"/>
        <a:ext cx="968636" cy="682332"/>
      </dsp:txXfrm>
    </dsp:sp>
    <dsp:sp modelId="{3269479B-5F0B-4142-909A-38A2D5B92189}">
      <dsp:nvSpPr>
        <dsp:cNvPr id="0" name=""/>
        <dsp:cNvSpPr/>
      </dsp:nvSpPr>
      <dsp:spPr>
        <a:xfrm rot="10764414">
          <a:off x="1315859" y="1891927"/>
          <a:ext cx="7659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5901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6A906-F878-4FA5-80CB-7E4ADCAB0000}">
      <dsp:nvSpPr>
        <dsp:cNvPr id="0" name=""/>
        <dsp:cNvSpPr/>
      </dsp:nvSpPr>
      <dsp:spPr>
        <a:xfrm>
          <a:off x="121021" y="1523997"/>
          <a:ext cx="1194858" cy="7561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rgbClr val="8A5622"/>
              </a:solidFill>
            </a:rPr>
            <a:t>وقف على الكلمة</a:t>
          </a:r>
          <a:r>
            <a:rPr lang="ar-SA" sz="1400" kern="1200" dirty="0">
              <a:solidFill>
                <a:srgbClr val="8A5622"/>
              </a:solidFill>
            </a:rPr>
            <a:t> ( نطق بها ساكنة )</a:t>
          </a:r>
          <a:endParaRPr lang="en-US" sz="1400" kern="1200" dirty="0">
            <a:solidFill>
              <a:srgbClr val="8A5622"/>
            </a:solidFill>
          </a:endParaRPr>
        </a:p>
      </dsp:txBody>
      <dsp:txXfrm>
        <a:off x="157934" y="1560910"/>
        <a:ext cx="1121032" cy="682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37048-A4E2-43F8-AD27-34935CF643C5}">
      <dsp:nvSpPr>
        <dsp:cNvPr id="0" name=""/>
        <dsp:cNvSpPr/>
      </dsp:nvSpPr>
      <dsp:spPr>
        <a:xfrm>
          <a:off x="2324076" y="734944"/>
          <a:ext cx="2095525" cy="12921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8A5622"/>
              </a:solidFill>
            </a:rPr>
            <a:t>Bank</a:t>
          </a:r>
        </a:p>
      </dsp:txBody>
      <dsp:txXfrm>
        <a:off x="2387154" y="798022"/>
        <a:ext cx="1969369" cy="1166005"/>
      </dsp:txXfrm>
    </dsp:sp>
    <dsp:sp modelId="{3F1C481A-6127-427F-886F-BE07E780EAE3}">
      <dsp:nvSpPr>
        <dsp:cNvPr id="0" name=""/>
        <dsp:cNvSpPr/>
      </dsp:nvSpPr>
      <dsp:spPr>
        <a:xfrm rot="17">
          <a:off x="4419602" y="1381031"/>
          <a:ext cx="4598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8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521BA-2E84-4DA8-9CD2-E1AE49CB9F16}">
      <dsp:nvSpPr>
        <dsp:cNvPr id="0" name=""/>
        <dsp:cNvSpPr/>
      </dsp:nvSpPr>
      <dsp:spPr>
        <a:xfrm>
          <a:off x="4879467" y="922364"/>
          <a:ext cx="1749931" cy="9173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institution for the investment and borrowing of money </a:t>
          </a:r>
        </a:p>
      </dsp:txBody>
      <dsp:txXfrm>
        <a:off x="4924248" y="967145"/>
        <a:ext cx="1660369" cy="827782"/>
      </dsp:txXfrm>
    </dsp:sp>
    <dsp:sp modelId="{76B46F18-0CF4-4FBC-A7D4-1519CD0C86D8}">
      <dsp:nvSpPr>
        <dsp:cNvPr id="0" name=""/>
        <dsp:cNvSpPr/>
      </dsp:nvSpPr>
      <dsp:spPr>
        <a:xfrm rot="10800020">
          <a:off x="1755272" y="1381017"/>
          <a:ext cx="5688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80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6FDC-DA96-4A6D-9FDA-03B14DD4339E}">
      <dsp:nvSpPr>
        <dsp:cNvPr id="0" name=""/>
        <dsp:cNvSpPr/>
      </dsp:nvSpPr>
      <dsp:spPr>
        <a:xfrm>
          <a:off x="152400" y="1020626"/>
          <a:ext cx="1602872" cy="7207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2">
                  <a:lumMod val="95000"/>
                  <a:lumOff val="5000"/>
                </a:schemeClr>
              </a:solidFill>
            </a:rPr>
            <a:t>side of a river</a:t>
          </a:r>
        </a:p>
      </dsp:txBody>
      <dsp:txXfrm>
        <a:off x="187585" y="1055811"/>
        <a:ext cx="1532502" cy="650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12/28/2020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Case ----- box ,, case ----- lawsuit   ,,  case ---- nominative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0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saw my uncle beside the 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6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Uncle</a:t>
            </a:r>
            <a:r>
              <a:rPr lang="en-US" baseline="0" dirty="0"/>
              <a:t> – </a:t>
            </a:r>
            <a:r>
              <a:rPr lang="ar-SA" baseline="0" dirty="0"/>
              <a:t>عم , خال , زوج العمة , زوج الخالة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3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performance of music by one or more musicians and</a:t>
            </a:r>
            <a:r>
              <a:rPr lang="en-US" baseline="0" dirty="0"/>
              <a:t> singers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5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12/28/2020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12/28/2020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12/28/2020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12/28/2020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37" y="1143000"/>
            <a:ext cx="7008574" cy="1930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  <a:t>Denotative meaning and translation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4800600"/>
            <a:ext cx="7008574" cy="1982787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ct val="20000"/>
              </a:spcBef>
              <a:buSzTx/>
            </a:pP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  <a:t>Presentation by:  </a:t>
            </a:r>
            <a:r>
              <a:rPr lang="ar-SA" b="1" i="1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  <a:t>Farah jaafar </a:t>
            </a:r>
            <a:br>
              <a:rPr lang="en-US" b="1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</a:br>
            <a:r>
              <a:rPr lang="en-US" b="1" i="1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  <a:t>Coures Touter: 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Bell MT" panose="02020503060305020303" pitchFamily="18" charset="0"/>
              </a:rPr>
              <a:t>Prof. Ahmed Q. Abed</a:t>
            </a:r>
            <a:endParaRPr lang="en-US" dirty="0">
              <a:solidFill>
                <a:schemeClr val="tx1">
                  <a:lumMod val="75000"/>
                </a:schemeClr>
              </a:solidFill>
              <a:latin typeface="Bell MT" panose="0202050306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412" y="609600"/>
            <a:ext cx="5943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A5622"/>
                </a:solidFill>
                <a:latin typeface="Calibri" panose="020F0502020204030204"/>
                <a:ea typeface="+mj-ea"/>
                <a:cs typeface="+mj-cs"/>
              </a:rPr>
              <a:t>Note :- 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  <a:ea typeface="+mj-ea"/>
                <a:cs typeface="+mj-cs"/>
              </a:rPr>
              <a:t>Comparison of denotative meanings can also be made among expressions </a:t>
            </a:r>
            <a:r>
              <a:rPr lang="en-US" sz="2000" u="sng" dirty="0">
                <a:solidFill>
                  <a:srgbClr val="8A5622"/>
                </a:solidFill>
                <a:latin typeface="Calibri" panose="020F0502020204030204"/>
                <a:ea typeface="+mj-ea"/>
                <a:cs typeface="+mj-cs"/>
              </a:rPr>
              <a:t>from two or more different languages</a:t>
            </a:r>
            <a:r>
              <a:rPr lang="en-US" sz="2000" dirty="0">
                <a:solidFill>
                  <a:srgbClr val="8A5622"/>
                </a:solidFill>
                <a:latin typeface="Calibri" panose="020F0502020204030204"/>
                <a:ea typeface="+mj-ea"/>
                <a:cs typeface="+mj-cs"/>
              </a:rPr>
              <a:t>.</a:t>
            </a:r>
            <a:br>
              <a:rPr lang="en-US" sz="1800" dirty="0">
                <a:solidFill>
                  <a:srgbClr val="8A5622"/>
                </a:solidFill>
                <a:latin typeface="Calibri" panose="020F0502020204030204"/>
                <a:ea typeface="+mj-ea"/>
                <a:cs typeface="+mj-cs"/>
              </a:rPr>
            </a:br>
            <a:endParaRPr lang="en-US" dirty="0">
              <a:solidFill>
                <a:srgbClr val="8A562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612" y="2819400"/>
            <a:ext cx="533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e.g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8A5622"/>
                </a:solidFill>
                <a:latin typeface="Calibri" panose="020F0502020204030204"/>
              </a:rPr>
              <a:t>‘maternal uncle’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ar-SA" sz="2000" b="1" dirty="0">
                <a:solidFill>
                  <a:srgbClr val="8A5622"/>
                </a:solidFill>
                <a:latin typeface="Calibri" panose="020F0502020204030204"/>
                <a:cs typeface="Arial" panose="020B0604020202020204" pitchFamily="34" charset="0"/>
              </a:rPr>
              <a:t>خال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(Is one sense of the word 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(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8A5622"/>
                </a:solidFill>
                <a:latin typeface="Calibri" panose="020F0502020204030204"/>
                <a:cs typeface="Arial" panose="020B0604020202020204" pitchFamily="34" charset="0"/>
              </a:rPr>
              <a:t>خال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cover exactly the same range of meanings and are therefore 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fully synonymous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78" y="1905000"/>
            <a:ext cx="52482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623" y="218648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Hyperonymy-hyponymy</a:t>
            </a:r>
            <a:endParaRPr lang="en-US" sz="36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480" y="3625242"/>
            <a:ext cx="8001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e.g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8A5622"/>
                </a:solidFill>
                <a:latin typeface="Calibri" panose="020F0502020204030204"/>
              </a:rPr>
              <a:t>‘uncle’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might be a typical translation equivalent of the Arabic</a:t>
            </a:r>
            <a:r>
              <a:rPr lang="ar-SA" sz="2000" b="1" dirty="0">
                <a:solidFill>
                  <a:srgbClr val="8A5622"/>
                </a:solidFill>
                <a:latin typeface="Calibri" panose="020F0502020204030204"/>
                <a:cs typeface="Arial" panose="020B0604020202020204" pitchFamily="34" charset="0"/>
              </a:rPr>
              <a:t> عم </a:t>
            </a:r>
            <a:r>
              <a:rPr lang="en-US" sz="2000" b="1" dirty="0">
                <a:solidFill>
                  <a:srgbClr val="8A5622"/>
                </a:solidFill>
                <a:latin typeface="Calibri" panose="020F0502020204030204"/>
              </a:rPr>
              <a:t>, </a:t>
            </a:r>
            <a:r>
              <a:rPr lang="ar-SA" sz="2000" b="1" dirty="0">
                <a:solidFill>
                  <a:srgbClr val="8A5622"/>
                </a:solidFill>
                <a:latin typeface="Calibri" panose="020F0502020204030204"/>
                <a:cs typeface="Arial" panose="020B0604020202020204" pitchFamily="34" charset="0"/>
              </a:rPr>
              <a:t>خال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Uncle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in English lacks the ‘technical’ associations of </a:t>
            </a:r>
            <a:r>
              <a:rPr lang="en-US" sz="2000" u="sng" dirty="0">
                <a:solidFill>
                  <a:srgbClr val="8A5622"/>
                </a:solidFill>
                <a:latin typeface="Calibri" panose="020F0502020204030204"/>
              </a:rPr>
              <a:t>‘paternal uncle’ and ‘maternal uncle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’ and would therefore be preferred in many contexts in translating </a:t>
            </a:r>
            <a:r>
              <a:rPr lang="ar-SA" sz="2000" b="1" dirty="0">
                <a:solidFill>
                  <a:srgbClr val="8A5622"/>
                </a:solidFill>
                <a:latin typeface="Calibri" panose="020F0502020204030204"/>
                <a:cs typeface="Arial" panose="020B0604020202020204" pitchFamily="34" charset="0"/>
              </a:rPr>
              <a:t>عم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or </a:t>
            </a:r>
            <a:r>
              <a:rPr lang="ar-SA" sz="2000" b="1" dirty="0">
                <a:solidFill>
                  <a:srgbClr val="8A5622"/>
                </a:solidFill>
                <a:latin typeface="Calibri" panose="020F0502020204030204"/>
                <a:cs typeface="Arial" panose="020B0604020202020204" pitchFamily="34" charset="0"/>
              </a:rPr>
              <a:t>خال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,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 regardless of the translation loss involved.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480" y="1295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* full synonymy is </a:t>
            </a:r>
            <a:r>
              <a:rPr lang="en-US" sz="1800" u="sng" dirty="0">
                <a:solidFill>
                  <a:srgbClr val="8A5622"/>
                </a:solidFill>
                <a:latin typeface="Calibri ( body)"/>
              </a:rPr>
              <a:t>exceptional</a:t>
            </a:r>
            <a:r>
              <a:rPr lang="en-US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, both intralingually and interlingually.</a:t>
            </a:r>
          </a:p>
          <a:p>
            <a:r>
              <a:rPr lang="en-US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Even the nearest semantic equivalent for translating the denotative </a:t>
            </a:r>
            <a:r>
              <a:rPr lang="en-US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  <a:cs typeface="Calibri" panose="020F0502020204030204" pitchFamily="34" charset="0"/>
              </a:rPr>
              <a:t>meaning of an ST expression usually falls short of being a full TL synonym. A simple example of this kind of failure is provided by a comparison between ‘uncle’ in English and </a:t>
            </a:r>
            <a:r>
              <a:rPr lang="ar-SA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  <a:cs typeface="Calibri" panose="020F0502020204030204" pitchFamily="34" charset="0"/>
              </a:rPr>
              <a:t>عم </a:t>
            </a:r>
            <a:r>
              <a:rPr lang="en-US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  <a:cs typeface="Calibri" panose="020F0502020204030204" pitchFamily="34" charset="0"/>
              </a:rPr>
              <a:t>and </a:t>
            </a:r>
            <a:r>
              <a:rPr lang="ar-SA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  <a:cs typeface="Calibri" panose="020F0502020204030204" pitchFamily="34" charset="0"/>
              </a:rPr>
              <a:t>خال </a:t>
            </a:r>
            <a:r>
              <a:rPr lang="en-US" sz="18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  <a:cs typeface="Calibri" panose="020F0502020204030204" pitchFamily="34" charset="0"/>
              </a:rPr>
              <a:t>in Arabic.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9" y="2580216"/>
            <a:ext cx="46958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8764" y="4038599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 Light" panose="020F0302020204030204"/>
              </a:rPr>
              <a:t>Hyperonymy-hyponymy</a:t>
            </a:r>
            <a:r>
              <a:rPr lang="ar-SA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 Light" panose="020F0302020204030204"/>
              </a:rPr>
              <a:t> </a:t>
            </a:r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 Light" panose="020F0302020204030204"/>
              </a:rPr>
              <a:t>( superordinate)</a:t>
            </a:r>
            <a:r>
              <a:rPr lang="ar-SA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 Light" panose="020F0302020204030204"/>
              </a:rPr>
              <a:t> </a:t>
            </a:r>
            <a:endParaRPr lang="en-US" sz="16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412" y="914400"/>
            <a:ext cx="82296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 the point of view of denotative meaning, however, ‘uncle’ has a greater range of meanings than 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عم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or 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خال ,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 ‘uncle’ includes both paternal uncle and maternal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Uncle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* It means that when there 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is no full TL synonym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for a given ST expression (e.g. ‘uncle’), the translator must 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look for an appropriate TL hyperonym or hyponym</a:t>
            </a:r>
            <a:r>
              <a:rPr lang="en-US" sz="2000" b="1" dirty="0">
                <a:solidFill>
                  <a:srgbClr val="8A5622"/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5054996" y="4038599"/>
            <a:ext cx="1895475" cy="16002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773016" y="4636542"/>
            <a:ext cx="533400" cy="106142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732212" y="4653578"/>
            <a:ext cx="490538" cy="985222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18806" y="5630567"/>
            <a:ext cx="90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8A5622"/>
                </a:solidFill>
              </a:rPr>
              <a:t>خال</a:t>
            </a:r>
            <a:endParaRPr lang="en-US" sz="2800" b="1" dirty="0">
              <a:solidFill>
                <a:srgbClr val="8A562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330" y="563056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8A5622"/>
                </a:solidFill>
              </a:rPr>
              <a:t>عم</a:t>
            </a:r>
            <a:endParaRPr lang="en-US" sz="2800" b="1" dirty="0">
              <a:solidFill>
                <a:srgbClr val="8A562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1185" y="565957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 Light" panose="020F0302020204030204"/>
              </a:rPr>
              <a:t>hyponymy</a:t>
            </a:r>
            <a:r>
              <a:rPr lang="ar-SA" sz="16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 Light" panose="020F0302020204030204"/>
              </a:rPr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2412" y="3581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A5622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18443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012" y="1167348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The relationship between ‘uncle’ and 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عم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and between ‘uncle’ and 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خال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is known as </a:t>
            </a:r>
            <a:r>
              <a:rPr lang="en-US" b="1" u="sng" dirty="0" err="1">
                <a:solidFill>
                  <a:srgbClr val="8A5622"/>
                </a:solidFill>
                <a:latin typeface="Calibri ( body)"/>
              </a:rPr>
              <a:t>hyperonymy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-hyponymy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 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 expression with a wider, less specific range of denotative meaning is a </a:t>
            </a:r>
            <a:r>
              <a:rPr lang="en-US" b="1" u="sng" dirty="0" err="1">
                <a:solidFill>
                  <a:srgbClr val="8A5622"/>
                </a:solidFill>
                <a:latin typeface="Calibri ( body)"/>
              </a:rPr>
              <a:t>hyperonym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 (or superordinate)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of one with a narrower and more specific meaning.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 expression with a narrower, more specific range of denotative meaning is a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hyponym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of one with a wider meaning. Thus 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عم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and 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خال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are both hyponyms of ‘uncle’.</a:t>
            </a:r>
          </a:p>
        </p:txBody>
      </p:sp>
    </p:spTree>
    <p:extLst>
      <p:ext uri="{BB962C8B-B14F-4D97-AF65-F5344CB8AC3E}">
        <p14:creationId xmlns:p14="http://schemas.microsoft.com/office/powerpoint/2010/main" val="16882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30480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/>
                <a:ea typeface="+mj-ea"/>
                <a:cs typeface="+mj-cs"/>
              </a:rPr>
              <a:t>Particularizing translation and generalizing translation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773" y="1828800"/>
            <a:ext cx="58674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Translating by a hyponym implies that the TT expression has a 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narrower and more specific</a:t>
            </a:r>
            <a:r>
              <a:rPr lang="en-US" sz="20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denotative meaning than the ST expression, We shall call this 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‘particularizing translation’, or particularization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for short .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translating from Arabic to English, 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TT ‘uncle’ is more general than ST 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عم)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or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خال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ar-SA" sz="2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,(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omitting particulars given by the ST. We shall call this ‘</a:t>
            </a:r>
            <a:r>
              <a:rPr lang="en-US" sz="2000" b="1" u="sng" dirty="0">
                <a:solidFill>
                  <a:srgbClr val="8A5622"/>
                </a:solidFill>
                <a:latin typeface="Calibri" panose="020F0502020204030204"/>
              </a:rPr>
              <a:t>generalizing translation’, or generalization</a:t>
            </a:r>
            <a:r>
              <a:rPr lang="en-US" sz="2000" b="1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for short.</a:t>
            </a:r>
            <a:endParaRPr lang="ar-SA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12" y="2514600"/>
            <a:ext cx="1920406" cy="162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2895600"/>
            <a:ext cx="530398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900" y="2895600"/>
            <a:ext cx="573074" cy="10790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28212" y="4163171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8A5622"/>
                </a:solidFill>
              </a:rPr>
              <a:t>خال</a:t>
            </a:r>
            <a:endParaRPr lang="en-US" sz="2800" b="1" dirty="0">
              <a:solidFill>
                <a:srgbClr val="8A562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17726" y="4163171"/>
            <a:ext cx="69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8A5622"/>
                </a:solidFill>
              </a:rPr>
              <a:t>عم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54493" y="1977933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8A5622"/>
                </a:solidFill>
              </a:rPr>
              <a:t>Uncle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36911" y="1977933"/>
            <a:ext cx="1736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/>
              </a:rPr>
              <a:t>Particularizing translation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5175" y="4173929"/>
            <a:ext cx="1559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/>
              </a:rPr>
              <a:t>generalizing translation</a:t>
            </a:r>
            <a:endParaRPr lang="en-US" sz="20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1143000"/>
            <a:ext cx="1036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Another example </a:t>
            </a:r>
          </a:p>
          <a:p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1- where the context implies something that is typically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referred to in more specific terms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in the TL than in the SL</a:t>
            </a:r>
          </a:p>
          <a:p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thus, an  </a:t>
            </a:r>
            <a:r>
              <a:rPr lang="ar-SA" sz="2000" b="1" dirty="0">
                <a:solidFill>
                  <a:srgbClr val="8A5622"/>
                </a:solidFill>
                <a:latin typeface="Calibri ( body)"/>
              </a:rPr>
              <a:t>إنذار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 issued by a military commander is likely to be an ‘ultimatum’ rather than simply a ‘warning’</a:t>
            </a:r>
          </a:p>
          <a:p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or </a:t>
            </a:r>
            <a:r>
              <a:rPr lang="ar-SA" sz="2000" b="1" dirty="0">
                <a:solidFill>
                  <a:srgbClr val="8A5622"/>
                </a:solidFill>
                <a:latin typeface="Calibri ( body)"/>
              </a:rPr>
              <a:t>غارات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 in the context of NATO raids on Kosovo is likely to be ‘strikes’ or ‘air strikes’ rather than ‘attacks’.</a:t>
            </a:r>
          </a:p>
          <a:p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</p:txBody>
      </p:sp>
    </p:spTree>
    <p:extLst>
      <p:ext uri="{BB962C8B-B14F-4D97-AF65-F5344CB8AC3E}">
        <p14:creationId xmlns:p14="http://schemas.microsoft.com/office/powerpoint/2010/main" val="24737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812" y="914400"/>
            <a:ext cx="998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ar-SA" dirty="0">
                <a:solidFill>
                  <a:srgbClr val="000000">
                    <a:lumMod val="95000"/>
                    <a:lumOff val="5000"/>
                  </a:srgbClr>
                </a:solidFill>
              </a:rPr>
              <a:t>2- ومهما تكون المشاكل القانونية المترتبة على تدخل حلف الناتو و التي كنت نفسي قد اشرت اليها </a:t>
            </a:r>
            <a:r>
              <a:rPr lang="ar-SA" dirty="0">
                <a:solidFill>
                  <a:srgbClr val="8A5622"/>
                </a:solidFill>
              </a:rPr>
              <a:t>منذُ ايام قليلة</a:t>
            </a:r>
            <a:r>
              <a:rPr lang="ar-SA" dirty="0">
                <a:solidFill>
                  <a:srgbClr val="000000">
                    <a:lumMod val="95000"/>
                    <a:lumOff val="5000"/>
                  </a:srgbClr>
                </a:solidFill>
              </a:rPr>
              <a:t>.</a:t>
            </a:r>
            <a:endParaRPr lang="en-US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5212" y="2327701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Whatever the legal problems linked to NATO intervention, to which I myself have 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recently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referred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810" y="4038600"/>
            <a:ext cx="967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*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‘recently’ is preferred to the denotative equivalent ‘a few days ago’ mainly because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it results in a less wordy overall phrase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 ‘Recently’ also allows the translator to use the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present perfect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‘have . . . referred’, which adds a sense of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immediacy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and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relevance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to the statement; ‘a few days ago’ would require the use of the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past simple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‘referred’, which suggests more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detachment.</a:t>
            </a:r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4037012" y="1745397"/>
            <a:ext cx="3810000" cy="1447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12" y="304800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Semantic overlap and overlapping translation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" y="167640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when a word or phrase overlap in its meaning with another word.</a:t>
            </a:r>
          </a:p>
          <a:p>
            <a:pPr lvl="0"/>
            <a:endParaRPr lang="en-US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  <a:p>
            <a:pPr lvl="0"/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e.g</a:t>
            </a:r>
            <a:endParaRPr lang="ar-SA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812" y="3601998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</a:rPr>
              <a:t>لقد وصف الكاتب البريطاني المرموق روبرت فيسك </a:t>
            </a:r>
            <a:r>
              <a:rPr lang="ar-SA" b="1" dirty="0">
                <a:solidFill>
                  <a:srgbClr val="8A5622"/>
                </a:solidFill>
              </a:rPr>
              <a:t>حفلة غناء 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</a:rPr>
              <a:t>في بلغراد.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1412" y="4678233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The distinguished British writer Robert Fisk recently described a </a:t>
            </a:r>
            <a:r>
              <a:rPr lang="en-US" b="1" dirty="0">
                <a:solidFill>
                  <a:srgbClr val="8A5622"/>
                </a:solidFill>
              </a:rPr>
              <a:t>concert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 in Belgrade. </a:t>
            </a:r>
          </a:p>
        </p:txBody>
      </p:sp>
      <p:cxnSp>
        <p:nvCxnSpPr>
          <p:cNvPr id="22" name="Elbow Connector 21"/>
          <p:cNvCxnSpPr/>
          <p:nvPr/>
        </p:nvCxnSpPr>
        <p:spPr>
          <a:xfrm rot="10800000" flipV="1">
            <a:off x="1522412" y="4114800"/>
            <a:ext cx="2514600" cy="13944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5212" y="914400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the meaning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 حفلة غناء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overlaps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with that of ‘concert’.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Some concerts are examples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حفلة غناء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those in which there are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singing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</a:t>
            </a:r>
            <a:endParaRPr lang="ar-SA" sz="2000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Similarly, some cases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حفلة غناء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are examples of concerts; those that are </a:t>
            </a:r>
            <a:r>
              <a:rPr lang="en-US" sz="2000" u="sng" dirty="0">
                <a:solidFill>
                  <a:srgbClr val="8A5622"/>
                </a:solidFill>
                <a:latin typeface="Calibri ( body)"/>
              </a:rPr>
              <a:t>organized in a formal way with musical players and audience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However, some concerts are not examples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حفلة غناء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those in which there is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no singing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Similarly, some cases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حفلة غناء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 are not examples of concerts; those, for example, in which the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حفلة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is not organized in a formal way with musical players and audience.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1212" y="4191000"/>
            <a:ext cx="4876800" cy="259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4038600"/>
            <a:ext cx="39624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212" y="914400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Note :- We shall call it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partially overlapping translation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, or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partial overlap for short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 </a:t>
            </a: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Partial overlap is common and often unavoidable. It can apply to single words as well as to phrases or whole sentences.</a:t>
            </a: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e.g  </a:t>
            </a: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 poem by the Syrian poet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نزار القباني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contains the line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algn="ctr"/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طاردوها كعصفور </a:t>
            </a:r>
            <a:r>
              <a:rPr lang="ar-SA" b="1" dirty="0">
                <a:solidFill>
                  <a:srgbClr val="8A5622"/>
                </a:solidFill>
                <a:latin typeface="Calibri ( body)"/>
              </a:rPr>
              <a:t>ربيعي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الى ان قتلوها 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algn="ctr"/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algn="ctr"/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“They attacked her like a 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young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sparrow until they killed her</a:t>
            </a:r>
            <a:r>
              <a:rPr lang="en-US" dirty="0"/>
              <a:t>”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</p:txBody>
      </p:sp>
    </p:spTree>
    <p:extLst>
      <p:ext uri="{BB962C8B-B14F-4D97-AF65-F5344CB8AC3E}">
        <p14:creationId xmlns:p14="http://schemas.microsoft.com/office/powerpoint/2010/main" val="737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9812" y="228600"/>
            <a:ext cx="6705600" cy="1069509"/>
          </a:xfrm>
        </p:spPr>
        <p:txBody>
          <a:bodyPr/>
          <a:lstStyle/>
          <a:p>
            <a:r>
              <a:rPr lang="en-US" b="1" dirty="0"/>
              <a:t>Meaning of words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4812" y="4390775"/>
            <a:ext cx="2031629" cy="1600200"/>
          </a:xfrm>
        </p:spPr>
        <p:txBody>
          <a:bodyPr>
            <a:normAutofit/>
          </a:bodyPr>
          <a:lstStyle/>
          <a:p>
            <a:r>
              <a:rPr lang="en-US" sz="8800" b="1" dirty="0"/>
              <a:t>vs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9294812" y="2942975"/>
            <a:ext cx="2667000" cy="14478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8913812" y="5489825"/>
            <a:ext cx="1219200" cy="1524000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8990012" y="4521200"/>
            <a:ext cx="1066800" cy="9906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812" y="1143000"/>
            <a:ext cx="944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ربیعي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here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overlaps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in meaning with ‘young’.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Some but not all ‘spring sparrows’ are young, and some but not all young sparrows are ‘spring sparrows’ (one could have a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sparrow that was</a:t>
            </a:r>
            <a:r>
              <a:rPr lang="ar-SA" u="sng" dirty="0">
                <a:solidFill>
                  <a:srgbClr val="8A5622"/>
                </a:solidFill>
                <a:latin typeface="Calibri ( body)"/>
              </a:rPr>
              <a:t>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born in summer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). 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‘Spring sparrow’, however, is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a problematic phrase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in English; it does </a:t>
            </a:r>
            <a:r>
              <a:rPr lang="en-US" u="sng" dirty="0">
                <a:solidFill>
                  <a:srgbClr val="8A5622"/>
                </a:solidFill>
                <a:latin typeface="Calibri ( body)"/>
              </a:rPr>
              <a:t>not have a clear meaning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, and there is nothing in this overall context to make the intended meaning clearer in the English.</a:t>
            </a:r>
          </a:p>
        </p:txBody>
      </p:sp>
    </p:spTree>
    <p:extLst>
      <p:ext uri="{BB962C8B-B14F-4D97-AF65-F5344CB8AC3E}">
        <p14:creationId xmlns:p14="http://schemas.microsoft.com/office/powerpoint/2010/main" val="18416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4572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Near-synonymy and translation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9012" y="1676400"/>
            <a:ext cx="982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Near-synonymy is a case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not of synonymy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but of </a:t>
            </a:r>
            <a:r>
              <a:rPr lang="en-US" b="1" u="sng" dirty="0" err="1">
                <a:solidFill>
                  <a:srgbClr val="8A5622"/>
                </a:solidFill>
                <a:latin typeface="Calibri ( body)"/>
              </a:rPr>
              <a:t>hyperonymy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-hyponymy or semantic overlap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, which comes near to being synonymy.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e.g </a:t>
            </a:r>
          </a:p>
          <a:p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 thin ) vs  ( skinny )</a:t>
            </a:r>
          </a:p>
          <a:p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‘She’s thin but not skinny’</a:t>
            </a: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‘She’s skinny but not thin’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28981659"/>
              </p:ext>
            </p:extLst>
          </p:nvPr>
        </p:nvGraphicFramePr>
        <p:xfrm>
          <a:off x="8228012" y="3124200"/>
          <a:ext cx="3352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951412" y="3962400"/>
            <a:ext cx="15240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22812" y="4876800"/>
            <a:ext cx="2895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32612" y="3438837"/>
            <a:ext cx="4038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A5622"/>
                </a:solidFill>
                <a:latin typeface="Calibri ( body)"/>
              </a:rPr>
              <a:t>we assuming the reasonableness of a statement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3212" y="5096548"/>
            <a:ext cx="396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A5622"/>
                </a:solidFill>
                <a:latin typeface="Calibri ( body)"/>
              </a:rPr>
              <a:t>we can't assuming the reasonableness of a statement</a:t>
            </a:r>
          </a:p>
        </p:txBody>
      </p:sp>
    </p:spTree>
    <p:extLst>
      <p:ext uri="{BB962C8B-B14F-4D97-AF65-F5344CB8AC3E}">
        <p14:creationId xmlns:p14="http://schemas.microsoft.com/office/powerpoint/2010/main" val="27141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685800"/>
            <a:ext cx="3353091" cy="3657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88" y="2941529"/>
            <a:ext cx="1127824" cy="396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14" y="2779971"/>
            <a:ext cx="542591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12" y="533400"/>
            <a:ext cx="4596782" cy="2078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551" y="464820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There is a very significant overlap between ‘thin’ and ‘skinny’ such that thin people are typically also skinny. ‘Thin’ and ‘skinny’ can accordingly be regarded as near-synonyms in English.</a:t>
            </a:r>
          </a:p>
        </p:txBody>
      </p:sp>
    </p:spTree>
    <p:extLst>
      <p:ext uri="{BB962C8B-B14F-4D97-AF65-F5344CB8AC3E}">
        <p14:creationId xmlns:p14="http://schemas.microsoft.com/office/powerpoint/2010/main" val="351444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812" y="914400"/>
            <a:ext cx="9220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 example of near-synonymy involving a hyperonym-hyponym</a:t>
            </a: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r>
              <a:rPr lang="ar-SA" dirty="0">
                <a:solidFill>
                  <a:srgbClr val="8A5622"/>
                </a:solidFill>
              </a:rPr>
              <a:t>زعلان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</a:rPr>
              <a:t> translated as </a:t>
            </a:r>
            <a:r>
              <a:rPr lang="en-US" b="1" dirty="0">
                <a:solidFill>
                  <a:srgbClr val="8A5622"/>
                </a:solidFill>
              </a:rPr>
              <a:t>‘angry’</a:t>
            </a:r>
            <a:endParaRPr lang="en-US" b="1" dirty="0">
              <a:solidFill>
                <a:srgbClr val="8A5622"/>
              </a:solidFill>
              <a:latin typeface="Calibri ( body)"/>
            </a:endParaRPr>
          </a:p>
          <a:p>
            <a:endParaRPr lang="en-US" b="1" dirty="0">
              <a:solidFill>
                <a:srgbClr val="8A5622"/>
              </a:solidFill>
              <a:latin typeface="Calibri ( body)"/>
            </a:endParaRPr>
          </a:p>
          <a:p>
            <a:endParaRPr lang="en-US" b="1" dirty="0">
              <a:solidFill>
                <a:srgbClr val="8A5622"/>
              </a:solidFill>
              <a:latin typeface="Calibri ( body)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where the definition of the Standard Arabic usage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زعلان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reflects the definition of the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colloquial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usage of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زعلان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, means not just angry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but angry with a degree of sadness . </a:t>
            </a: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</a:rPr>
              <a:t>(i.e. ‘sadly angry’). </a:t>
            </a:r>
            <a:endParaRPr lang="en-US" sz="2000" b="1" u="sng" dirty="0">
              <a:solidFill>
                <a:srgbClr val="8A5622"/>
              </a:solidFill>
              <a:latin typeface="Calibri ( body)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b="1" u="sng" dirty="0">
              <a:solidFill>
                <a:srgbClr val="8A5622"/>
              </a:solidFill>
              <a:latin typeface="Calibri ( body)"/>
            </a:endParaRPr>
          </a:p>
          <a:p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Arabic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زعلان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is thus technically a hyponym of English ‘angry’ (as it excludes those cases of anger that do not also involve sadness). </a:t>
            </a:r>
            <a:r>
              <a:rPr lang="ar-SA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زعلان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is, however, close enough to the meaning of ‘angry’ to be considered a near-synonym of ‘angry’.</a:t>
            </a:r>
            <a:endParaRPr lang="en-US" sz="2000" b="1" u="sng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</p:txBody>
      </p:sp>
    </p:spTree>
    <p:extLst>
      <p:ext uri="{BB962C8B-B14F-4D97-AF65-F5344CB8AC3E}">
        <p14:creationId xmlns:p14="http://schemas.microsoft.com/office/powerpoint/2010/main" val="38659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812" y="1066800"/>
            <a:ext cx="975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Arabic </a:t>
            </a:r>
            <a:r>
              <a:rPr lang="ar-SA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زعلان </a:t>
            </a: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 is thus technically a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hyponym</a:t>
            </a: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 of English ‘angry’ </a:t>
            </a:r>
          </a:p>
          <a:p>
            <a:pPr lvl="0"/>
            <a:endParaRPr lang="en-US" sz="2000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(as it excludes those cases of anger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that do not also involve sadness</a:t>
            </a: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).</a:t>
            </a:r>
          </a:p>
          <a:p>
            <a:pPr lvl="0"/>
            <a:endParaRPr lang="en-US" sz="2000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زعلان </a:t>
            </a: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  is, however, </a:t>
            </a:r>
            <a:r>
              <a:rPr lang="en-US" sz="2000" b="1" u="sng" dirty="0">
                <a:solidFill>
                  <a:srgbClr val="8A5622"/>
                </a:solidFill>
                <a:latin typeface="Calibri ( body)"/>
              </a:rPr>
              <a:t>close enough </a:t>
            </a:r>
            <a:r>
              <a:rPr lang="en-US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to the meaning of ‘angry’ to be considered a near-synonym of ‘angry’.</a:t>
            </a:r>
            <a:endParaRPr lang="en-US" sz="2000" b="1" u="sng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523412" y="4155968"/>
            <a:ext cx="2133600" cy="17526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56812" y="35948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5622"/>
                </a:solidFill>
              </a:rPr>
              <a:t>Angry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22" y="59278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5622"/>
                </a:solidFill>
              </a:rPr>
              <a:t>Sadness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7473" y="595772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5622"/>
                </a:solidFill>
              </a:rPr>
              <a:t>Not sadness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1501157" y="4208928"/>
            <a:ext cx="2019300" cy="173373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0562" y="3719647"/>
            <a:ext cx="1204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8A5622"/>
                </a:solidFill>
              </a:rPr>
              <a:t>Angry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6424" y="589876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5622"/>
                </a:solidFill>
              </a:rPr>
              <a:t>Sadness , </a:t>
            </a:r>
            <a:r>
              <a:rPr lang="ar-SA" b="1" dirty="0">
                <a:solidFill>
                  <a:srgbClr val="8A5622"/>
                </a:solidFill>
              </a:rPr>
              <a:t>زعلان</a:t>
            </a:r>
            <a:endParaRPr lang="en-US" b="1" dirty="0">
              <a:solidFill>
                <a:srgbClr val="8A562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4481" y="4801435"/>
            <a:ext cx="170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hyponym</a:t>
            </a:r>
          </a:p>
        </p:txBody>
      </p:sp>
      <p:sp>
        <p:nvSpPr>
          <p:cNvPr id="12" name="Up Arrow 11"/>
          <p:cNvSpPr/>
          <p:nvPr/>
        </p:nvSpPr>
        <p:spPr>
          <a:xfrm>
            <a:off x="9186903" y="4606923"/>
            <a:ext cx="381000" cy="824756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46612" y="4869607"/>
            <a:ext cx="1524000" cy="41237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Denotative meaning and translation issues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Translation is concerned with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meaning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. But, as has already become very clear, the term ‘meaning’ is     1-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elastic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   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and 2-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indeterminate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, </a:t>
            </a:r>
            <a:r>
              <a:rPr lang="en-US" dirty="0">
                <a:solidFill>
                  <a:schemeClr val="tx2"/>
                </a:solidFill>
                <a:latin typeface="Calibri ( body)"/>
              </a:rPr>
              <a:t>especially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 </a:t>
            </a: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when applied to a whole text.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This elastic and indeterminate of the meaning is true even of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denotative meaning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90600"/>
          </a:xfrm>
        </p:spPr>
        <p:txBody>
          <a:bodyPr/>
          <a:lstStyle/>
          <a:p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Denotative meaning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0012" y="1676400"/>
            <a:ext cx="9525000" cy="505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47" lvl="0" indent="-304747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denotative meaning also known as ( 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cognitive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, 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propositional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 or 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literal meaning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)</a:t>
            </a:r>
          </a:p>
          <a:p>
            <a:pPr marL="304747" lvl="0" indent="-304747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Denotative meaning :- is that kind of meaning that relates 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directly to the range of ‘things’  </a:t>
            </a:r>
            <a:r>
              <a:rPr lang="en-US" dirty="0">
                <a:solidFill>
                  <a:srgbClr val="000000">
                    <a:lumMod val="95000"/>
                    <a:lumOff val="5000"/>
                  </a:srgbClr>
                </a:solidFill>
                <a:latin typeface="Calibri ( body)"/>
              </a:rPr>
              <a:t>(whether physical, emotional or more abstract) that are conventionally referred to by a word or phrase in a particular sense.</a:t>
            </a:r>
          </a:p>
          <a:p>
            <a:pPr lvl="0">
              <a:lnSpc>
                <a:spcPct val="95000"/>
              </a:lnSpc>
              <a:spcBef>
                <a:spcPts val="1866"/>
              </a:spcBef>
              <a:buSzPct val="100000"/>
            </a:pPr>
            <a:endParaRPr lang="en-US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e.g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dirty="0">
                <a:solidFill>
                  <a:srgbClr val="8A5622"/>
                </a:solidFill>
                <a:latin typeface="Calibri" panose="020F0502020204030204"/>
              </a:rPr>
              <a:t>‘window’ 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--&gt;  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by convention refers to a particular kind of aperture in a wall or roof is a matter of denotative meaning. </a:t>
            </a:r>
          </a:p>
          <a:p>
            <a:pPr marL="304747" lvl="0" indent="-304747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</a:pPr>
            <a:endParaRPr lang="en-US" dirty="0">
              <a:solidFill>
                <a:srgbClr val="000000">
                  <a:lumMod val="95000"/>
                  <a:lumOff val="5000"/>
                </a:srgbClr>
              </a:solidFill>
              <a:latin typeface="Calibri ( body)"/>
            </a:endParaRPr>
          </a:p>
        </p:txBody>
      </p:sp>
    </p:spTree>
    <p:extLst>
      <p:ext uri="{BB962C8B-B14F-4D97-AF65-F5344CB8AC3E}">
        <p14:creationId xmlns:p14="http://schemas.microsoft.com/office/powerpoint/2010/main" val="17214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212" y="1143000"/>
            <a:ext cx="9982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 denotative meanings that are the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central feature of dictionary definitions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In fact, words may, and typically do,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have more than one denotative meaning</a:t>
            </a:r>
            <a:r>
              <a:rPr lang="en-US" b="1" dirty="0">
                <a:solidFill>
                  <a:srgbClr val="8A5622"/>
                </a:solidFill>
                <a:latin typeface="Calibri" panose="020F0502020204030204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8786640"/>
              </p:ext>
            </p:extLst>
          </p:nvPr>
        </p:nvGraphicFramePr>
        <p:xfrm>
          <a:off x="6402312" y="2771381"/>
          <a:ext cx="5791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16266613"/>
              </p:ext>
            </p:extLst>
          </p:nvPr>
        </p:nvGraphicFramePr>
        <p:xfrm>
          <a:off x="29788" y="3048000"/>
          <a:ext cx="5510741" cy="376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012" y="685800"/>
            <a:ext cx="10439400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situation in which a word has more than one different and distinct denotative meaning – or, more technically, more than one sense – is known as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polysemy.</a:t>
            </a:r>
            <a:endParaRPr lang="ar-SA" b="1" u="sng" dirty="0">
              <a:solidFill>
                <a:srgbClr val="8A5622"/>
              </a:solidFill>
              <a:latin typeface="Calibri" panose="020F0502020204030204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b="1" u="sng" dirty="0">
              <a:solidFill>
                <a:srgbClr val="8A5622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8A5622"/>
              </a:solidFill>
              <a:latin typeface="Calibri" panose="020F0502020204030204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Note :-</a:t>
            </a:r>
          </a:p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There are sometimes problems in deciding between cases</a:t>
            </a:r>
            <a:r>
              <a:rPr lang="en-US" u="sng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where two uses of a word represent more than one sense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– that is, cases of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polysemy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– and where the two uses in question are merely ‘variants’ of a single overall sense. These need not</a:t>
            </a:r>
            <a:r>
              <a:rPr lang="ar-SA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concern us here, as they are not typically of great importance for translation.</a:t>
            </a:r>
            <a:endParaRPr lang="ar-SA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4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612" y="838200"/>
            <a:ext cx="10287000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latin typeface="Calibri ( body)"/>
              </a:rPr>
              <a:t>2. There are also problems in deciding between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what constitutes two senses of a single word and cases where two words happen to sound the same</a:t>
            </a:r>
            <a:r>
              <a:rPr lang="en-US" dirty="0">
                <a:solidFill>
                  <a:prstClr val="black"/>
                </a:solidFill>
                <a:latin typeface="Calibri ( body)"/>
              </a:rPr>
              <a:t>, This latter situation is known as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homonymy</a:t>
            </a:r>
            <a:r>
              <a:rPr lang="en-US" b="1" dirty="0">
                <a:solidFill>
                  <a:srgbClr val="8A5622"/>
                </a:solidFill>
                <a:latin typeface="Calibri ( body)"/>
              </a:rPr>
              <a:t>. </a:t>
            </a:r>
            <a:endParaRPr lang="ar-SA" b="1" dirty="0">
              <a:solidFill>
                <a:srgbClr val="8A5622"/>
              </a:solidFill>
              <a:latin typeface="Calibri ( body)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ar-SA" b="1" dirty="0">
              <a:solidFill>
                <a:srgbClr val="8A5622"/>
              </a:solidFill>
              <a:latin typeface="Calibri ( body)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ar-SA" b="1" dirty="0">
              <a:solidFill>
                <a:srgbClr val="8A5622"/>
              </a:solidFill>
              <a:latin typeface="Calibri ( body)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b="1" dirty="0">
              <a:solidFill>
                <a:srgbClr val="8A5622"/>
              </a:solidFill>
              <a:latin typeface="Calibri ( body)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prstClr val="black"/>
              </a:solidFill>
              <a:latin typeface="Calibri ( body)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2528593"/>
              </p:ext>
            </p:extLst>
          </p:nvPr>
        </p:nvGraphicFramePr>
        <p:xfrm>
          <a:off x="5180012" y="3124200"/>
          <a:ext cx="6858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Callout 6"/>
          <p:cNvSpPr/>
          <p:nvPr/>
        </p:nvSpPr>
        <p:spPr>
          <a:xfrm flipH="1">
            <a:off x="303212" y="4387181"/>
            <a:ext cx="3908583" cy="21412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1812" y="5055523"/>
            <a:ext cx="345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Again, these 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/>
              </a:rPr>
              <a:t>are not of great importance for translation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12" y="457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Synonymy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2812" y="1371600"/>
            <a:ext cx="9296400" cy="5721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95000"/>
                    <a:lumOff val="5000"/>
                  </a:schemeClr>
                </a:solidFill>
                <a:latin typeface="Calibri ( body)"/>
              </a:rPr>
              <a:t>Word or phrase that means exactly or nearly the same as another word.</a:t>
            </a: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( body)"/>
              </a:rPr>
              <a:t>To define a denotative meaning is to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specify a ‘range’ covered by a word or phrase</a:t>
            </a:r>
            <a:r>
              <a:rPr lang="en-US" dirty="0">
                <a:solidFill>
                  <a:prstClr val="black"/>
                </a:solidFill>
                <a:latin typeface="Calibri ( body)"/>
              </a:rPr>
              <a:t> (in the relevant sense) in such a way that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one knows what items are included in that range or category and what items are excluded</a:t>
            </a:r>
            <a:r>
              <a:rPr lang="en-US" dirty="0">
                <a:solidFill>
                  <a:prstClr val="black"/>
                </a:solidFill>
                <a:latin typeface="Calibri ( body)"/>
              </a:rPr>
              <a:t>.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prstClr val="black"/>
              </a:solidFill>
              <a:latin typeface="Calibri ( body)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( body)"/>
              </a:rPr>
              <a:t>It is helpful to visualize denotative meanings as </a:t>
            </a:r>
            <a:r>
              <a:rPr lang="en-US" b="1" u="sng" dirty="0">
                <a:solidFill>
                  <a:srgbClr val="8A5622"/>
                </a:solidFill>
                <a:latin typeface="Calibri ( body)"/>
              </a:rPr>
              <a:t>rectangles</a:t>
            </a:r>
            <a:r>
              <a:rPr lang="en-US" dirty="0">
                <a:solidFill>
                  <a:prstClr val="black"/>
                </a:solidFill>
                <a:latin typeface="Calibri ( body)"/>
              </a:rPr>
              <a:t>, because rectangles can represent intersections between categories.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Calibri ( body)"/>
            </a:endParaRPr>
          </a:p>
        </p:txBody>
      </p:sp>
    </p:spTree>
    <p:extLst>
      <p:ext uri="{BB962C8B-B14F-4D97-AF65-F5344CB8AC3E}">
        <p14:creationId xmlns:p14="http://schemas.microsoft.com/office/powerpoint/2010/main" val="17578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533400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A5622"/>
                </a:solidFill>
              </a:rPr>
              <a:t>e.g</a:t>
            </a:r>
          </a:p>
          <a:p>
            <a:r>
              <a:rPr lang="en-US" dirty="0"/>
              <a:t>  </a:t>
            </a:r>
            <a:r>
              <a:rPr lang="en-US" sz="29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The expressions ( my mother’s father &amp; my maternal grandmother )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2" y="2286000"/>
            <a:ext cx="6096000" cy="387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may be represented as two separate rectangles. The two ranges of denotative meaning, however, coincide perfectly: that is, in every specific instance of use, ‘my mother’s father’ and ‘my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maternal grandmother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’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include and exclude exactly the same referents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This can be visualized as sliding the two rectangles on top of each other and finding that they are the </a:t>
            </a:r>
            <a:r>
              <a:rPr lang="en-US" b="1" u="sng" dirty="0">
                <a:solidFill>
                  <a:srgbClr val="8A5622"/>
                </a:solidFill>
                <a:latin typeface="Calibri" panose="020F0502020204030204"/>
              </a:rPr>
              <a:t>same size and cover each other exactly.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1752600"/>
            <a:ext cx="5180013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3399</TotalTime>
  <Words>1792</Words>
  <Application>Microsoft Office PowerPoint</Application>
  <PresentationFormat>Custom</PresentationFormat>
  <Paragraphs>159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Bell MT</vt:lpstr>
      <vt:lpstr>Calibri</vt:lpstr>
      <vt:lpstr>Calibri ( body)</vt:lpstr>
      <vt:lpstr>Calibri Light</vt:lpstr>
      <vt:lpstr>Century Gothic</vt:lpstr>
      <vt:lpstr>Wingdings</vt:lpstr>
      <vt:lpstr>Books 16x9</vt:lpstr>
      <vt:lpstr>Denotative meaning and translation issues</vt:lpstr>
      <vt:lpstr>Meaning of words</vt:lpstr>
      <vt:lpstr>Denotative meaning and translation issues</vt:lpstr>
      <vt:lpstr>Denotative meaning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ahmed qadoury</cp:lastModifiedBy>
  <cp:revision>62</cp:revision>
  <dcterms:created xsi:type="dcterms:W3CDTF">2020-12-15T15:00:04Z</dcterms:created>
  <dcterms:modified xsi:type="dcterms:W3CDTF">2020-12-28T18:19:18Z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