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sldIdLst>
    <p:sldId id="256" r:id="rId2"/>
    <p:sldId id="257" r:id="rId3"/>
    <p:sldId id="273"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660"/>
  </p:normalViewPr>
  <p:slideViewPr>
    <p:cSldViewPr snapToGrid="0">
      <p:cViewPr varScale="1">
        <p:scale>
          <a:sx n="63" d="100"/>
          <a:sy n="63" d="100"/>
        </p:scale>
        <p:origin x="8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FFE55A-B3A6-4C14-AEAC-8C76A36045B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311532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FE55A-B3A6-4C14-AEAC-8C76A36045B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391888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FE55A-B3A6-4C14-AEAC-8C76A36045B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131398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FE55A-B3A6-4C14-AEAC-8C76A36045B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3263600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FFE55A-B3A6-4C14-AEAC-8C76A36045B0}"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1568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FFE55A-B3A6-4C14-AEAC-8C76A36045B0}"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257165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FFE55A-B3A6-4C14-AEAC-8C76A36045B0}" type="datetimeFigureOut">
              <a:rPr lang="en-US" smtClean="0"/>
              <a:t>12/28/2020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245616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FFE55A-B3A6-4C14-AEAC-8C76A36045B0}" type="datetimeFigureOut">
              <a:rPr lang="en-US" smtClean="0"/>
              <a:t>12/28/2020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336367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FE55A-B3A6-4C14-AEAC-8C76A36045B0}" type="datetimeFigureOut">
              <a:rPr lang="en-US" smtClean="0"/>
              <a:t>12/28/2020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107580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FFE55A-B3A6-4C14-AEAC-8C76A36045B0}"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71204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FFE55A-B3A6-4C14-AEAC-8C76A36045B0}"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EED29-D392-4192-A2C2-5FD8E078F34B}" type="slidenum">
              <a:rPr lang="en-US" smtClean="0"/>
              <a:t>‹#›</a:t>
            </a:fld>
            <a:endParaRPr lang="en-US"/>
          </a:p>
        </p:txBody>
      </p:sp>
    </p:spTree>
    <p:extLst>
      <p:ext uri="{BB962C8B-B14F-4D97-AF65-F5344CB8AC3E}">
        <p14:creationId xmlns:p14="http://schemas.microsoft.com/office/powerpoint/2010/main" val="2810718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FE55A-B3A6-4C14-AEAC-8C76A36045B0}" type="datetimeFigureOut">
              <a:rPr lang="en-US" smtClean="0"/>
              <a:t>12/28/2020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EED29-D392-4192-A2C2-5FD8E078F34B}" type="slidenum">
              <a:rPr lang="en-US" smtClean="0"/>
              <a:t>‹#›</a:t>
            </a:fld>
            <a:endParaRPr lang="en-US"/>
          </a:p>
        </p:txBody>
      </p:sp>
    </p:spTree>
    <p:extLst>
      <p:ext uri="{BB962C8B-B14F-4D97-AF65-F5344CB8AC3E}">
        <p14:creationId xmlns:p14="http://schemas.microsoft.com/office/powerpoint/2010/main" val="1660066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F944C-009A-4417-9936-EE840C4B2514}"/>
              </a:ext>
            </a:extLst>
          </p:cNvPr>
          <p:cNvSpPr>
            <a:spLocks noGrp="1"/>
          </p:cNvSpPr>
          <p:nvPr>
            <p:ph type="ctrTitle"/>
          </p:nvPr>
        </p:nvSpPr>
        <p:spPr>
          <a:xfrm>
            <a:off x="1083213" y="703386"/>
            <a:ext cx="9664503" cy="4079630"/>
          </a:xfrm>
        </p:spPr>
        <p:txBody>
          <a:bodyPr>
            <a:normAutofit fontScale="90000"/>
          </a:bodyPr>
          <a:lstStyle/>
          <a:p>
            <a:pPr marL="0" marR="0">
              <a:lnSpc>
                <a:spcPct val="107000"/>
              </a:lnSpc>
              <a:spcBef>
                <a:spcPts val="0"/>
              </a:spcBef>
              <a:spcAft>
                <a:spcPts val="0"/>
              </a:spcAft>
            </a:pPr>
            <a:r>
              <a:rPr lang="en-US" sz="80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Connotative meaning and</a:t>
            </a:r>
            <a:br>
              <a:rPr lang="en-US" sz="80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en-US" sz="80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translation issues</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Subtitle 2">
            <a:extLst>
              <a:ext uri="{FF2B5EF4-FFF2-40B4-BE49-F238E27FC236}">
                <a16:creationId xmlns:a16="http://schemas.microsoft.com/office/drawing/2014/main" id="{BAC1DBC3-52FE-4A76-81C9-25EFD02734CB}"/>
              </a:ext>
            </a:extLst>
          </p:cNvPr>
          <p:cNvSpPr>
            <a:spLocks noGrp="1"/>
          </p:cNvSpPr>
          <p:nvPr>
            <p:ph type="subTitle" idx="1"/>
          </p:nvPr>
        </p:nvSpPr>
        <p:spPr>
          <a:xfrm>
            <a:off x="0" y="4290646"/>
            <a:ext cx="12192000" cy="2400743"/>
          </a:xfrm>
        </p:spPr>
        <p:txBody>
          <a:bodyPr/>
          <a:lstStyle/>
          <a:p>
            <a:pPr marL="0" marR="0" algn="ctr">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Arial" panose="020B0604020202020204" pitchFamily="34" charset="0"/>
              </a:rPr>
              <a:t>Presented by: Asal Ismail Mehdi</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Arial" panose="020B0604020202020204" pitchFamily="34" charset="0"/>
              </a:rPr>
              <a:t>Course touter: Prof. Dr. Ahmed Q. Abid</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8849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1107E9-09BD-4D58-8B14-8FF12B728754}"/>
              </a:ext>
            </a:extLst>
          </p:cNvPr>
          <p:cNvSpPr>
            <a:spLocks noGrp="1"/>
          </p:cNvSpPr>
          <p:nvPr>
            <p:ph idx="1"/>
          </p:nvPr>
        </p:nvSpPr>
        <p:spPr>
          <a:xfrm>
            <a:off x="0" y="0"/>
            <a:ext cx="12192000" cy="6990735"/>
          </a:xfrm>
        </p:spPr>
        <p:txBody>
          <a:bodyPr/>
          <a:lstStyle/>
          <a:p>
            <a:pPr marL="0" marR="0">
              <a:lnSpc>
                <a:spcPct val="107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Arial" panose="020B0604020202020204" pitchFamily="34" charset="0"/>
              </a:rPr>
              <a:t>Second Example:</a:t>
            </a:r>
          </a:p>
          <a:p>
            <a:pPr marL="0" marR="0" indent="0">
              <a:lnSpc>
                <a:spcPct val="107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1800" dirty="0">
                <a:effectLst/>
                <a:latin typeface="Times New Roman" panose="02020603050405020304" pitchFamily="18" charset="0"/>
                <a:ea typeface="Calibri" panose="020F0502020204030204" pitchFamily="34" charset="0"/>
              </a:rPr>
              <a:t>* This has been translated (Ives 1999: 9)</a:t>
            </a:r>
            <a:endParaRPr lang="en-US" sz="2400" b="1" u="sng"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b="1" u="sng"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a:p>
            <a:pPr marL="0">
              <a:lnSpc>
                <a:spcPct val="107000"/>
              </a:lnSpc>
              <a:spcBef>
                <a:spcPts val="0"/>
              </a:spcBef>
            </a:pPr>
            <a:r>
              <a:rPr lang="en-US" sz="2400" i="1" dirty="0">
                <a:latin typeface="Times New Roman" panose="02020603050405020304" pitchFamily="18" charset="0"/>
                <a:ea typeface="Calibri" panose="020F0502020204030204" pitchFamily="34" charset="0"/>
                <a:cs typeface="Arial" panose="020B0604020202020204" pitchFamily="34" charset="0"/>
              </a:rPr>
              <a:t>Explanation\</a:t>
            </a:r>
            <a:r>
              <a:rPr lang="en-US" sz="2400" dirty="0">
                <a:latin typeface="Times New Roman" panose="02020603050405020304" pitchFamily="18" charset="0"/>
                <a:ea typeface="Calibri" panose="020F0502020204030204" pitchFamily="34" charset="0"/>
                <a:cs typeface="Arial" panose="020B0604020202020204" pitchFamily="34" charset="0"/>
              </a:rPr>
              <a:t> This translation is provided by this extract concerning the </a:t>
            </a:r>
            <a:r>
              <a:rPr lang="en-US" sz="2400" dirty="0" err="1">
                <a:latin typeface="Times New Roman" panose="02020603050405020304" pitchFamily="18" charset="0"/>
                <a:ea typeface="Calibri" panose="020F0502020204030204" pitchFamily="34" charset="0"/>
                <a:cs typeface="Arial" panose="020B0604020202020204" pitchFamily="34" charset="0"/>
              </a:rPr>
              <a:t>behaviour</a:t>
            </a:r>
            <a:r>
              <a:rPr lang="en-US" sz="2400" dirty="0">
                <a:latin typeface="Times New Roman" panose="02020603050405020304" pitchFamily="18" charset="0"/>
                <a:ea typeface="Calibri" panose="020F0502020204030204" pitchFamily="34" charset="0"/>
                <a:cs typeface="Arial" panose="020B0604020202020204" pitchFamily="34" charset="0"/>
              </a:rPr>
              <a:t> of Serbian troops towards Kosovo Albanians, taken from an article on the subject that is very sympathetic to the Albanian side.</a:t>
            </a:r>
          </a:p>
          <a:p>
            <a:pPr marL="0" marR="0">
              <a:lnSpc>
                <a:spcPct val="107000"/>
              </a:lnSpc>
              <a:spcBef>
                <a:spcPts val="0"/>
              </a:spcBef>
              <a:spcAft>
                <a:spcPts val="0"/>
              </a:spcAft>
            </a:pPr>
            <a:endParaRPr lang="en-US" sz="2400" i="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graphicFrame>
        <p:nvGraphicFramePr>
          <p:cNvPr id="4" name="Table 4">
            <a:extLst>
              <a:ext uri="{FF2B5EF4-FFF2-40B4-BE49-F238E27FC236}">
                <a16:creationId xmlns:a16="http://schemas.microsoft.com/office/drawing/2014/main" id="{0FB8E98E-4D1F-40AC-819C-0D31B104E18D}"/>
              </a:ext>
            </a:extLst>
          </p:cNvPr>
          <p:cNvGraphicFramePr>
            <a:graphicFrameLocks noGrp="1"/>
          </p:cNvGraphicFramePr>
          <p:nvPr>
            <p:extLst>
              <p:ext uri="{D42A27DB-BD31-4B8C-83A1-F6EECF244321}">
                <p14:modId xmlns:p14="http://schemas.microsoft.com/office/powerpoint/2010/main" val="1033646005"/>
              </p:ext>
            </p:extLst>
          </p:nvPr>
        </p:nvGraphicFramePr>
        <p:xfrm>
          <a:off x="1047136" y="900922"/>
          <a:ext cx="9763432" cy="1135571"/>
        </p:xfrm>
        <a:graphic>
          <a:graphicData uri="http://schemas.openxmlformats.org/drawingml/2006/table">
            <a:tbl>
              <a:tblPr firstRow="1" bandRow="1">
                <a:tableStyleId>{5C22544A-7EE6-4342-B048-85BDC9FD1C3A}</a:tableStyleId>
              </a:tblPr>
              <a:tblGrid>
                <a:gridCol w="4881716">
                  <a:extLst>
                    <a:ext uri="{9D8B030D-6E8A-4147-A177-3AD203B41FA5}">
                      <a16:colId xmlns:a16="http://schemas.microsoft.com/office/drawing/2014/main" val="553393919"/>
                    </a:ext>
                  </a:extLst>
                </a:gridCol>
                <a:gridCol w="4881716">
                  <a:extLst>
                    <a:ext uri="{9D8B030D-6E8A-4147-A177-3AD203B41FA5}">
                      <a16:colId xmlns:a16="http://schemas.microsoft.com/office/drawing/2014/main" val="3296236337"/>
                    </a:ext>
                  </a:extLst>
                </a:gridCol>
              </a:tblGrid>
              <a:tr h="190854">
                <a:tc>
                  <a:txBody>
                    <a:bodyPr/>
                    <a:lstStyle/>
                    <a:p>
                      <a:pPr marL="0" marR="0" algn="ctr">
                        <a:lnSpc>
                          <a:spcPct val="107000"/>
                        </a:lnSpc>
                        <a:spcBef>
                          <a:spcPts val="0"/>
                        </a:spcBef>
                        <a:spcAft>
                          <a:spcPts val="0"/>
                        </a:spcAft>
                      </a:pP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Arabic ST (Original text)</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English TT (Translated Text)*</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50526"/>
                  </a:ext>
                </a:extLst>
              </a:tr>
              <a:tr h="370840">
                <a:tc>
                  <a:txBody>
                    <a:bodyPr/>
                    <a:lstStyle/>
                    <a:p>
                      <a:pPr marL="0" marR="0" algn="ctr">
                        <a:lnSpc>
                          <a:spcPct val="107000"/>
                        </a:lnSpc>
                        <a:spcBef>
                          <a:spcPts val="0"/>
                        </a:spcBef>
                        <a:spcAft>
                          <a:spcPts val="0"/>
                        </a:spcAft>
                      </a:pPr>
                      <a:r>
                        <a:rPr lang="ar-SA" sz="2400" dirty="0">
                          <a:effectLst/>
                          <a:latin typeface="Calibri" panose="020F0502020204030204" pitchFamily="34" charset="0"/>
                          <a:ea typeface="Calibri" panose="020F0502020204030204" pitchFamily="34" charset="0"/>
                          <a:cs typeface="Times New Roman" panose="02020603050405020304" pitchFamily="18" charset="0"/>
                        </a:rPr>
                        <a:t>ولقد راحوا یقتحمون </a:t>
                      </a:r>
                      <a:r>
                        <a:rPr lang="ar-SA" sz="2400" b="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البیوت</a:t>
                      </a:r>
                      <a:r>
                        <a:rPr lang="ar-SA" sz="24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بیتاً بیتاً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They have raided </a:t>
                      </a:r>
                      <a:r>
                        <a:rPr lang="en-US" sz="2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homes</a:t>
                      </a:r>
                      <a:r>
                        <a:rPr lang="en-US" sz="2400" b="1" u="sng" dirty="0">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one by one.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4048654"/>
                  </a:ext>
                </a:extLst>
              </a:tr>
            </a:tbl>
          </a:graphicData>
        </a:graphic>
      </p:graphicFrame>
      <p:pic>
        <p:nvPicPr>
          <p:cNvPr id="5" name="Picture 4">
            <a:extLst>
              <a:ext uri="{FF2B5EF4-FFF2-40B4-BE49-F238E27FC236}">
                <a16:creationId xmlns:a16="http://schemas.microsoft.com/office/drawing/2014/main" id="{8D5036F6-D758-44F7-AEFC-C3977AC706B5}"/>
              </a:ext>
            </a:extLst>
          </p:cNvPr>
          <p:cNvPicPr>
            <a:picLocks noChangeAspect="1"/>
          </p:cNvPicPr>
          <p:nvPr/>
        </p:nvPicPr>
        <p:blipFill>
          <a:blip r:embed="rId2"/>
          <a:stretch>
            <a:fillRect/>
          </a:stretch>
        </p:blipFill>
        <p:spPr>
          <a:xfrm>
            <a:off x="460563" y="3429000"/>
            <a:ext cx="12229576" cy="2965416"/>
          </a:xfrm>
          <a:prstGeom prst="rect">
            <a:avLst/>
          </a:prstGeom>
        </p:spPr>
      </p:pic>
    </p:spTree>
    <p:extLst>
      <p:ext uri="{BB962C8B-B14F-4D97-AF65-F5344CB8AC3E}">
        <p14:creationId xmlns:p14="http://schemas.microsoft.com/office/powerpoint/2010/main" val="299262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0E81-F41C-443E-A00E-4DCCA6BA21AB}"/>
              </a:ext>
            </a:extLst>
          </p:cNvPr>
          <p:cNvSpPr>
            <a:spLocks noGrp="1"/>
          </p:cNvSpPr>
          <p:nvPr>
            <p:ph type="title"/>
          </p:nvPr>
        </p:nvSpPr>
        <p:spPr>
          <a:xfrm>
            <a:off x="1228474" y="217732"/>
            <a:ext cx="8903091" cy="661816"/>
          </a:xfrm>
        </p:spPr>
        <p:txBody>
          <a:bodyPr>
            <a:normAutofit fontScale="90000"/>
          </a:bodyPr>
          <a:lstStyle/>
          <a:p>
            <a:pPr marL="342900" marR="0" lvl="0" indent="-342900" algn="ctr" rtl="0">
              <a:lnSpc>
                <a:spcPct val="107000"/>
              </a:lnSpc>
              <a:spcBef>
                <a:spcPts val="0"/>
              </a:spcBef>
              <a:spcAft>
                <a:spcPts val="0"/>
              </a:spcAft>
            </a:pPr>
            <a:r>
              <a:rPr lang="en-US" sz="4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2. Associative meaning</a:t>
            </a:r>
            <a:br>
              <a:rPr lang="en-US" sz="3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2FBCD7E-1D36-49C6-9FBF-4EF27AFD710F}"/>
              </a:ext>
            </a:extLst>
          </p:cNvPr>
          <p:cNvSpPr>
            <a:spLocks noGrp="1"/>
          </p:cNvSpPr>
          <p:nvPr>
            <p:ph idx="1"/>
          </p:nvPr>
        </p:nvSpPr>
        <p:spPr>
          <a:xfrm>
            <a:off x="0" y="548640"/>
            <a:ext cx="12192000" cy="6309360"/>
          </a:xfrm>
        </p:spPr>
        <p:txBody>
          <a:bodyPr>
            <a:normAutofit/>
          </a:bodyPr>
          <a:lstStyle/>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Definition and expression:</a:t>
            </a:r>
            <a:r>
              <a:rPr lang="en-US"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it is that part of the overall meaning of an expression that consists of expectations that are – rightly or wrongly –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associated with the referent</a:t>
            </a:r>
            <a:r>
              <a:rPr lang="en-US" sz="2400" b="1"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of the expression.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Example in </a:t>
            </a:r>
            <a:r>
              <a:rPr lang="en-US" sz="2400" b="1" u="sng"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Englih</a:t>
            </a: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The word ‘</a:t>
            </a:r>
            <a:r>
              <a:rPr lang="en-US" sz="2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nurse</a:t>
            </a:r>
            <a:r>
              <a:rPr lang="en-US" sz="2400" dirty="0">
                <a:effectLst/>
                <a:latin typeface="Times New Roman" panose="02020603050405020304" pitchFamily="18" charset="0"/>
                <a:ea typeface="Calibri" panose="020F0502020204030204" pitchFamily="34" charset="0"/>
                <a:cs typeface="Arial" panose="020B0604020202020204" pitchFamily="34" charset="0"/>
              </a:rPr>
              <a:t>’ is a good example. Most people </a:t>
            </a:r>
            <a:r>
              <a:rPr lang="en-US"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automatically associate ‘</a:t>
            </a:r>
            <a:r>
              <a:rPr lang="en-US" sz="2400"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nurse</a:t>
            </a:r>
            <a:r>
              <a:rPr lang="en-US"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with the idea of </a:t>
            </a:r>
            <a:r>
              <a:rPr lang="en-US" sz="2400"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female gender</a:t>
            </a:r>
            <a:r>
              <a:rPr lang="en-US" sz="2400" dirty="0">
                <a:effectLst/>
                <a:latin typeface="Times New Roman" panose="02020603050405020304" pitchFamily="18" charset="0"/>
                <a:ea typeface="Calibri" panose="020F0502020204030204" pitchFamily="34" charset="0"/>
                <a:cs typeface="Arial" panose="020B0604020202020204" pitchFamily="34" charset="0"/>
              </a:rPr>
              <a:t>, as if ‘</a:t>
            </a:r>
            <a:r>
              <a:rPr lang="en-US" sz="2400" i="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nurse</a:t>
            </a:r>
            <a:r>
              <a:rPr lang="en-US" sz="2400" dirty="0">
                <a:effectLst/>
                <a:latin typeface="Times New Roman" panose="02020603050405020304" pitchFamily="18" charset="0"/>
                <a:ea typeface="Calibri" panose="020F0502020204030204" pitchFamily="34" charset="0"/>
                <a:cs typeface="Arial" panose="020B0604020202020204" pitchFamily="34" charset="0"/>
              </a:rPr>
              <a:t>’ were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synonymous </a:t>
            </a:r>
            <a:r>
              <a:rPr lang="en-US" sz="2400" dirty="0">
                <a:effectLst/>
                <a:latin typeface="Times New Roman" panose="02020603050405020304" pitchFamily="18" charset="0"/>
                <a:ea typeface="Calibri" panose="020F0502020204030204" pitchFamily="34" charset="0"/>
                <a:cs typeface="Arial" panose="020B0604020202020204" pitchFamily="34" charset="0"/>
              </a:rPr>
              <a:t>with ‘</a:t>
            </a:r>
            <a:r>
              <a:rPr lang="en-US" sz="2400" b="1" i="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female who looks after the sick</a:t>
            </a:r>
            <a:r>
              <a:rPr lang="en-US" sz="2400" i="1" u="sng"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This </a:t>
            </a:r>
            <a:r>
              <a:rPr lang="en-US" sz="2400" u="sng" dirty="0">
                <a:effectLst/>
                <a:latin typeface="Times New Roman" panose="02020603050405020304" pitchFamily="18" charset="0"/>
                <a:ea typeface="Calibri" panose="020F0502020204030204" pitchFamily="34" charset="0"/>
                <a:cs typeface="Arial" panose="020B0604020202020204" pitchFamily="34" charset="0"/>
              </a:rPr>
              <a:t>unconscious association is so widespread</a:t>
            </a:r>
            <a:r>
              <a:rPr lang="en-US" sz="2400" dirty="0">
                <a:effectLst/>
                <a:latin typeface="Times New Roman" panose="02020603050405020304" pitchFamily="18" charset="0"/>
                <a:ea typeface="Calibri" panose="020F0502020204030204" pitchFamily="34" charset="0"/>
                <a:cs typeface="Arial" panose="020B0604020202020204" pitchFamily="34" charset="0"/>
              </a:rPr>
              <a:t>. that the term ‘</a:t>
            </a:r>
            <a:r>
              <a:rPr lang="en-US" sz="2400" b="1" u="sng"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male nurse</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b="1" dirty="0">
                <a:effectLst/>
                <a:latin typeface="Times New Roman" panose="02020603050405020304" pitchFamily="18" charset="0"/>
                <a:ea typeface="Calibri" panose="020F0502020204030204" pitchFamily="34" charset="0"/>
                <a:cs typeface="Arial" panose="020B0604020202020204" pitchFamily="34" charset="0"/>
              </a:rPr>
              <a:t>had to be </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coined</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u="sng" dirty="0">
                <a:effectLst/>
                <a:latin typeface="Times New Roman" panose="02020603050405020304" pitchFamily="18" charset="0"/>
                <a:ea typeface="Calibri" panose="020F0502020204030204" pitchFamily="34" charset="0"/>
                <a:cs typeface="Arial" panose="020B0604020202020204" pitchFamily="34" charset="0"/>
              </a:rPr>
              <a:t>to counteract its effect</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effectLst/>
                <a:latin typeface="Times New Roman" panose="02020603050405020304" pitchFamily="18" charset="0"/>
                <a:ea typeface="Calibri" panose="020F0502020204030204" pitchFamily="34" charset="0"/>
                <a:cs typeface="Arial" panose="020B0604020202020204" pitchFamily="34" charset="0"/>
              </a:rPr>
              <a:t>‘</a:t>
            </a:r>
            <a:r>
              <a:rPr lang="en-US" sz="2400"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he is a nurse</a:t>
            </a:r>
            <a:r>
              <a:rPr lang="en-US" sz="2400" i="1"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still sounds semantically </a:t>
            </a:r>
            <a:r>
              <a:rPr lang="en-US" sz="2400"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odd</a:t>
            </a:r>
            <a:r>
              <a:rPr lang="en-US" sz="2400" dirty="0">
                <a:effectLst/>
                <a:latin typeface="Times New Roman" panose="02020603050405020304" pitchFamily="18" charset="0"/>
                <a:ea typeface="Calibri" panose="020F0502020204030204" pitchFamily="34" charset="0"/>
                <a:cs typeface="Arial" panose="020B0604020202020204" pitchFamily="34" charset="0"/>
              </a:rPr>
              <a:t>, even today.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Example in Arabic</a:t>
            </a:r>
            <a:r>
              <a:rPr lang="en-US" sz="2400" u="sng"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a:p>
            <a:endParaRPr lang="en-US" dirty="0"/>
          </a:p>
          <a:p>
            <a:pPr marL="0" indent="0">
              <a:buNone/>
            </a:pPr>
            <a:endParaRPr lang="en-US" dirty="0"/>
          </a:p>
        </p:txBody>
      </p:sp>
      <p:sp>
        <p:nvSpPr>
          <p:cNvPr id="4" name="Rectangle 3">
            <a:extLst>
              <a:ext uri="{FF2B5EF4-FFF2-40B4-BE49-F238E27FC236}">
                <a16:creationId xmlns:a16="http://schemas.microsoft.com/office/drawing/2014/main" id="{476F64C3-9D09-4E2B-89FE-CFA73F138833}"/>
              </a:ext>
            </a:extLst>
          </p:cNvPr>
          <p:cNvSpPr/>
          <p:nvPr/>
        </p:nvSpPr>
        <p:spPr>
          <a:xfrm>
            <a:off x="2595717" y="4468761"/>
            <a:ext cx="1592825" cy="766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4000" dirty="0">
                <a:solidFill>
                  <a:schemeClr val="tx1"/>
                </a:solidFill>
              </a:rPr>
              <a:t>مقهى</a:t>
            </a:r>
            <a:endParaRPr lang="en-US" dirty="0">
              <a:solidFill>
                <a:schemeClr val="tx1"/>
              </a:solidFill>
            </a:endParaRPr>
          </a:p>
        </p:txBody>
      </p:sp>
      <p:sp>
        <p:nvSpPr>
          <p:cNvPr id="11" name="Rectangle 10">
            <a:extLst>
              <a:ext uri="{FF2B5EF4-FFF2-40B4-BE49-F238E27FC236}">
                <a16:creationId xmlns:a16="http://schemas.microsoft.com/office/drawing/2014/main" id="{6B3873B3-0AA4-47A0-834E-2446759343C7}"/>
              </a:ext>
            </a:extLst>
          </p:cNvPr>
          <p:cNvSpPr/>
          <p:nvPr/>
        </p:nvSpPr>
        <p:spPr>
          <a:xfrm>
            <a:off x="7160532" y="3429000"/>
            <a:ext cx="3249561" cy="1305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tea house’, ‘tea garden’, ‘coffee house’ or possibly ‘cafe’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 English</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2B9EB273-F3C2-451E-B4F5-5EC3E4785926}"/>
              </a:ext>
            </a:extLst>
          </p:cNvPr>
          <p:cNvSpPr/>
          <p:nvPr/>
        </p:nvSpPr>
        <p:spPr>
          <a:xfrm>
            <a:off x="7171498" y="4852219"/>
            <a:ext cx="2890684" cy="766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Pub</a:t>
            </a:r>
            <a:r>
              <a:rPr lang="ar-IQ"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 British</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68AD7451-B176-42A4-AFF1-AA0846208775}"/>
              </a:ext>
            </a:extLst>
          </p:cNvPr>
          <p:cNvSpPr/>
          <p:nvPr/>
        </p:nvSpPr>
        <p:spPr>
          <a:xfrm>
            <a:off x="7160532" y="5737122"/>
            <a:ext cx="3784133" cy="872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Centre of informal male social life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 Arabic</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5" name="Straight Arrow Connector 14">
            <a:extLst>
              <a:ext uri="{FF2B5EF4-FFF2-40B4-BE49-F238E27FC236}">
                <a16:creationId xmlns:a16="http://schemas.microsoft.com/office/drawing/2014/main" id="{F95AC4E9-F9C0-4F54-B96B-DDE72F1E3A06}"/>
              </a:ext>
            </a:extLst>
          </p:cNvPr>
          <p:cNvCxnSpPr/>
          <p:nvPr/>
        </p:nvCxnSpPr>
        <p:spPr>
          <a:xfrm flipV="1">
            <a:off x="4336026" y="3952568"/>
            <a:ext cx="2698955" cy="6194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43A1519-CD00-4B92-9E75-D20D42BDA78A}"/>
              </a:ext>
            </a:extLst>
          </p:cNvPr>
          <p:cNvCxnSpPr/>
          <p:nvPr/>
        </p:nvCxnSpPr>
        <p:spPr>
          <a:xfrm>
            <a:off x="4336026" y="4852219"/>
            <a:ext cx="2698955" cy="38345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62AF1B6-5B51-4E59-92F7-19EC688A3164}"/>
              </a:ext>
            </a:extLst>
          </p:cNvPr>
          <p:cNvCxnSpPr/>
          <p:nvPr/>
        </p:nvCxnSpPr>
        <p:spPr>
          <a:xfrm>
            <a:off x="4325059" y="5058697"/>
            <a:ext cx="2709922" cy="1250663"/>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269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090C-F462-4B1F-8212-C7BC437DB05D}"/>
              </a:ext>
            </a:extLst>
          </p:cNvPr>
          <p:cNvSpPr>
            <a:spLocks noGrp="1"/>
          </p:cNvSpPr>
          <p:nvPr>
            <p:ph type="title"/>
          </p:nvPr>
        </p:nvSpPr>
        <p:spPr>
          <a:xfrm>
            <a:off x="1400908" y="0"/>
            <a:ext cx="9037320" cy="540995"/>
          </a:xfrm>
        </p:spPr>
        <p:txBody>
          <a:bodyPr>
            <a:normAutofit fontScale="90000"/>
          </a:bodyPr>
          <a:lstStyle/>
          <a:p>
            <a:pPr algn="ctr"/>
            <a:r>
              <a:rPr lang="en-US"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a:t>
            </a:r>
            <a:r>
              <a:rPr lang="en-US" sz="4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Affective meaning</a:t>
            </a:r>
            <a:endParaRPr lang="en-US"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56EDB1B9-DA49-4AB6-B861-76CC95BD09C6}"/>
              </a:ext>
            </a:extLst>
          </p:cNvPr>
          <p:cNvSpPr>
            <a:spLocks noGrp="1"/>
          </p:cNvSpPr>
          <p:nvPr>
            <p:ph idx="1"/>
          </p:nvPr>
        </p:nvSpPr>
        <p:spPr>
          <a:xfrm>
            <a:off x="0" y="540994"/>
            <a:ext cx="12192000" cy="6317005"/>
          </a:xfrm>
        </p:spPr>
        <p:txBody>
          <a:bodyPr>
            <a:normAutofit lnSpcReduction="10000"/>
          </a:bodyPr>
          <a:lstStyle/>
          <a:p>
            <a:r>
              <a:rPr lang="en-US" sz="2400" b="1" u="sng" dirty="0">
                <a:latin typeface="Times New Roman" panose="02020603050405020304" pitchFamily="18" charset="0"/>
                <a:cs typeface="Times New Roman" panose="02020603050405020304" pitchFamily="18" charset="0"/>
              </a:rPr>
              <a:t>Definition</a:t>
            </a:r>
            <a:r>
              <a:rPr lang="en-US" sz="2400" dirty="0">
                <a:latin typeface="Times New Roman" panose="02020603050405020304" pitchFamily="18" charset="0"/>
                <a:cs typeface="Times New Roman" panose="02020603050405020304" pitchFamily="18" charset="0"/>
              </a:rPr>
              <a:t>: it is an emotive effect worked on the addressee by the choice of expression and that forms part of its overall meaning. The expression does not merely denote its referent but also hints at some attitude of the speaker or writer to the addressee.</a:t>
            </a:r>
          </a:p>
          <a:p>
            <a:r>
              <a:rPr lang="en-US" sz="2400" b="1" u="sng" dirty="0">
                <a:latin typeface="Times New Roman" panose="02020603050405020304" pitchFamily="18" charset="0"/>
                <a:cs typeface="Times New Roman" panose="02020603050405020304" pitchFamily="18" charset="0"/>
              </a:rPr>
              <a:t>Expressions</a:t>
            </a:r>
            <a:r>
              <a:rPr lang="en-US" sz="2400" dirty="0">
                <a:latin typeface="Times New Roman" panose="02020603050405020304" pitchFamily="18" charset="0"/>
                <a:cs typeface="Times New Roman" panose="02020603050405020304" pitchFamily="18" charset="0"/>
              </a:rPr>
              <a:t>: can be described in Features of linguistic</a:t>
            </a:r>
            <a:r>
              <a:rPr lang="en-US" sz="2400" u="sng" dirty="0">
                <a:latin typeface="Times New Roman" panose="02020603050405020304" pitchFamily="18" charset="0"/>
                <a:cs typeface="Times New Roman" panose="02020603050405020304" pitchFamily="18" charset="0"/>
              </a:rPr>
              <a:t> </a:t>
            </a:r>
            <a:r>
              <a:rPr lang="en-US" sz="24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politeness, flattery, rudeness or insult</a:t>
            </a:r>
            <a:r>
              <a:rPr lang="en-US" sz="2400" dirty="0">
                <a:latin typeface="Times New Roman" panose="02020603050405020304" pitchFamily="18" charset="0"/>
                <a:cs typeface="Times New Roman" panose="02020603050405020304" pitchFamily="18" charset="0"/>
              </a:rPr>
              <a:t>. These are all typical examples of attitudinal meaning. </a:t>
            </a:r>
          </a:p>
          <a:p>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 1</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If we Compare the above examples in English and Arabic, we will find that these expressions share the same core denotative meaning of ‘</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Be quiet</a:t>
            </a:r>
            <a:r>
              <a:rPr lang="en-US" sz="2400" dirty="0">
                <a:effectLst/>
                <a:latin typeface="Times New Roman" panose="02020603050405020304" pitchFamily="18" charset="0"/>
                <a:ea typeface="Calibri" panose="020F0502020204030204" pitchFamily="34" charset="0"/>
                <a:cs typeface="Arial" panose="020B0604020202020204" pitchFamily="34" charset="0"/>
              </a:rPr>
              <a:t>’, but the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speaker’s </a:t>
            </a:r>
            <a:r>
              <a:rPr lang="en-US" sz="2400" i="1"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implied attitude to the listener produces a different affective impact in each case: polite in the first, rude in the second.</a:t>
            </a:r>
            <a:endParaRPr lang="en-US" sz="1800" dirty="0">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Translators must be able to recognize affective meanings in the ST. But</a:t>
            </a:r>
            <a:r>
              <a:rPr lang="en-US" sz="1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they must also be careful not to introduce unwanted affective meanings into the</a:t>
            </a:r>
            <a:r>
              <a:rPr lang="en-US" sz="1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TT</a:t>
            </a:r>
            <a:r>
              <a:rPr lang="en-US" sz="2400" u="sng" dirty="0">
                <a:effectLst/>
                <a:latin typeface="Times New Roman" panose="02020603050405020304" pitchFamily="18"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latin typeface="Times New Roman" panose="02020603050405020304" pitchFamily="18" charset="0"/>
              <a:cs typeface="Times New Roman" panose="02020603050405020304" pitchFamily="18" charset="0"/>
            </a:endParaRPr>
          </a:p>
          <a:p>
            <a:endParaRPr lang="en-US" dirty="0"/>
          </a:p>
        </p:txBody>
      </p:sp>
      <p:graphicFrame>
        <p:nvGraphicFramePr>
          <p:cNvPr id="5" name="Table 5">
            <a:extLst>
              <a:ext uri="{FF2B5EF4-FFF2-40B4-BE49-F238E27FC236}">
                <a16:creationId xmlns:a16="http://schemas.microsoft.com/office/drawing/2014/main" id="{46B984BD-6776-4E74-9BAA-1EB494EC70B6}"/>
              </a:ext>
            </a:extLst>
          </p:cNvPr>
          <p:cNvGraphicFramePr>
            <a:graphicFrameLocks noGrp="1"/>
          </p:cNvGraphicFramePr>
          <p:nvPr>
            <p:extLst>
              <p:ext uri="{D42A27DB-BD31-4B8C-83A1-F6EECF244321}">
                <p14:modId xmlns:p14="http://schemas.microsoft.com/office/powerpoint/2010/main" val="3725273894"/>
              </p:ext>
            </p:extLst>
          </p:nvPr>
        </p:nvGraphicFramePr>
        <p:xfrm>
          <a:off x="690717" y="2872740"/>
          <a:ext cx="10810566" cy="1116330"/>
        </p:xfrm>
        <a:graphic>
          <a:graphicData uri="http://schemas.openxmlformats.org/drawingml/2006/table">
            <a:tbl>
              <a:tblPr firstRow="1" bandRow="1">
                <a:tableStyleId>{5C22544A-7EE6-4342-B048-85BDC9FD1C3A}</a:tableStyleId>
              </a:tblPr>
              <a:tblGrid>
                <a:gridCol w="3603522">
                  <a:extLst>
                    <a:ext uri="{9D8B030D-6E8A-4147-A177-3AD203B41FA5}">
                      <a16:colId xmlns:a16="http://schemas.microsoft.com/office/drawing/2014/main" val="3940936370"/>
                    </a:ext>
                  </a:extLst>
                </a:gridCol>
                <a:gridCol w="3603522">
                  <a:extLst>
                    <a:ext uri="{9D8B030D-6E8A-4147-A177-3AD203B41FA5}">
                      <a16:colId xmlns:a16="http://schemas.microsoft.com/office/drawing/2014/main" val="1930063638"/>
                    </a:ext>
                  </a:extLst>
                </a:gridCol>
                <a:gridCol w="3603522">
                  <a:extLst>
                    <a:ext uri="{9D8B030D-6E8A-4147-A177-3AD203B41FA5}">
                      <a16:colId xmlns:a16="http://schemas.microsoft.com/office/drawing/2014/main" val="3124990778"/>
                    </a:ext>
                  </a:extLst>
                </a:gridCol>
              </a:tblGrid>
              <a:tr h="370840">
                <a:tc>
                  <a:txBody>
                    <a:bodyPr/>
                    <a:lstStyle/>
                    <a:p>
                      <a:pPr marL="0" marR="0" algn="ctr">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Example</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400" b="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Polite</a:t>
                      </a:r>
                      <a:r>
                        <a:rPr lang="en-US" sz="24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Expression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400" b="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Rude</a:t>
                      </a: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Expression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96584798"/>
                  </a:ext>
                </a:extLst>
              </a:tr>
              <a:tr h="0">
                <a:tc>
                  <a:txBody>
                    <a:bodyPr/>
                    <a:lstStyle/>
                    <a:p>
                      <a:pPr marL="0" marR="0" algn="ctr">
                        <a:lnSpc>
                          <a:spcPct val="107000"/>
                        </a:lnSpc>
                        <a:spcBef>
                          <a:spcPts val="0"/>
                        </a:spcBef>
                        <a:spcAft>
                          <a:spcPts val="0"/>
                        </a:spcAft>
                      </a:pPr>
                      <a:r>
                        <a:rPr lang="en-US"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English</a:t>
                      </a:r>
                      <a:endParaRPr lang="en-US" sz="1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Silence please</a:t>
                      </a:r>
                      <a:endParaRPr lang="en-US" sz="1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2400" i="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Shut up</a:t>
                      </a:r>
                      <a:endParaRPr lang="en-US" sz="18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22843771"/>
                  </a:ext>
                </a:extLst>
              </a:tr>
              <a:tr h="370840">
                <a:tc>
                  <a:txBody>
                    <a:bodyPr/>
                    <a:lstStyle/>
                    <a:p>
                      <a:pPr marL="0" marR="0" algn="ctr">
                        <a:lnSpc>
                          <a:spcPct val="107000"/>
                        </a:lnSpc>
                        <a:spcBef>
                          <a:spcPts val="0"/>
                        </a:spcBef>
                        <a:spcAft>
                          <a:spcPts val="0"/>
                        </a:spcAft>
                      </a:pPr>
                      <a:r>
                        <a:rPr lang="en-US"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Arabic</a:t>
                      </a:r>
                      <a:endParaRPr lang="en-US" sz="1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الرجاء الصمت</a:t>
                      </a:r>
                      <a:endParaRPr lang="en-US" sz="1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ar-SA"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اسكت</a:t>
                      </a:r>
                      <a:endParaRPr lang="en-US" sz="1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6625441"/>
                  </a:ext>
                </a:extLst>
              </a:tr>
            </a:tbl>
          </a:graphicData>
        </a:graphic>
      </p:graphicFrame>
    </p:spTree>
    <p:extLst>
      <p:ext uri="{BB962C8B-B14F-4D97-AF65-F5344CB8AC3E}">
        <p14:creationId xmlns:p14="http://schemas.microsoft.com/office/powerpoint/2010/main" val="17199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BEDB4-4179-4EE0-A7B2-B627B35DF87C}"/>
              </a:ext>
            </a:extLst>
          </p:cNvPr>
          <p:cNvSpPr>
            <a:spLocks noGrp="1"/>
          </p:cNvSpPr>
          <p:nvPr>
            <p:ph idx="1"/>
          </p:nvPr>
        </p:nvSpPr>
        <p:spPr>
          <a:xfrm>
            <a:off x="0" y="98475"/>
            <a:ext cx="12192000" cy="6625882"/>
          </a:xfrm>
        </p:spPr>
        <p:txBody>
          <a:bodyPr/>
          <a:lstStyle/>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Example 2:</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j-cs"/>
            </a:endParaRPr>
          </a:p>
          <a:p>
            <a:pPr marL="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mj-cs"/>
            </a:endParaRPr>
          </a:p>
          <a:p>
            <a:pPr marL="0" marR="0">
              <a:lnSpc>
                <a:spcPct val="107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mj-cs"/>
              </a:rPr>
              <a:t>ST\</a:t>
            </a:r>
            <a:endParaRPr lang="en-US" sz="2400" b="1" dirty="0">
              <a:effectLst/>
              <a:latin typeface="Calibri" panose="020F0502020204030204" pitchFamily="34" charset="0"/>
              <a:ea typeface="Calibri" panose="020F0502020204030204" pitchFamily="34" charset="0"/>
              <a:cs typeface="+mj-cs"/>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j-cs"/>
              </a:rPr>
              <a:t>To take an example from colloquial Arabic (Sudanese), a customer in a general</a:t>
            </a:r>
            <a:r>
              <a:rPr lang="en-US" sz="2400" dirty="0">
                <a:latin typeface="Calibri" panose="020F0502020204030204" pitchFamily="34" charset="0"/>
                <a:ea typeface="Calibri" panose="020F0502020204030204" pitchFamily="34" charset="0"/>
                <a:cs typeface="+mj-cs"/>
              </a:rPr>
              <a:t> </a:t>
            </a:r>
            <a:r>
              <a:rPr lang="en-US" sz="2400" dirty="0">
                <a:effectLst/>
                <a:latin typeface="Times New Roman" panose="02020603050405020304" pitchFamily="18" charset="0"/>
                <a:ea typeface="Calibri" panose="020F0502020204030204" pitchFamily="34" charset="0"/>
                <a:cs typeface="+mj-cs"/>
              </a:rPr>
              <a:t>store says</a:t>
            </a:r>
          </a:p>
          <a:p>
            <a:pPr marL="0" marR="0">
              <a:lnSpc>
                <a:spcPct val="107000"/>
              </a:lnSpc>
              <a:spcBef>
                <a:spcPts val="0"/>
              </a:spcBef>
              <a:spcAft>
                <a:spcPts val="0"/>
              </a:spcAft>
            </a:pP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 </a:t>
            </a:r>
            <a:r>
              <a:rPr lang="ar-SA"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أدِّیني كیلو رز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‘Give me a kilo of rice</a:t>
            </a:r>
            <a:r>
              <a:rPr lang="en-US" sz="2400" dirty="0">
                <a:effectLst/>
                <a:latin typeface="Times New Roman" panose="02020603050405020304" pitchFamily="18" charset="0"/>
                <a:ea typeface="Calibri" panose="020F0502020204030204" pitchFamily="34" charset="0"/>
                <a:cs typeface="+mj-cs"/>
              </a:rPr>
              <a:t>’. In accordance with the standard</a:t>
            </a:r>
            <a:r>
              <a:rPr lang="en-US" sz="2400" dirty="0">
                <a:latin typeface="Calibri" panose="020F0502020204030204" pitchFamily="34" charset="0"/>
                <a:ea typeface="Calibri" panose="020F0502020204030204" pitchFamily="34" charset="0"/>
                <a:cs typeface="+mj-cs"/>
              </a:rPr>
              <a:t> </a:t>
            </a:r>
            <a:r>
              <a:rPr lang="en-US" sz="2400" dirty="0">
                <a:effectLst/>
                <a:latin typeface="Times New Roman" panose="02020603050405020304" pitchFamily="18" charset="0"/>
                <a:ea typeface="Calibri" panose="020F0502020204030204" pitchFamily="34" charset="0"/>
                <a:cs typeface="+mj-cs"/>
              </a:rPr>
              <a:t>conventions in Arabic for requests that can be easily complied</a:t>
            </a:r>
            <a:r>
              <a:rPr lang="en-US" sz="2400" b="1" i="1" u="sng" dirty="0">
                <a:solidFill>
                  <a:srgbClr val="C00000"/>
                </a:solidFill>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mj-cs"/>
              </a:rPr>
              <a:t>, no politeness formula is included here.</a:t>
            </a:r>
            <a:endParaRPr lang="en-US" sz="2400" b="1" i="1" u="sng" dirty="0">
              <a:solidFill>
                <a:srgbClr val="C00000"/>
              </a:solidFill>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mj-cs"/>
            </a:endParaRPr>
          </a:p>
          <a:p>
            <a:pPr marL="0" marR="0">
              <a:lnSpc>
                <a:spcPct val="107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mj-cs"/>
              </a:rPr>
              <a:t>TT\</a:t>
            </a:r>
            <a:endParaRPr lang="en-US" sz="2400" b="1" dirty="0">
              <a:effectLst/>
              <a:latin typeface="Calibri" panose="020F0502020204030204" pitchFamily="34" charset="0"/>
              <a:ea typeface="Calibri" panose="020F0502020204030204" pitchFamily="34" charset="0"/>
              <a:cs typeface="+mj-cs"/>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j-cs"/>
              </a:rPr>
              <a:t>It would of course be possible to translate this sentence into English as </a:t>
            </a:r>
            <a:r>
              <a:rPr lang="en-US" sz="2400" u="sng" dirty="0">
                <a:effectLst/>
                <a:latin typeface="Times New Roman" panose="02020603050405020304" pitchFamily="18" charset="0"/>
                <a:ea typeface="Calibri" panose="020F0502020204030204" pitchFamily="34" charset="0"/>
                <a:cs typeface="+mj-cs"/>
              </a:rPr>
              <a:t>‘</a:t>
            </a:r>
            <a:r>
              <a:rPr lang="en-US" sz="2400"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Give me a kilo of rice</a:t>
            </a:r>
            <a:r>
              <a:rPr lang="en-US" sz="2400" u="sng" dirty="0">
                <a:effectLst/>
                <a:latin typeface="Times New Roman" panose="02020603050405020304" pitchFamily="18" charset="0"/>
                <a:ea typeface="Calibri" panose="020F0502020204030204" pitchFamily="34" charset="0"/>
                <a:cs typeface="+mj-cs"/>
              </a:rPr>
              <a:t>’</a:t>
            </a:r>
            <a:r>
              <a:rPr lang="en-US" sz="2400" dirty="0">
                <a:effectLst/>
                <a:latin typeface="Times New Roman" panose="02020603050405020304" pitchFamily="18" charset="0"/>
                <a:ea typeface="Calibri" panose="020F0502020204030204" pitchFamily="34" charset="0"/>
                <a:cs typeface="+mj-cs"/>
              </a:rPr>
              <a:t>. However, this might </a:t>
            </a:r>
            <a:r>
              <a:rPr lang="en-US" sz="2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sound rude</a:t>
            </a:r>
            <a:r>
              <a:rPr lang="en-US" sz="2400" dirty="0">
                <a:effectLst/>
                <a:latin typeface="Times New Roman" panose="02020603050405020304" pitchFamily="18" charset="0"/>
                <a:ea typeface="Calibri" panose="020F0502020204030204" pitchFamily="34" charset="0"/>
                <a:cs typeface="+mj-cs"/>
              </a:rPr>
              <a:t>, as the normal convention in English in shops is to use terms such as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mj-cs"/>
              </a:rPr>
              <a:t>Please’ and ‘Thank you</a:t>
            </a:r>
            <a:r>
              <a:rPr lang="en-US" sz="2400" i="1" dirty="0">
                <a:effectLst/>
                <a:latin typeface="Times New Roman" panose="02020603050405020304" pitchFamily="18" charset="0"/>
                <a:ea typeface="Calibri" panose="020F0502020204030204" pitchFamily="34" charset="0"/>
                <a:cs typeface="+mj-cs"/>
              </a:rPr>
              <a:t>’</a:t>
            </a:r>
            <a:endParaRPr lang="en-US" sz="2400" dirty="0">
              <a:effectLst/>
              <a:latin typeface="Calibri" panose="020F0502020204030204" pitchFamily="34" charset="0"/>
              <a:ea typeface="Calibri" panose="020F0502020204030204" pitchFamily="34" charset="0"/>
              <a:cs typeface="+mj-cs"/>
            </a:endParaRPr>
          </a:p>
          <a:p>
            <a:pPr marL="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mj-cs"/>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j-cs"/>
              </a:rPr>
              <a:t>(often repeatedly throughout the exchange). A safer option might be to cushion</a:t>
            </a:r>
            <a:endParaRPr lang="en-US" sz="2400" dirty="0">
              <a:effectLst/>
              <a:latin typeface="Calibri" panose="020F0502020204030204" pitchFamily="34" charset="0"/>
              <a:ea typeface="Calibri" panose="020F0502020204030204" pitchFamily="34" charset="0"/>
              <a:cs typeface="+mj-cs"/>
            </a:endParaRPr>
          </a:p>
          <a:p>
            <a:pPr marL="0" marR="0" indent="0">
              <a:lnSpc>
                <a:spcPct val="107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mj-cs"/>
              </a:rPr>
              <a:t>the TT by translating the ST as something like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A kilo of rice, please</a:t>
            </a:r>
            <a:r>
              <a:rPr lang="en-US" sz="2400" dirty="0">
                <a:effectLst/>
                <a:latin typeface="Times New Roman" panose="02020603050405020304" pitchFamily="18" charset="0"/>
                <a:ea typeface="Calibri" panose="020F0502020204030204" pitchFamily="34" charset="0"/>
                <a:cs typeface="+mj-cs"/>
              </a:rPr>
              <a:t>’, or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May I</a:t>
            </a:r>
            <a:endParaRPr lang="en-US" sz="24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j-cs"/>
            </a:endParaRPr>
          </a:p>
          <a:p>
            <a:pPr marL="0" marR="0" indent="0">
              <a:lnSpc>
                <a:spcPct val="107000"/>
              </a:lnSpc>
              <a:spcBef>
                <a:spcPts val="0"/>
              </a:spcBef>
              <a:spcAft>
                <a:spcPts val="0"/>
              </a:spcAft>
              <a:buNone/>
            </a:pP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j-cs"/>
              </a:rPr>
              <a:t>have a kilo of rice, please?’.</a:t>
            </a:r>
            <a:endParaRPr lang="en-US" sz="24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mj-cs"/>
            </a:endParaRPr>
          </a:p>
          <a:p>
            <a:endParaRPr lang="en-US" dirty="0"/>
          </a:p>
        </p:txBody>
      </p:sp>
    </p:spTree>
    <p:extLst>
      <p:ext uri="{BB962C8B-B14F-4D97-AF65-F5344CB8AC3E}">
        <p14:creationId xmlns:p14="http://schemas.microsoft.com/office/powerpoint/2010/main" val="118492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14EE2-51FE-43E4-93F9-AB29C41A1118}"/>
              </a:ext>
            </a:extLst>
          </p:cNvPr>
          <p:cNvSpPr>
            <a:spLocks noGrp="1"/>
          </p:cNvSpPr>
          <p:nvPr>
            <p:ph type="title"/>
          </p:nvPr>
        </p:nvSpPr>
        <p:spPr>
          <a:xfrm>
            <a:off x="2892083" y="365126"/>
            <a:ext cx="9009185" cy="507072"/>
          </a:xfrm>
        </p:spPr>
        <p:txBody>
          <a:bodyPr>
            <a:normAutofit fontScale="90000"/>
          </a:bodyPr>
          <a:lstStyle/>
          <a:p>
            <a:pPr marL="0" marR="0">
              <a:lnSpc>
                <a:spcPct val="107000"/>
              </a:lnSpc>
              <a:spcBef>
                <a:spcPts val="0"/>
              </a:spcBef>
              <a:spcAft>
                <a:spcPts val="0"/>
              </a:spcAft>
            </a:pPr>
            <a:r>
              <a:rPr lang="en-US" sz="4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Formality and Informality</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8AB94F2-9AD4-493F-BA33-DC4825D66006}"/>
              </a:ext>
            </a:extLst>
          </p:cNvPr>
          <p:cNvSpPr>
            <a:spLocks noGrp="1"/>
          </p:cNvSpPr>
          <p:nvPr>
            <p:ph idx="1"/>
          </p:nvPr>
        </p:nvSpPr>
        <p:spPr>
          <a:xfrm>
            <a:off x="168812" y="689317"/>
            <a:ext cx="11887200" cy="6168683"/>
          </a:xfrm>
        </p:spPr>
        <p:txBody>
          <a:bodyPr/>
          <a:lstStyle/>
          <a:p>
            <a:pPr marL="342900" marR="0" lvl="0" indent="-342900" rtl="0">
              <a:lnSpc>
                <a:spcPct val="107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Arial" panose="020B0604020202020204" pitchFamily="34" charset="0"/>
              </a:rPr>
              <a:t>The most important, though not perhaps the most obvious, area in which</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affective meaning</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operates is</a:t>
            </a:r>
            <a:r>
              <a:rPr lang="en-US" sz="24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formality</a:t>
            </a:r>
            <a:r>
              <a:rPr lang="en-US" sz="24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versus </a:t>
            </a:r>
            <a:r>
              <a:rPr lang="en-US" sz="2400"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informality</a:t>
            </a:r>
            <a:r>
              <a:rPr lang="en-US" sz="2400" dirty="0">
                <a:effectLst/>
                <a:latin typeface="Times New Roman" panose="02020603050405020304" pitchFamily="18"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u="sng" dirty="0">
                <a:effectLst/>
                <a:latin typeface="Times New Roman" panose="02020603050405020304" pitchFamily="18" charset="0"/>
                <a:ea typeface="Calibri" panose="020F0502020204030204" pitchFamily="34" charset="0"/>
                <a:cs typeface="Arial" panose="020B0604020202020204" pitchFamily="34" charset="0"/>
              </a:rPr>
              <a:t>Example: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a:p>
            <a:endParaRPr lang="en-US" dirty="0"/>
          </a:p>
          <a:p>
            <a:endParaRPr lang="en-US" dirty="0"/>
          </a:p>
          <a:p>
            <a:pPr marL="342900" marR="0" lvl="0" indent="-342900" rtl="0">
              <a:lnSpc>
                <a:spcPct val="107000"/>
              </a:lnSpc>
              <a:spcBef>
                <a:spcPts val="0"/>
              </a:spcBef>
              <a:spcAft>
                <a:spcPts val="0"/>
              </a:spcAft>
              <a:buFont typeface="Wingdings" panose="05000000000000000000" pitchFamily="2" charset="2"/>
              <a:buChar char=""/>
            </a:pPr>
            <a:r>
              <a:rPr lang="en-US" sz="2000" dirty="0">
                <a:effectLst/>
                <a:latin typeface="Times New Roman" panose="02020603050405020304" pitchFamily="18" charset="0"/>
                <a:ea typeface="Calibri" panose="020F0502020204030204" pitchFamily="34" charset="0"/>
                <a:cs typeface="Arial" panose="020B0604020202020204" pitchFamily="34" charset="0"/>
              </a:rPr>
              <a:t>NOTE: Formality is thus </a:t>
            </a:r>
            <a:r>
              <a:rPr lang="en-US" sz="2000"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not an all-or-nothing matter</a:t>
            </a:r>
            <a:r>
              <a:rPr lang="en-US" sz="2000" dirty="0">
                <a:effectLst/>
                <a:latin typeface="Times New Roman" panose="02020603050405020304" pitchFamily="18" charset="0"/>
                <a:ea typeface="Calibri" panose="020F0502020204030204" pitchFamily="34" charset="0"/>
                <a:cs typeface="Arial" panose="020B0604020202020204" pitchFamily="34" charset="0"/>
              </a:rPr>
              <a:t>. We may reasonably describe a word or phrase as being relatively </a:t>
            </a:r>
            <a:r>
              <a:rPr lang="en-US" sz="20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informal, slightly formal</a:t>
            </a:r>
            <a:r>
              <a:rPr lang="en-US" sz="2000" dirty="0">
                <a:effectLst/>
                <a:latin typeface="Times New Roman" panose="02020603050405020304" pitchFamily="18" charset="0"/>
                <a:ea typeface="Calibri" panose="020F0502020204030204" pitchFamily="34" charset="0"/>
                <a:cs typeface="Arial" panose="020B0604020202020204" pitchFamily="34" charset="0"/>
              </a:rPr>
              <a:t>, etc. Although it is words and phrases (in particular senses) that are formal or informal.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R="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2000" dirty="0">
                <a:effectLst/>
                <a:latin typeface="Times New Roman" panose="02020603050405020304" pitchFamily="18" charset="0"/>
                <a:ea typeface="Calibri" panose="020F0502020204030204" pitchFamily="34" charset="0"/>
                <a:cs typeface="Arial" panose="020B0604020202020204" pitchFamily="34" charset="0"/>
              </a:rPr>
              <a:t>NOTE: </a:t>
            </a:r>
            <a:r>
              <a:rPr lang="en-US" sz="20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formality</a:t>
            </a:r>
            <a:r>
              <a:rPr lang="en-US" sz="2000" dirty="0">
                <a:effectLst/>
                <a:latin typeface="Times New Roman" panose="02020603050405020304" pitchFamily="18" charset="0"/>
                <a:ea typeface="Calibri" panose="020F0502020204030204" pitchFamily="34" charset="0"/>
                <a:cs typeface="Arial" panose="020B0604020202020204" pitchFamily="34" charset="0"/>
              </a:rPr>
              <a:t> and </a:t>
            </a:r>
            <a:r>
              <a:rPr lang="en-US" sz="20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informality</a:t>
            </a:r>
            <a:r>
              <a:rPr lang="en-US" sz="2000" dirty="0">
                <a:effectLst/>
                <a:latin typeface="Times New Roman" panose="02020603050405020304" pitchFamily="18" charset="0"/>
                <a:ea typeface="Calibri" panose="020F0502020204030204" pitchFamily="34" charset="0"/>
                <a:cs typeface="Arial" panose="020B0604020202020204" pitchFamily="34" charset="0"/>
              </a:rPr>
              <a:t> imply </a:t>
            </a:r>
            <a:r>
              <a:rPr lang="en-US" sz="20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affective meaning</a:t>
            </a:r>
            <a:r>
              <a:rPr lang="en-US" sz="2000" dirty="0">
                <a:effectLst/>
                <a:latin typeface="Times New Roman" panose="02020603050405020304" pitchFamily="18" charset="0"/>
                <a:ea typeface="Calibri" panose="020F0502020204030204" pitchFamily="34" charset="0"/>
                <a:cs typeface="Arial" panose="020B0604020202020204" pitchFamily="34" charset="0"/>
              </a:rPr>
              <a:t>. This is because they connote a relationship between the speaker/writer on the one hand and the listener/reader on the other. In informal writing/speech, this connoted relationship is one of emotional closeness and normally also rough equality of status, at least in the context in which the utterance is made. In formal writing/speech, the relationship is one of emotional distance and normally also of non-equality of status.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a:extLst>
              <a:ext uri="{FF2B5EF4-FFF2-40B4-BE49-F238E27FC236}">
                <a16:creationId xmlns:a16="http://schemas.microsoft.com/office/drawing/2014/main" id="{03FDAEBB-3BBC-44B8-B419-E36CF8EDD57E}"/>
              </a:ext>
            </a:extLst>
          </p:cNvPr>
          <p:cNvSpPr/>
          <p:nvPr/>
        </p:nvSpPr>
        <p:spPr>
          <a:xfrm>
            <a:off x="1458351" y="2370406"/>
            <a:ext cx="2222695" cy="858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Chair</a:t>
            </a:r>
          </a:p>
        </p:txBody>
      </p:sp>
      <p:sp>
        <p:nvSpPr>
          <p:cNvPr id="5" name="Rectangle 4">
            <a:extLst>
              <a:ext uri="{FF2B5EF4-FFF2-40B4-BE49-F238E27FC236}">
                <a16:creationId xmlns:a16="http://schemas.microsoft.com/office/drawing/2014/main" id="{076EACC9-EDC5-4E4A-810C-035BE63163C6}"/>
              </a:ext>
            </a:extLst>
          </p:cNvPr>
          <p:cNvSpPr/>
          <p:nvPr/>
        </p:nvSpPr>
        <p:spPr>
          <a:xfrm>
            <a:off x="5570806" y="1610115"/>
            <a:ext cx="5162843" cy="7602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800"/>
              </a:spcAft>
            </a:pPr>
            <a:r>
              <a:rPr lang="en-US"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Informality</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‘Object for sitting on</a:t>
            </a:r>
            <a:r>
              <a:rPr lang="en-US"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BDF38E84-3AA7-482F-9304-6BDDDE261A0F}"/>
              </a:ext>
            </a:extLst>
          </p:cNvPr>
          <p:cNvSpPr/>
          <p:nvPr/>
        </p:nvSpPr>
        <p:spPr>
          <a:xfrm>
            <a:off x="5570806" y="2799471"/>
            <a:ext cx="5162843" cy="6295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800"/>
              </a:spcAft>
            </a:pPr>
            <a:r>
              <a:rPr lang="en-US" sz="3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Formality</a:t>
            </a:r>
            <a:r>
              <a:rPr lang="en-US" dirty="0">
                <a:latin typeface="Calibri" panose="020F0502020204030204" pitchFamily="34" charset="0"/>
                <a:ea typeface="Calibri" panose="020F0502020204030204" pitchFamily="34" charset="0"/>
                <a:cs typeface="Arial" panose="020B0604020202020204" pitchFamily="34" charset="0"/>
              </a:rPr>
              <a:t> </a:t>
            </a:r>
            <a:r>
              <a:rPr lang="en-US" sz="3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‘Professorship</a:t>
            </a:r>
            <a:r>
              <a:rPr lang="en-US"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8" name="Straight Arrow Connector 7">
            <a:extLst>
              <a:ext uri="{FF2B5EF4-FFF2-40B4-BE49-F238E27FC236}">
                <a16:creationId xmlns:a16="http://schemas.microsoft.com/office/drawing/2014/main" id="{3DDE41AC-CA41-486B-AA90-7A499054AB99}"/>
              </a:ext>
            </a:extLst>
          </p:cNvPr>
          <p:cNvCxnSpPr>
            <a:cxnSpLocks/>
          </p:cNvCxnSpPr>
          <p:nvPr/>
        </p:nvCxnSpPr>
        <p:spPr>
          <a:xfrm flipV="1">
            <a:off x="3681046" y="2082018"/>
            <a:ext cx="1889760" cy="386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E0B5705-CA52-4ED6-8AD7-4B37A46229F1}"/>
              </a:ext>
            </a:extLst>
          </p:cNvPr>
          <p:cNvCxnSpPr/>
          <p:nvPr/>
        </p:nvCxnSpPr>
        <p:spPr>
          <a:xfrm>
            <a:off x="3681046" y="3108960"/>
            <a:ext cx="1889760" cy="119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539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A7C89-70E4-48E5-A61E-3A62E5197736}"/>
              </a:ext>
            </a:extLst>
          </p:cNvPr>
          <p:cNvSpPr>
            <a:spLocks noGrp="1"/>
          </p:cNvSpPr>
          <p:nvPr>
            <p:ph type="title"/>
          </p:nvPr>
        </p:nvSpPr>
        <p:spPr>
          <a:xfrm>
            <a:off x="838200" y="365125"/>
            <a:ext cx="10515600" cy="696759"/>
          </a:xfrm>
        </p:spPr>
        <p:txBody>
          <a:bodyPr>
            <a:normAutofit fontScale="90000"/>
          </a:bodyPr>
          <a:lstStyle/>
          <a:p>
            <a:pPr marL="457200" marR="0" algn="ctr">
              <a:lnSpc>
                <a:spcPct val="107000"/>
              </a:lnSpc>
              <a:spcBef>
                <a:spcPts val="0"/>
              </a:spcBef>
              <a:spcAft>
                <a:spcPts val="800"/>
              </a:spcAft>
            </a:pPr>
            <a:r>
              <a:rPr lang="en-US" sz="4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Conclusion</a:t>
            </a:r>
            <a:r>
              <a:rPr lang="en-US" sz="4400" b="1" u="sng" dirty="0">
                <a:effectLst/>
                <a:latin typeface="Times New Roman" panose="02020603050405020304" pitchFamily="18" charset="0"/>
                <a:ea typeface="Calibri" panose="020F0502020204030204" pitchFamily="34" charset="0"/>
                <a:cs typeface="Arial" panose="020B0604020202020204" pitchFamily="34" charset="0"/>
              </a:rPr>
              <a:t> </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B4E45A72-9E27-4447-A70E-F4F55910AD0B}"/>
              </a:ext>
            </a:extLst>
          </p:cNvPr>
          <p:cNvSpPr>
            <a:spLocks noGrp="1"/>
          </p:cNvSpPr>
          <p:nvPr>
            <p:ph idx="1"/>
          </p:nvPr>
        </p:nvSpPr>
        <p:spPr>
          <a:xfrm>
            <a:off x="103239" y="811160"/>
            <a:ext cx="12088761" cy="6046839"/>
          </a:xfrm>
        </p:spPr>
        <p:txBody>
          <a:bodyPr/>
          <a:lstStyle/>
          <a:p>
            <a:pPr marL="457200" marR="0" algn="ctr">
              <a:lnSpc>
                <a:spcPct val="107000"/>
              </a:lnSpc>
              <a:spcBef>
                <a:spcPts val="0"/>
              </a:spcBef>
              <a:spcAft>
                <a:spcPts val="800"/>
              </a:spcAft>
            </a:pPr>
            <a:r>
              <a:rPr lang="en-US" sz="2400" b="1" u="sng" dirty="0">
                <a:effectLst/>
                <a:latin typeface="Times New Roman" panose="02020603050405020304" pitchFamily="18" charset="0"/>
                <a:ea typeface="Calibri" panose="020F0502020204030204" pitchFamily="34" charset="0"/>
                <a:cs typeface="Arial" panose="020B0604020202020204" pitchFamily="34" charset="0"/>
              </a:rPr>
              <a:t>Comparison</a:t>
            </a:r>
            <a:r>
              <a:rPr lang="en-US" sz="2400" u="sng" dirty="0">
                <a:effectLst/>
                <a:latin typeface="Times New Roman" panose="02020603050405020304" pitchFamily="18" charset="0"/>
                <a:ea typeface="Calibri" panose="020F0502020204030204" pitchFamily="34" charset="0"/>
                <a:cs typeface="Arial" panose="020B0604020202020204" pitchFamily="34" charset="0"/>
              </a:rPr>
              <a:t> between Attitudinal and Affective meaning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graphicFrame>
        <p:nvGraphicFramePr>
          <p:cNvPr id="5" name="Table 5">
            <a:extLst>
              <a:ext uri="{FF2B5EF4-FFF2-40B4-BE49-F238E27FC236}">
                <a16:creationId xmlns:a16="http://schemas.microsoft.com/office/drawing/2014/main" id="{1FC327A6-8EE3-4F3A-BE3F-A2CA1C33FBE2}"/>
              </a:ext>
            </a:extLst>
          </p:cNvPr>
          <p:cNvGraphicFramePr>
            <a:graphicFrameLocks noGrp="1"/>
          </p:cNvGraphicFramePr>
          <p:nvPr>
            <p:extLst>
              <p:ext uri="{D42A27DB-BD31-4B8C-83A1-F6EECF244321}">
                <p14:modId xmlns:p14="http://schemas.microsoft.com/office/powerpoint/2010/main" val="2583046065"/>
              </p:ext>
            </p:extLst>
          </p:nvPr>
        </p:nvGraphicFramePr>
        <p:xfrm>
          <a:off x="294968" y="1445342"/>
          <a:ext cx="11793792" cy="3913803"/>
        </p:xfrm>
        <a:graphic>
          <a:graphicData uri="http://schemas.openxmlformats.org/drawingml/2006/table">
            <a:tbl>
              <a:tblPr firstRow="1" bandRow="1">
                <a:tableStyleId>{5C22544A-7EE6-4342-B048-85BDC9FD1C3A}</a:tableStyleId>
              </a:tblPr>
              <a:tblGrid>
                <a:gridCol w="5896896">
                  <a:extLst>
                    <a:ext uri="{9D8B030D-6E8A-4147-A177-3AD203B41FA5}">
                      <a16:colId xmlns:a16="http://schemas.microsoft.com/office/drawing/2014/main" val="3081397349"/>
                    </a:ext>
                  </a:extLst>
                </a:gridCol>
                <a:gridCol w="5896896">
                  <a:extLst>
                    <a:ext uri="{9D8B030D-6E8A-4147-A177-3AD203B41FA5}">
                      <a16:colId xmlns:a16="http://schemas.microsoft.com/office/drawing/2014/main" val="2120835547"/>
                    </a:ext>
                  </a:extLst>
                </a:gridCol>
              </a:tblGrid>
              <a:tr h="585756">
                <a:tc>
                  <a:txBody>
                    <a:bodyPr/>
                    <a:lstStyle/>
                    <a:p>
                      <a:pPr marL="0" marR="0" algn="ctr">
                        <a:lnSpc>
                          <a:spcPct val="107000"/>
                        </a:lnSpc>
                        <a:spcBef>
                          <a:spcPts val="0"/>
                        </a:spcBef>
                        <a:spcAft>
                          <a:spcPts val="0"/>
                        </a:spcAft>
                      </a:pP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Attitudinal meaning</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a:solidFill>
                            <a:schemeClr val="tx1"/>
                          </a:solidFill>
                          <a:effectLst/>
                          <a:latin typeface="Times New Roman" panose="02020603050405020304" pitchFamily="18" charset="0"/>
                          <a:ea typeface="Calibri" panose="020F0502020204030204" pitchFamily="34" charset="0"/>
                          <a:cs typeface="Arial" panose="020B0604020202020204" pitchFamily="34" charset="0"/>
                        </a:rPr>
                        <a:t>Affective meaning</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406957"/>
                  </a:ext>
                </a:extLst>
              </a:tr>
              <a:tr h="1269325">
                <a:tc>
                  <a:txBody>
                    <a:bodyPr/>
                    <a:lstStyle/>
                    <a:p>
                      <a:pPr marL="0" marR="0">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 involves attitude to the referent (i.e. the person or thing referred to).</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1. involves attitude to the addressee (i.e. the person spoken to). Where the referent is also the addressee.</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8387305"/>
                  </a:ext>
                </a:extLst>
              </a:tr>
              <a:tr h="1781885">
                <a:tc gridSpan="2">
                  <a:txBody>
                    <a:bodyPr/>
                    <a:lstStyle/>
                    <a:p>
                      <a:pPr marL="0" marR="0" algn="ctr">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Both of the meanings will coincide.</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Attitudinal meaning</a:t>
                      </a: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and </a:t>
                      </a: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Affective meaning</a:t>
                      </a: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are ‘</a:t>
                      </a:r>
                      <a:r>
                        <a:rPr lang="en-US" sz="2400" b="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emotional’ in nature </a:t>
                      </a:r>
                      <a:r>
                        <a:rPr lang="en-US"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(they convey how the speaker/writer feels about the referent or the addressee).</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56679"/>
                  </a:ext>
                </a:extLst>
              </a:tr>
            </a:tbl>
          </a:graphicData>
        </a:graphic>
      </p:graphicFrame>
    </p:spTree>
    <p:extLst>
      <p:ext uri="{BB962C8B-B14F-4D97-AF65-F5344CB8AC3E}">
        <p14:creationId xmlns:p14="http://schemas.microsoft.com/office/powerpoint/2010/main" val="2173088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03FE7A-CA2A-4DDE-980B-8D12AA551987}"/>
              </a:ext>
            </a:extLst>
          </p:cNvPr>
          <p:cNvSpPr>
            <a:spLocks noGrp="1"/>
          </p:cNvSpPr>
          <p:nvPr>
            <p:ph idx="1"/>
          </p:nvPr>
        </p:nvSpPr>
        <p:spPr>
          <a:xfrm>
            <a:off x="655320" y="728344"/>
            <a:ext cx="10515600" cy="5658387"/>
          </a:xfrm>
        </p:spPr>
        <p:txBody>
          <a:bodyPr/>
          <a:lstStyle/>
          <a:p>
            <a:pPr marR="0" indent="0">
              <a:lnSpc>
                <a:spcPct val="107000"/>
              </a:lnSpc>
              <a:spcBef>
                <a:spcPts val="0"/>
              </a:spcBef>
              <a:spcAft>
                <a:spcPts val="0"/>
              </a:spcAft>
              <a:buNone/>
              <a:tabLst>
                <a:tab pos="1049655" algn="l"/>
              </a:tabLs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2800" b="1" dirty="0">
                <a:effectLst/>
                <a:latin typeface="Times New Roman" panose="02020603050405020304" pitchFamily="18" charset="0"/>
                <a:ea typeface="Calibri" panose="020F0502020204030204" pitchFamily="34" charset="0"/>
                <a:cs typeface="Arial" panose="020B0604020202020204" pitchFamily="34" charset="0"/>
              </a:rPr>
              <a:t>Associative meaning</a:t>
            </a:r>
            <a:r>
              <a:rPr lang="en-US" sz="2800" dirty="0">
                <a:effectLst/>
                <a:latin typeface="Times New Roman" panose="02020603050405020304" pitchFamily="18" charset="0"/>
                <a:ea typeface="Calibri" panose="020F0502020204030204" pitchFamily="34" charset="0"/>
                <a:cs typeface="Arial" panose="020B0604020202020204" pitchFamily="34" charset="0"/>
              </a:rPr>
              <a:t>, by contrast, has to do with a </a:t>
            </a:r>
            <a:r>
              <a:rPr lang="en-US" sz="28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tendency</a:t>
            </a:r>
            <a:r>
              <a:rPr lang="en-US" sz="2800" b="1" dirty="0">
                <a:effectLst/>
                <a:latin typeface="Times New Roman" panose="02020603050405020304" pitchFamily="18" charset="0"/>
                <a:ea typeface="Calibri" panose="020F0502020204030204" pitchFamily="34" charset="0"/>
                <a:cs typeface="Arial" panose="020B0604020202020204" pitchFamily="34" charset="0"/>
              </a:rPr>
              <a:t> </a:t>
            </a:r>
            <a:r>
              <a:rPr lang="en-US" sz="2800" dirty="0">
                <a:effectLst/>
                <a:latin typeface="Times New Roman" panose="02020603050405020304" pitchFamily="18" charset="0"/>
                <a:ea typeface="Calibri" panose="020F0502020204030204" pitchFamily="34" charset="0"/>
                <a:cs typeface="Arial" panose="020B0604020202020204" pitchFamily="34" charset="0"/>
              </a:rPr>
              <a:t>and </a:t>
            </a:r>
            <a:r>
              <a:rPr lang="en-US" sz="28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focuses on the referent</a:t>
            </a:r>
            <a:r>
              <a:rPr lang="en-US" sz="2800"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228600" marR="0">
              <a:lnSpc>
                <a:spcPct val="107000"/>
              </a:lnSpc>
              <a:spcBef>
                <a:spcPts val="0"/>
              </a:spcBef>
              <a:spcAft>
                <a:spcPts val="800"/>
              </a:spcAft>
            </a:pPr>
            <a:r>
              <a:rPr lang="en-US" sz="2800" u="sng" dirty="0">
                <a:effectLst/>
                <a:latin typeface="Times New Roman" panose="02020603050405020304" pitchFamily="18" charset="0"/>
                <a:ea typeface="Calibri" panose="020F0502020204030204" pitchFamily="34" charset="0"/>
                <a:cs typeface="Arial" panose="020B0604020202020204" pitchFamily="34" charset="0"/>
              </a:rPr>
              <a:t>Example: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graphicFrame>
        <p:nvGraphicFramePr>
          <p:cNvPr id="4" name="Table 4">
            <a:extLst>
              <a:ext uri="{FF2B5EF4-FFF2-40B4-BE49-F238E27FC236}">
                <a16:creationId xmlns:a16="http://schemas.microsoft.com/office/drawing/2014/main" id="{1B8DF560-EEFE-4347-9DA3-2E7BBC96320F}"/>
              </a:ext>
            </a:extLst>
          </p:cNvPr>
          <p:cNvGraphicFramePr>
            <a:graphicFrameLocks noGrp="1"/>
          </p:cNvGraphicFramePr>
          <p:nvPr>
            <p:extLst>
              <p:ext uri="{D42A27DB-BD31-4B8C-83A1-F6EECF244321}">
                <p14:modId xmlns:p14="http://schemas.microsoft.com/office/powerpoint/2010/main" val="282308980"/>
              </p:ext>
            </p:extLst>
          </p:nvPr>
        </p:nvGraphicFramePr>
        <p:xfrm>
          <a:off x="1021080" y="3291840"/>
          <a:ext cx="9571892" cy="1459341"/>
        </p:xfrm>
        <a:graphic>
          <a:graphicData uri="http://schemas.openxmlformats.org/drawingml/2006/table">
            <a:tbl>
              <a:tblPr firstRow="1" bandRow="1">
                <a:tableStyleId>{5C22544A-7EE6-4342-B048-85BDC9FD1C3A}</a:tableStyleId>
              </a:tblPr>
              <a:tblGrid>
                <a:gridCol w="4785946">
                  <a:extLst>
                    <a:ext uri="{9D8B030D-6E8A-4147-A177-3AD203B41FA5}">
                      <a16:colId xmlns:a16="http://schemas.microsoft.com/office/drawing/2014/main" val="1130253261"/>
                    </a:ext>
                  </a:extLst>
                </a:gridCol>
                <a:gridCol w="4785946">
                  <a:extLst>
                    <a:ext uri="{9D8B030D-6E8A-4147-A177-3AD203B41FA5}">
                      <a16:colId xmlns:a16="http://schemas.microsoft.com/office/drawing/2014/main" val="1830761741"/>
                    </a:ext>
                  </a:extLst>
                </a:gridCol>
              </a:tblGrid>
              <a:tr h="492369">
                <a:tc>
                  <a:txBody>
                    <a:bodyPr/>
                    <a:lstStyle/>
                    <a:p>
                      <a:pPr marL="0" marR="0" algn="ctr">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Times New Roman" panose="02020603050405020304" pitchFamily="18" charset="0"/>
                        </a:rPr>
                        <a:t>أثم</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Times New Roman" panose="02020603050405020304" pitchFamily="18" charset="0"/>
                        </a:rPr>
                        <a:t>ذنب</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6175650"/>
                  </a:ext>
                </a:extLst>
              </a:tr>
              <a:tr h="966972">
                <a:tc>
                  <a:txBody>
                    <a:bodyPr/>
                    <a:lstStyle/>
                    <a:p>
                      <a:pPr marL="0" marR="0" algn="ctr">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to refer to a </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sin</a:t>
                      </a:r>
                      <a:r>
                        <a:rPr lang="en-US" sz="2400" dirty="0">
                          <a:effectLst/>
                          <a:latin typeface="Times New Roman" panose="02020603050405020304" pitchFamily="18" charset="0"/>
                          <a:ea typeface="Calibri" panose="020F0502020204030204" pitchFamily="34" charset="0"/>
                          <a:cs typeface="Arial" panose="020B0604020202020204" pitchFamily="34" charset="0"/>
                        </a:rPr>
                        <a:t> that is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personal or does not involve a punishment</a:t>
                      </a:r>
                      <a:endParaRPr lang="en-US" sz="1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to refer to a </a:t>
                      </a:r>
                      <a:r>
                        <a:rPr lang="en-US" sz="2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sin</a:t>
                      </a:r>
                      <a:r>
                        <a:rPr lang="en-US" sz="2400" dirty="0">
                          <a:effectLst/>
                          <a:latin typeface="Times New Roman" panose="02020603050405020304" pitchFamily="18" charset="0"/>
                          <a:ea typeface="Calibri" panose="020F0502020204030204" pitchFamily="34" charset="0"/>
                          <a:cs typeface="Arial" panose="020B0604020202020204" pitchFamily="34" charset="0"/>
                        </a:rPr>
                        <a:t> that </a:t>
                      </a:r>
                      <a:r>
                        <a:rPr lang="en-US" sz="24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does involve punishment</a:t>
                      </a:r>
                      <a:endParaRPr lang="en-US" sz="1800"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0894417"/>
                  </a:ext>
                </a:extLst>
              </a:tr>
            </a:tbl>
          </a:graphicData>
        </a:graphic>
      </p:graphicFrame>
    </p:spTree>
    <p:extLst>
      <p:ext uri="{BB962C8B-B14F-4D97-AF65-F5344CB8AC3E}">
        <p14:creationId xmlns:p14="http://schemas.microsoft.com/office/powerpoint/2010/main" val="3249601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B0FB15-2918-41FE-BD9C-4C30CB6DF377}"/>
              </a:ext>
            </a:extLst>
          </p:cNvPr>
          <p:cNvSpPr>
            <a:spLocks noGrp="1"/>
          </p:cNvSpPr>
          <p:nvPr>
            <p:ph idx="1"/>
          </p:nvPr>
        </p:nvSpPr>
        <p:spPr/>
        <p:txBody>
          <a:bodyPr>
            <a:normAutofit/>
          </a:bodyPr>
          <a:lstStyle/>
          <a:p>
            <a:pPr marL="0" indent="0" algn="ctr">
              <a:buNone/>
            </a:pPr>
            <a:r>
              <a:rPr lang="en-US" sz="15300" dirty="0"/>
              <a:t>THANK YOU</a:t>
            </a:r>
          </a:p>
        </p:txBody>
      </p:sp>
    </p:spTree>
    <p:extLst>
      <p:ext uri="{BB962C8B-B14F-4D97-AF65-F5344CB8AC3E}">
        <p14:creationId xmlns:p14="http://schemas.microsoft.com/office/powerpoint/2010/main" val="203991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7B5A-1417-450C-81AA-7DB674E3B1AF}"/>
              </a:ext>
            </a:extLst>
          </p:cNvPr>
          <p:cNvSpPr>
            <a:spLocks noGrp="1"/>
          </p:cNvSpPr>
          <p:nvPr>
            <p:ph type="title"/>
          </p:nvPr>
        </p:nvSpPr>
        <p:spPr/>
        <p:txBody>
          <a:bodyPr>
            <a:normAutofit/>
          </a:bodyPr>
          <a:lstStyle/>
          <a:p>
            <a:pPr algn="ctr"/>
            <a:r>
              <a:rPr lang="en-US" sz="8800" b="1" dirty="0">
                <a:solidFill>
                  <a:srgbClr val="C00000"/>
                </a:solidFill>
                <a:effectLst>
                  <a:outerShdw blurRad="38100" dist="38100" dir="2700000" algn="tl">
                    <a:srgbClr val="000000">
                      <a:alpha val="43137"/>
                    </a:srgbClr>
                  </a:outerShdw>
                </a:effectLst>
              </a:rPr>
              <a:t>Content</a:t>
            </a:r>
            <a:endParaRPr lang="en-US" sz="7200" b="1"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C444535-B0DB-4EB3-A9A1-3F8E4067CF38}"/>
              </a:ext>
            </a:extLst>
          </p:cNvPr>
          <p:cNvSpPr>
            <a:spLocks noGrp="1"/>
          </p:cNvSpPr>
          <p:nvPr>
            <p:ph idx="1"/>
          </p:nvPr>
        </p:nvSpPr>
        <p:spPr/>
        <p:txBody>
          <a:bodyPr/>
          <a:lstStyle/>
          <a:p>
            <a:r>
              <a:rPr lang="en-US" sz="3600" dirty="0"/>
              <a:t>Introduction</a:t>
            </a:r>
          </a:p>
          <a:p>
            <a:r>
              <a:rPr lang="en-US" sz="3600" dirty="0"/>
              <a:t>Types of Connotative meaning</a:t>
            </a:r>
          </a:p>
          <a:p>
            <a:pPr marL="0" indent="0">
              <a:buNone/>
            </a:pPr>
            <a:r>
              <a:rPr lang="en-US" sz="3600" dirty="0"/>
              <a:t>   1-Attitudinal meaning</a:t>
            </a:r>
          </a:p>
          <a:p>
            <a:pPr marL="0" indent="0">
              <a:buNone/>
            </a:pPr>
            <a:r>
              <a:rPr lang="en-US" sz="3600" dirty="0"/>
              <a:t>   2-Associative meaning</a:t>
            </a:r>
          </a:p>
          <a:p>
            <a:pPr marL="0" indent="0">
              <a:buNone/>
            </a:pPr>
            <a:r>
              <a:rPr lang="en-US" sz="3600" dirty="0"/>
              <a:t>   3-Affective meaning</a:t>
            </a:r>
          </a:p>
          <a:p>
            <a:r>
              <a:rPr lang="en-US" sz="3600" dirty="0"/>
              <a:t>Formality and Informality</a:t>
            </a:r>
          </a:p>
          <a:p>
            <a:r>
              <a:rPr lang="en-US" sz="3600" dirty="0"/>
              <a:t>Conclusion</a:t>
            </a:r>
          </a:p>
          <a:p>
            <a:endParaRPr lang="en-US" dirty="0"/>
          </a:p>
        </p:txBody>
      </p:sp>
    </p:spTree>
    <p:extLst>
      <p:ext uri="{BB962C8B-B14F-4D97-AF65-F5344CB8AC3E}">
        <p14:creationId xmlns:p14="http://schemas.microsoft.com/office/powerpoint/2010/main" val="500520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AD8E-79E6-4F16-A088-BB7A7F647104}"/>
              </a:ext>
            </a:extLst>
          </p:cNvPr>
          <p:cNvSpPr>
            <a:spLocks noGrp="1"/>
          </p:cNvSpPr>
          <p:nvPr>
            <p:ph type="title"/>
          </p:nvPr>
        </p:nvSpPr>
        <p:spPr>
          <a:xfrm>
            <a:off x="838200" y="140677"/>
            <a:ext cx="10515600" cy="903493"/>
          </a:xfrm>
        </p:spPr>
        <p:txBody>
          <a:bodyPr>
            <a:normAutofit/>
          </a:bodyPr>
          <a:lstStyle/>
          <a:p>
            <a:pPr algn="ctr"/>
            <a:r>
              <a:rPr lang="en-US" b="1" dirty="0">
                <a:solidFill>
                  <a:srgbClr val="C00000"/>
                </a:solidFill>
                <a:effectLst>
                  <a:outerShdw blurRad="38100" dist="38100" dir="2700000" algn="tl">
                    <a:srgbClr val="000000">
                      <a:alpha val="43137"/>
                    </a:srgbClr>
                  </a:outerShdw>
                </a:effectLst>
                <a:latin typeface="+mn-lt"/>
              </a:rPr>
              <a:t>Introduction</a:t>
            </a:r>
            <a:endParaRPr lang="en-US"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ADB30AF-A34F-4735-964F-FA9F93638AF9}"/>
              </a:ext>
            </a:extLst>
          </p:cNvPr>
          <p:cNvSpPr>
            <a:spLocks noGrp="1"/>
          </p:cNvSpPr>
          <p:nvPr>
            <p:ph idx="1"/>
          </p:nvPr>
        </p:nvSpPr>
        <p:spPr>
          <a:xfrm>
            <a:off x="0" y="875358"/>
            <a:ext cx="12192000" cy="5982642"/>
          </a:xfrm>
        </p:spPr>
        <p:txBody>
          <a:bodyPr>
            <a:normAutofit/>
          </a:bodyPr>
          <a:lstStyle/>
          <a:p>
            <a:r>
              <a:rPr lang="en-US" dirty="0">
                <a:effectLst/>
                <a:highlight>
                  <a:srgbClr val="C0C0C0"/>
                </a:highlight>
                <a:latin typeface="Times New Roman" panose="02020603050405020304" pitchFamily="18" charset="0"/>
                <a:ea typeface="Calibri" panose="020F0502020204030204" pitchFamily="34" charset="0"/>
                <a:cs typeface="Arial" panose="020B0604020202020204" pitchFamily="34" charset="0"/>
              </a:rPr>
              <a:t>The meaning of a text includes several different </a:t>
            </a:r>
            <a:r>
              <a:rPr lang="en-US" dirty="0">
                <a:solidFill>
                  <a:srgbClr val="FF0000"/>
                </a:solidFill>
                <a:effectLst/>
                <a:highlight>
                  <a:srgbClr val="C0C0C0"/>
                </a:highlight>
                <a:latin typeface="Times New Roman" panose="02020603050405020304" pitchFamily="18" charset="0"/>
                <a:ea typeface="Calibri" panose="020F0502020204030204" pitchFamily="34" charset="0"/>
                <a:cs typeface="Arial" panose="020B0604020202020204" pitchFamily="34" charset="0"/>
              </a:rPr>
              <a:t>layers</a:t>
            </a:r>
            <a:r>
              <a:rPr lang="en-US" dirty="0">
                <a:effectLst/>
                <a:highlight>
                  <a:srgbClr val="C0C0C0"/>
                </a:highlight>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effectLst/>
                <a:highlight>
                  <a:srgbClr val="C0C0C0"/>
                </a:highlight>
                <a:latin typeface="Times New Roman" panose="02020603050405020304" pitchFamily="18" charset="0"/>
                <a:ea typeface="Calibri" panose="020F0502020204030204" pitchFamily="34" charset="0"/>
                <a:cs typeface="Arial" panose="020B0604020202020204" pitchFamily="34" charset="0"/>
              </a:rPr>
              <a:t>levels</a:t>
            </a:r>
            <a:r>
              <a:rPr lang="en-US" dirty="0">
                <a:effectLst/>
                <a:highlight>
                  <a:srgbClr val="C0C0C0"/>
                </a:highlight>
                <a:latin typeface="Times New Roman" panose="02020603050405020304" pitchFamily="18" charset="0"/>
                <a:ea typeface="Calibri" panose="020F0502020204030204" pitchFamily="34" charset="0"/>
                <a:cs typeface="Arial" panose="020B0604020202020204" pitchFamily="34" charset="0"/>
              </a:rPr>
              <a:t>:</a:t>
            </a:r>
          </a:p>
          <a:p>
            <a:endParaRPr lang="en-US" dirty="0"/>
          </a:p>
          <a:p>
            <a:endParaRPr lang="en-US" dirty="0"/>
          </a:p>
          <a:p>
            <a:endParaRPr lang="en-US" dirty="0"/>
          </a:p>
          <a:p>
            <a:endParaRPr lang="en-US" dirty="0"/>
          </a:p>
          <a:p>
            <a:endParaRPr lang="en-US" dirty="0">
              <a:solidFill>
                <a:srgbClr val="C00000"/>
              </a:solidFill>
            </a:endParaRPr>
          </a:p>
          <a:p>
            <a:endParaRPr lang="en-US" dirty="0"/>
          </a:p>
          <a:p>
            <a:endParaRPr lang="en-US" dirty="0"/>
          </a:p>
          <a:p>
            <a:endParaRPr lang="en-US" dirty="0"/>
          </a:p>
          <a:p>
            <a:endParaRPr lang="en-US" dirty="0"/>
          </a:p>
          <a:p>
            <a:pPr marL="0" marR="0" lvl="0" indent="-22860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Arial" panose="020B0604020202020204" pitchFamily="34" charset="0"/>
              </a:rPr>
              <a:t>Note</a:t>
            </a:r>
            <a:r>
              <a:rPr kumimoji="0" lang="en-US" sz="24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Arial" panose="020B0604020202020204" pitchFamily="34" charset="0"/>
              </a:rPr>
              <a:t>: </a:t>
            </a:r>
            <a:r>
              <a:rPr kumimoji="0" lang="en-US" sz="2400" b="0" i="1"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Arial" panose="020B0604020202020204" pitchFamily="34" charset="0"/>
              </a:rPr>
              <a:t>The many-layered nature of meaning is something translators must never forget</a:t>
            </a:r>
            <a:r>
              <a:rPr kumimoji="0" lang="en-US" sz="2400" b="0"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Calibri" panose="020F0502020204030204" pitchFamily="34" charset="0"/>
                <a:cs typeface="Arial" panose="020B0604020202020204" pitchFamily="34" charset="0"/>
              </a:rPr>
              <a:t>.</a:t>
            </a:r>
          </a:p>
          <a:p>
            <a:endParaRPr lang="en-US" dirty="0"/>
          </a:p>
        </p:txBody>
      </p:sp>
      <p:sp>
        <p:nvSpPr>
          <p:cNvPr id="4" name="Oval 3">
            <a:extLst>
              <a:ext uri="{FF2B5EF4-FFF2-40B4-BE49-F238E27FC236}">
                <a16:creationId xmlns:a16="http://schemas.microsoft.com/office/drawing/2014/main" id="{480C84B9-B4CD-42F5-95E4-F1D9AA552967}"/>
              </a:ext>
            </a:extLst>
          </p:cNvPr>
          <p:cNvSpPr/>
          <p:nvPr/>
        </p:nvSpPr>
        <p:spPr>
          <a:xfrm>
            <a:off x="292741" y="4306704"/>
            <a:ext cx="3758754" cy="148098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C00000"/>
                </a:solidFill>
                <a:latin typeface="Times New Roman" panose="02020603050405020304" pitchFamily="18" charset="0"/>
                <a:cs typeface="Times New Roman" panose="02020603050405020304" pitchFamily="18" charset="0"/>
              </a:rPr>
              <a:t>Social and Personal Connotation</a:t>
            </a:r>
          </a:p>
        </p:txBody>
      </p:sp>
      <p:sp>
        <p:nvSpPr>
          <p:cNvPr id="5" name="Oval 4">
            <a:extLst>
              <a:ext uri="{FF2B5EF4-FFF2-40B4-BE49-F238E27FC236}">
                <a16:creationId xmlns:a16="http://schemas.microsoft.com/office/drawing/2014/main" id="{69054BA0-7143-490F-889E-367CF6160174}"/>
              </a:ext>
            </a:extLst>
          </p:cNvPr>
          <p:cNvSpPr/>
          <p:nvPr/>
        </p:nvSpPr>
        <p:spPr>
          <a:xfrm>
            <a:off x="292741" y="3428999"/>
            <a:ext cx="3758754" cy="128837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C00000"/>
                </a:solidFill>
                <a:latin typeface="Times New Roman" panose="02020603050405020304" pitchFamily="18" charset="0"/>
                <a:cs typeface="Times New Roman" panose="02020603050405020304" pitchFamily="18" charset="0"/>
              </a:rPr>
              <a:t>Cultural Associations</a:t>
            </a:r>
          </a:p>
        </p:txBody>
      </p:sp>
      <p:sp>
        <p:nvSpPr>
          <p:cNvPr id="6" name="Oval 5">
            <a:extLst>
              <a:ext uri="{FF2B5EF4-FFF2-40B4-BE49-F238E27FC236}">
                <a16:creationId xmlns:a16="http://schemas.microsoft.com/office/drawing/2014/main" id="{C00005DF-67EA-42F3-9166-40B14AABD444}"/>
              </a:ext>
            </a:extLst>
          </p:cNvPr>
          <p:cNvSpPr/>
          <p:nvPr/>
        </p:nvSpPr>
        <p:spPr>
          <a:xfrm>
            <a:off x="292742" y="2353458"/>
            <a:ext cx="3646212" cy="128837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C00000"/>
                </a:solidFill>
                <a:latin typeface="Times New Roman" panose="02020603050405020304" pitchFamily="18" charset="0"/>
                <a:cs typeface="Times New Roman" panose="02020603050405020304" pitchFamily="18" charset="0"/>
              </a:rPr>
              <a:t>Emotional </a:t>
            </a:r>
            <a:r>
              <a:rPr lang="en-US" sz="2400" dirty="0" err="1">
                <a:solidFill>
                  <a:srgbClr val="C00000"/>
                </a:solidFill>
                <a:latin typeface="Times New Roman" panose="02020603050405020304" pitchFamily="18" charset="0"/>
                <a:cs typeface="Times New Roman" panose="02020603050405020304" pitchFamily="18" charset="0"/>
              </a:rPr>
              <a:t>Colorig</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7" name="Oval 6">
            <a:extLst>
              <a:ext uri="{FF2B5EF4-FFF2-40B4-BE49-F238E27FC236}">
                <a16:creationId xmlns:a16="http://schemas.microsoft.com/office/drawing/2014/main" id="{11D91F3E-5158-4FEC-BB13-1E34930F82E6}"/>
              </a:ext>
            </a:extLst>
          </p:cNvPr>
          <p:cNvSpPr/>
          <p:nvPr/>
        </p:nvSpPr>
        <p:spPr>
          <a:xfrm>
            <a:off x="292741" y="1401578"/>
            <a:ext cx="3646213" cy="128837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C00000"/>
                </a:solidFill>
                <a:latin typeface="Times New Roman" panose="02020603050405020304" pitchFamily="18" charset="0"/>
                <a:cs typeface="Times New Roman" panose="02020603050405020304" pitchFamily="18" charset="0"/>
              </a:rPr>
              <a:t>Referential Content</a:t>
            </a:r>
          </a:p>
        </p:txBody>
      </p:sp>
      <p:sp>
        <p:nvSpPr>
          <p:cNvPr id="8" name="Right Brace 7">
            <a:extLst>
              <a:ext uri="{FF2B5EF4-FFF2-40B4-BE49-F238E27FC236}">
                <a16:creationId xmlns:a16="http://schemas.microsoft.com/office/drawing/2014/main" id="{CE18852E-E0EB-4B7F-8DA6-A0C1EE0ABA1A}"/>
              </a:ext>
            </a:extLst>
          </p:cNvPr>
          <p:cNvSpPr/>
          <p:nvPr/>
        </p:nvSpPr>
        <p:spPr>
          <a:xfrm>
            <a:off x="4529797" y="1505243"/>
            <a:ext cx="576775" cy="4149969"/>
          </a:xfrm>
          <a:prstGeom prst="rightBrace">
            <a:avLst/>
          </a:prstGeom>
          <a:noFill/>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a:extLst>
              <a:ext uri="{FF2B5EF4-FFF2-40B4-BE49-F238E27FC236}">
                <a16:creationId xmlns:a16="http://schemas.microsoft.com/office/drawing/2014/main" id="{EA1C00A0-AC5C-49B4-BA50-7099A7994428}"/>
              </a:ext>
            </a:extLst>
          </p:cNvPr>
          <p:cNvSpPr/>
          <p:nvPr/>
        </p:nvSpPr>
        <p:spPr>
          <a:xfrm>
            <a:off x="4998720" y="2574387"/>
            <a:ext cx="5397305" cy="2011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Layers of Meaning</a:t>
            </a:r>
          </a:p>
        </p:txBody>
      </p:sp>
    </p:spTree>
    <p:extLst>
      <p:ext uri="{BB962C8B-B14F-4D97-AF65-F5344CB8AC3E}">
        <p14:creationId xmlns:p14="http://schemas.microsoft.com/office/powerpoint/2010/main" val="36529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93DFA8-F74F-4EBF-A0A9-2BF7A5A9A74E}"/>
              </a:ext>
            </a:extLst>
          </p:cNvPr>
          <p:cNvSpPr>
            <a:spLocks noGrp="1"/>
          </p:cNvSpPr>
          <p:nvPr>
            <p:ph idx="1"/>
          </p:nvPr>
        </p:nvSpPr>
        <p:spPr>
          <a:xfrm>
            <a:off x="0" y="0"/>
            <a:ext cx="12192000" cy="6858000"/>
          </a:xfrm>
        </p:spPr>
        <p: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Even within a single language, synonyms are usually different in their overall</a:t>
            </a:r>
            <a:r>
              <a:rPr lang="en-US" sz="1800" dirty="0">
                <a:latin typeface="Calibri" panose="020F0502020204030204" pitchFamily="34" charset="0"/>
                <a:ea typeface="Calibri" panose="020F0502020204030204" pitchFamily="34" charset="0"/>
                <a:cs typeface="Arial" panose="020B0604020202020204" pitchFamily="34" charset="0"/>
              </a:rPr>
              <a:t> </a:t>
            </a:r>
            <a:r>
              <a:rPr lang="en-US" sz="2400"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semantic effects</a:t>
            </a:r>
            <a:r>
              <a:rPr lang="en-US" sz="2400" dirty="0">
                <a:effectLst/>
                <a:latin typeface="Times New Roman" panose="02020603050405020304" pitchFamily="18" charset="0"/>
                <a:ea typeface="Calibri" panose="020F0502020204030204" pitchFamily="34" charset="0"/>
                <a:cs typeface="Arial" panose="020B0604020202020204" pitchFamily="34" charset="0"/>
              </a:rPr>
              <a:t>, here we have several examples of synonyms expressions:</a:t>
            </a:r>
          </a:p>
          <a:p>
            <a:pPr marL="0" marR="0">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Each of these expressions has </a:t>
            </a:r>
            <a:r>
              <a:rPr lang="en-US" sz="2400" u="sng"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overtones that differentiate it from its synonym</a:t>
            </a:r>
            <a:r>
              <a:rPr lang="en-US" sz="2400" dirty="0">
                <a:effectLst/>
                <a:latin typeface="Times New Roman" panose="02020603050405020304" pitchFamily="18" charset="0"/>
                <a:ea typeface="Calibri" panose="020F0502020204030204" pitchFamily="34" charset="0"/>
                <a:cs typeface="Arial" panose="020B0604020202020204" pitchFamily="34" charset="0"/>
              </a:rPr>
              <a:t>. We shall call such overtones ‘</a:t>
            </a:r>
            <a:r>
              <a:rPr lang="en-US"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connotative meanings’</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They are </a:t>
            </a:r>
            <a:r>
              <a:rPr lang="en-US" sz="2400"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many and varied</a:t>
            </a:r>
            <a:r>
              <a:rPr lang="en-US" sz="2400" dirty="0">
                <a:effectLst/>
                <a:latin typeface="Times New Roman" panose="02020603050405020304" pitchFamily="18" charset="0"/>
                <a:ea typeface="Calibri" panose="020F0502020204030204" pitchFamily="34" charset="0"/>
                <a:cs typeface="Arial" panose="020B0604020202020204" pitchFamily="34" charset="0"/>
              </a:rPr>
              <a:t>, and it is common for a single piece of text, or even a single expression, to combine more than one kind into a single </a:t>
            </a:r>
            <a:r>
              <a:rPr lang="en-US" sz="2400"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overall effect. </a:t>
            </a:r>
            <a:endParaRPr lang="en-US" sz="1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CD523B97-488C-4C7A-B708-8577E156EA6D}"/>
              </a:ext>
            </a:extLst>
          </p:cNvPr>
          <p:cNvPicPr>
            <a:picLocks noChangeAspect="1"/>
          </p:cNvPicPr>
          <p:nvPr/>
        </p:nvPicPr>
        <p:blipFill>
          <a:blip r:embed="rId2"/>
          <a:stretch>
            <a:fillRect/>
          </a:stretch>
        </p:blipFill>
        <p:spPr>
          <a:xfrm>
            <a:off x="1207391" y="1366608"/>
            <a:ext cx="10587111" cy="1937031"/>
          </a:xfrm>
          <a:prstGeom prst="rect">
            <a:avLst/>
          </a:prstGeom>
        </p:spPr>
      </p:pic>
    </p:spTree>
    <p:extLst>
      <p:ext uri="{BB962C8B-B14F-4D97-AF65-F5344CB8AC3E}">
        <p14:creationId xmlns:p14="http://schemas.microsoft.com/office/powerpoint/2010/main" val="14522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E73D-5731-48B6-B9C1-778524562D0B}"/>
              </a:ext>
            </a:extLst>
          </p:cNvPr>
          <p:cNvSpPr>
            <a:spLocks noGrp="1"/>
          </p:cNvSpPr>
          <p:nvPr>
            <p:ph type="title"/>
          </p:nvPr>
        </p:nvSpPr>
        <p:spPr>
          <a:xfrm>
            <a:off x="725658" y="280718"/>
            <a:ext cx="10515600" cy="760290"/>
          </a:xfrm>
        </p:spPr>
        <p:txBody>
          <a:bodyPr>
            <a:normAutofit fontScale="90000"/>
          </a:bodyPr>
          <a:lstStyle/>
          <a:p>
            <a:pPr marL="0" marR="0" algn="ctr">
              <a:lnSpc>
                <a:spcPct val="107000"/>
              </a:lnSpc>
              <a:spcBef>
                <a:spcPts val="0"/>
              </a:spcBef>
              <a:spcAft>
                <a:spcPts val="0"/>
              </a:spcAft>
            </a:pPr>
            <a:r>
              <a:rPr lang="en-US" sz="4400" b="1" u="sng" dirty="0">
                <a:effectLst/>
                <a:latin typeface="Times New Roman" panose="02020603050405020304" pitchFamily="18" charset="0"/>
                <a:ea typeface="Calibri" panose="020F0502020204030204" pitchFamily="34" charset="0"/>
                <a:cs typeface="Arial" panose="020B0604020202020204" pitchFamily="34" charset="0"/>
              </a:rPr>
              <a:t>Types of Connotative meaning</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5BB3059-5119-497B-B8BF-49359CB080D4}"/>
              </a:ext>
            </a:extLst>
          </p:cNvPr>
          <p:cNvSpPr>
            <a:spLocks noGrp="1"/>
          </p:cNvSpPr>
          <p:nvPr>
            <p:ph idx="1"/>
          </p:nvPr>
        </p:nvSpPr>
        <p:spPr>
          <a:xfrm>
            <a:off x="0" y="731520"/>
            <a:ext cx="12192000" cy="6126479"/>
          </a:xfrm>
        </p:spPr>
        <p:txBody>
          <a:bodyPr/>
          <a:lstStyle/>
          <a:p>
            <a:pPr marL="0" marR="0">
              <a:lnSpc>
                <a:spcPct val="107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There are six</a:t>
            </a:r>
            <a:r>
              <a:rPr lang="en-US" sz="2000" b="1" dirty="0">
                <a:effectLst/>
                <a:latin typeface="Times New Roman" panose="02020603050405020304" pitchFamily="18" charset="0"/>
                <a:ea typeface="Calibri" panose="020F0502020204030204" pitchFamily="34" charset="0"/>
                <a:cs typeface="Arial" panose="020B0604020202020204" pitchFamily="34" charset="0"/>
              </a:rPr>
              <a:t> major</a:t>
            </a:r>
            <a:r>
              <a:rPr lang="en-US" sz="2000" dirty="0">
                <a:effectLst/>
                <a:latin typeface="Times New Roman" panose="02020603050405020304" pitchFamily="18" charset="0"/>
                <a:ea typeface="Calibri" panose="020F0502020204030204" pitchFamily="34" charset="0"/>
                <a:cs typeface="Arial" panose="020B0604020202020204" pitchFamily="34" charset="0"/>
              </a:rPr>
              <a:t> </a:t>
            </a:r>
            <a:r>
              <a:rPr lang="en-US" sz="2000" b="1" dirty="0">
                <a:effectLst/>
                <a:latin typeface="Times New Roman" panose="02020603050405020304" pitchFamily="18" charset="0"/>
                <a:ea typeface="Calibri" panose="020F0502020204030204" pitchFamily="34" charset="0"/>
                <a:cs typeface="Arial" panose="020B0604020202020204" pitchFamily="34" charset="0"/>
              </a:rPr>
              <a:t>types </a:t>
            </a:r>
            <a:r>
              <a:rPr lang="en-US" sz="2000" dirty="0">
                <a:effectLst/>
                <a:latin typeface="Times New Roman" panose="02020603050405020304" pitchFamily="18" charset="0"/>
                <a:ea typeface="Calibri" panose="020F0502020204030204" pitchFamily="34" charset="0"/>
                <a:cs typeface="Arial" panose="020B0604020202020204" pitchFamily="34" charset="0"/>
              </a:rPr>
              <a:t>of </a:t>
            </a:r>
            <a:r>
              <a:rPr lang="en-US" sz="2000" b="1" dirty="0">
                <a:effectLst/>
                <a:latin typeface="Times New Roman" panose="02020603050405020304" pitchFamily="18" charset="0"/>
                <a:ea typeface="Calibri" panose="020F0502020204030204" pitchFamily="34" charset="0"/>
                <a:cs typeface="Arial" panose="020B0604020202020204" pitchFamily="34" charset="0"/>
              </a:rPr>
              <a:t>Connotative meaning:</a:t>
            </a:r>
          </a:p>
          <a:p>
            <a:pPr marL="0" marR="0">
              <a:lnSpc>
                <a:spcPct val="107000"/>
              </a:lnSpc>
              <a:spcBef>
                <a:spcPts val="0"/>
              </a:spcBef>
              <a:spcAft>
                <a:spcPts val="0"/>
              </a:spcAft>
            </a:pPr>
            <a:endParaRPr lang="en-US" sz="2000" b="1"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400" b="1" dirty="0">
              <a:latin typeface="Times New Roman" panose="02020603050405020304" pitchFamily="18"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We have to </a:t>
            </a:r>
            <a:r>
              <a:rPr lang="en-US" sz="2400" u="sng"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distinguish these types</a:t>
            </a:r>
            <a:r>
              <a:rPr lang="en-US" sz="2400" u="sng"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because</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effectLst/>
                <a:latin typeface="Times New Roman" panose="02020603050405020304" pitchFamily="18" charset="0"/>
                <a:ea typeface="Calibri" panose="020F0502020204030204" pitchFamily="34" charset="0"/>
                <a:cs typeface="Arial" panose="020B0604020202020204" pitchFamily="34" charset="0"/>
              </a:rPr>
              <a:t>learning to identify them </a:t>
            </a:r>
            <a:r>
              <a:rPr lang="en-US" sz="2400" i="1"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sharpens students’ awareness</a:t>
            </a:r>
            <a:r>
              <a:rPr lang="en-US" sz="2400" i="1" dirty="0">
                <a:effectLst/>
                <a:latin typeface="Times New Roman" panose="02020603050405020304" pitchFamily="18" charset="0"/>
                <a:ea typeface="Calibri" panose="020F0502020204030204" pitchFamily="34" charset="0"/>
                <a:cs typeface="Arial" panose="020B0604020202020204" pitchFamily="34" charset="0"/>
              </a:rPr>
              <a:t> of the presence and significance of </a:t>
            </a:r>
            <a:r>
              <a:rPr lang="en-US" sz="2400" i="1"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connotations in STs and TTs. </a:t>
            </a:r>
            <a:endParaRPr lang="en-US" sz="1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R="0" indent="0">
              <a:lnSpc>
                <a:spcPct val="107000"/>
              </a:lnSpc>
              <a:spcBef>
                <a:spcPts val="0"/>
              </a:spcBef>
              <a:spcAft>
                <a:spcPts val="0"/>
              </a:spcAft>
              <a:buNone/>
            </a:pPr>
            <a:r>
              <a:rPr lang="en-US" sz="2400" i="1"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0"/>
              </a:spcAft>
            </a:pPr>
            <a:r>
              <a:rPr lang="en-US" sz="2400" b="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Note</a:t>
            </a:r>
            <a:r>
              <a:rPr lang="en-US" sz="2400" dirty="0">
                <a:effectLst/>
                <a:latin typeface="Times New Roman" panose="02020603050405020304" pitchFamily="18" charset="0"/>
                <a:ea typeface="Calibri" panose="020F0502020204030204" pitchFamily="34" charset="0"/>
                <a:cs typeface="Arial" panose="020B0604020202020204" pitchFamily="34" charset="0"/>
              </a:rPr>
              <a:t>: we are only </a:t>
            </a:r>
            <a:r>
              <a:rPr lang="en-US" sz="2400" b="1"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concerned</a:t>
            </a:r>
            <a:r>
              <a:rPr lang="en-US" sz="2400" dirty="0">
                <a:effectLst/>
                <a:latin typeface="Times New Roman" panose="02020603050405020304" pitchFamily="18" charset="0"/>
                <a:ea typeface="Calibri" panose="020F0502020204030204" pitchFamily="34" charset="0"/>
                <a:cs typeface="Arial" panose="020B0604020202020204" pitchFamily="34" charset="0"/>
              </a:rPr>
              <a:t> here with</a:t>
            </a:r>
            <a:r>
              <a:rPr lang="en-US" sz="2400" i="1" dirty="0">
                <a:effectLst/>
                <a:latin typeface="Times New Roman" panose="02020603050405020304" pitchFamily="18" charset="0"/>
                <a:ea typeface="Calibri" panose="020F0502020204030204" pitchFamily="34" charset="0"/>
                <a:cs typeface="Arial" panose="020B0604020202020204" pitchFamily="34" charset="0"/>
              </a:rPr>
              <a:t> </a:t>
            </a:r>
            <a:r>
              <a:rPr lang="en-US" sz="2400" b="1"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socially widespread connotations</a:t>
            </a:r>
            <a:r>
              <a:rPr lang="en-US" sz="2400" dirty="0">
                <a:effectLst/>
                <a:latin typeface="Times New Roman" panose="02020603050405020304" pitchFamily="18" charset="0"/>
                <a:ea typeface="Calibri" panose="020F0502020204030204" pitchFamily="34" charset="0"/>
                <a:cs typeface="Arial" panose="020B0604020202020204" pitchFamily="34" charset="0"/>
              </a:rPr>
              <a:t>, not </a:t>
            </a:r>
            <a:r>
              <a:rPr lang="en-US" sz="2400" b="1"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personal ones</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effectLst/>
                <a:latin typeface="Times New Roman" panose="02020603050405020304" pitchFamily="18" charset="0"/>
                <a:ea typeface="Calibri" panose="020F0502020204030204" pitchFamily="34" charset="0"/>
                <a:cs typeface="Arial" panose="020B0604020202020204" pitchFamily="34" charset="0"/>
              </a:rPr>
              <a:t>Only in </a:t>
            </a:r>
            <a:r>
              <a:rPr lang="en-US" sz="2400" i="1"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exceptional circumstances translators allow personal connotations to influence a TT.</a:t>
            </a:r>
            <a:endParaRPr lang="en-US" sz="18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5B7619F6-67CF-4653-B556-7417DF272047}"/>
              </a:ext>
            </a:extLst>
          </p:cNvPr>
          <p:cNvPicPr>
            <a:picLocks noChangeAspect="1"/>
          </p:cNvPicPr>
          <p:nvPr/>
        </p:nvPicPr>
        <p:blipFill>
          <a:blip r:embed="rId2"/>
          <a:stretch>
            <a:fillRect/>
          </a:stretch>
        </p:blipFill>
        <p:spPr>
          <a:xfrm>
            <a:off x="1738533" y="436098"/>
            <a:ext cx="9184345" cy="3962174"/>
          </a:xfrm>
          <a:prstGeom prst="rect">
            <a:avLst/>
          </a:prstGeom>
        </p:spPr>
      </p:pic>
    </p:spTree>
    <p:extLst>
      <p:ext uri="{BB962C8B-B14F-4D97-AF65-F5344CB8AC3E}">
        <p14:creationId xmlns:p14="http://schemas.microsoft.com/office/powerpoint/2010/main" val="94413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BC5C9-8C75-46DB-B758-678519BEABF7}"/>
              </a:ext>
            </a:extLst>
          </p:cNvPr>
          <p:cNvSpPr>
            <a:spLocks noGrp="1"/>
          </p:cNvSpPr>
          <p:nvPr>
            <p:ph type="title"/>
          </p:nvPr>
        </p:nvSpPr>
        <p:spPr>
          <a:xfrm>
            <a:off x="1485900" y="237587"/>
            <a:ext cx="9220200" cy="886900"/>
          </a:xfrm>
        </p:spPr>
        <p:txBody>
          <a:bodyPr>
            <a:normAutofit fontScale="90000"/>
          </a:bodyPr>
          <a:lstStyle/>
          <a:p>
            <a:pPr marL="0" marR="0" algn="ctr">
              <a:lnSpc>
                <a:spcPct val="107000"/>
              </a:lnSpc>
              <a:spcBef>
                <a:spcPts val="0"/>
              </a:spcBef>
              <a:spcAft>
                <a:spcPts val="0"/>
              </a:spcAft>
            </a:pPr>
            <a:r>
              <a:rPr lang="en-US" sz="44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br>
              <a:rPr lang="en-US" sz="3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en-US" sz="3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1. </a:t>
            </a:r>
            <a:r>
              <a:rPr lang="en-US" sz="44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Attitudinal meaning</a:t>
            </a:r>
            <a:br>
              <a:rPr lang="en-US" sz="3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en-US" sz="4400" b="1" u="none" strike="noStrike"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br>
              <a:rPr lang="en-US" sz="3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40E7F73-ACD7-40FC-9DDF-D42062405C9B}"/>
              </a:ext>
            </a:extLst>
          </p:cNvPr>
          <p:cNvSpPr>
            <a:spLocks noGrp="1"/>
          </p:cNvSpPr>
          <p:nvPr>
            <p:ph idx="1"/>
          </p:nvPr>
        </p:nvSpPr>
        <p:spPr>
          <a:xfrm>
            <a:off x="0" y="717452"/>
            <a:ext cx="12192000" cy="6140548"/>
          </a:xfrm>
        </p:spPr>
        <p:txBody>
          <a:bodyPr/>
          <a:lstStyle/>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Definition</a:t>
            </a:r>
            <a:r>
              <a:rPr lang="en-US" sz="2400" u="sng"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it is the part of the overall meaning of an expression that consists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of some </a:t>
            </a:r>
            <a:r>
              <a:rPr lang="en-US" sz="2400" i="1" u="sng"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widespread attitude to the referent</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Expression</a:t>
            </a:r>
            <a:r>
              <a:rPr lang="en-US" sz="2400" u="sng"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u="sng" dirty="0">
                <a:effectLst/>
                <a:latin typeface="Times New Roman" panose="02020603050405020304" pitchFamily="18" charset="0"/>
                <a:ea typeface="Calibri" panose="020F0502020204030204" pitchFamily="34" charset="0"/>
                <a:cs typeface="Arial" panose="020B0604020202020204" pitchFamily="34" charset="0"/>
              </a:rPr>
              <a:t>it does not merely denote the referent in a neutral way but also hints at some </a:t>
            </a:r>
            <a:r>
              <a:rPr lang="en-US" sz="2400" i="1" u="sng" dirty="0">
                <a:effectLst/>
                <a:highlight>
                  <a:srgbClr val="FFFF00"/>
                </a:highlight>
                <a:latin typeface="Times New Roman" panose="02020603050405020304" pitchFamily="18" charset="0"/>
                <a:ea typeface="Calibri" panose="020F0502020204030204" pitchFamily="34" charset="0"/>
                <a:cs typeface="Arial" panose="020B0604020202020204" pitchFamily="34" charset="0"/>
              </a:rPr>
              <a:t>attitude</a:t>
            </a:r>
            <a:r>
              <a:rPr lang="en-US" sz="2400" u="sng" dirty="0">
                <a:effectLst/>
                <a:latin typeface="Times New Roman" panose="02020603050405020304" pitchFamily="18" charset="0"/>
                <a:ea typeface="Calibri" panose="020F0502020204030204" pitchFamily="34" charset="0"/>
                <a:cs typeface="Arial" panose="020B0604020202020204" pitchFamily="34" charset="0"/>
              </a:rPr>
              <a:t> to it.</a:t>
            </a:r>
            <a:endParaRPr lang="en-US" sz="2400" u="sng"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b="1" u="sng"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Examples in English</a:t>
            </a:r>
            <a:r>
              <a:rPr lang="en-US" sz="2400" u="sng" dirty="0">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a:t>
            </a:r>
            <a:r>
              <a:rPr lang="en-US" sz="2400"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a:t>
            </a:r>
            <a:r>
              <a:rPr lang="en-US" sz="2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police</a:t>
            </a:r>
            <a:r>
              <a:rPr lang="en-US" sz="2400" i="1" dirty="0">
                <a:effectLst/>
                <a:latin typeface="Times New Roman" panose="02020603050405020304" pitchFamily="18" charset="0"/>
                <a:ea typeface="Calibri" panose="020F0502020204030204" pitchFamily="34" charset="0"/>
                <a:cs typeface="Arial" panose="020B0604020202020204" pitchFamily="34" charset="0"/>
              </a:rPr>
              <a:t>’, ‘</a:t>
            </a:r>
            <a:r>
              <a:rPr lang="en-US" sz="2400"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filth</a:t>
            </a:r>
            <a:r>
              <a:rPr lang="en-US" sz="2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and ‘</a:t>
            </a:r>
            <a:r>
              <a:rPr lang="en-US" sz="2400" i="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boys in blue</a:t>
            </a:r>
            <a:r>
              <a:rPr lang="en-US" sz="2400" i="1" dirty="0">
                <a:effectLst/>
                <a:latin typeface="Times New Roman" panose="02020603050405020304" pitchFamily="18" charset="0"/>
                <a:ea typeface="Calibri" panose="020F0502020204030204" pitchFamily="34" charset="0"/>
                <a:cs typeface="Arial" panose="020B0604020202020204" pitchFamily="34" charset="0"/>
              </a:rPr>
              <a:t>’</a:t>
            </a:r>
            <a:r>
              <a:rPr lang="en-US" sz="2400" dirty="0">
                <a:effectLst/>
                <a:latin typeface="Times New Roman" panose="02020603050405020304" pitchFamily="18" charset="0"/>
                <a:ea typeface="Calibri" panose="020F0502020204030204" pitchFamily="34" charset="0"/>
                <a:cs typeface="Arial" panose="020B0604020202020204" pitchFamily="34" charset="0"/>
              </a:rPr>
              <a:t> are </a:t>
            </a:r>
            <a:r>
              <a:rPr lang="en-US" sz="2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synonyms</a:t>
            </a:r>
            <a:r>
              <a:rPr lang="en-US" sz="2400" dirty="0">
                <a:effectLst/>
                <a:latin typeface="Times New Roman" panose="02020603050405020304" pitchFamily="18" charset="0"/>
                <a:ea typeface="Calibri" panose="020F0502020204030204" pitchFamily="34" charset="0"/>
                <a:cs typeface="Arial" panose="020B0604020202020204" pitchFamily="34" charset="0"/>
              </a:rPr>
              <a:t> in terms of </a:t>
            </a:r>
            <a:r>
              <a:rPr lang="en-US" sz="2400"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denotative content</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r>
              <a:rPr lang="en-US" sz="2400"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but they have different overall meanings</a:t>
            </a:r>
            <a:r>
              <a:rPr lang="en-US" sz="2400" dirty="0">
                <a:effectLst/>
                <a:latin typeface="Times New Roman" panose="02020603050405020304" pitchFamily="18" charset="0"/>
                <a:ea typeface="Calibri" panose="020F0502020204030204" pitchFamily="34" charset="0"/>
                <a:cs typeface="Arial" panose="020B0604020202020204" pitchFamily="34" charset="0"/>
              </a:rPr>
              <a:t>. </a:t>
            </a:r>
          </a:p>
          <a:p>
            <a:pPr marL="0" marR="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graphicFrame>
        <p:nvGraphicFramePr>
          <p:cNvPr id="7" name="Table 7">
            <a:extLst>
              <a:ext uri="{FF2B5EF4-FFF2-40B4-BE49-F238E27FC236}">
                <a16:creationId xmlns:a16="http://schemas.microsoft.com/office/drawing/2014/main" id="{92477336-1FF6-4DFC-807F-0FB7473982E8}"/>
              </a:ext>
            </a:extLst>
          </p:cNvPr>
          <p:cNvGraphicFramePr>
            <a:graphicFrameLocks noGrp="1"/>
          </p:cNvGraphicFramePr>
          <p:nvPr>
            <p:extLst>
              <p:ext uri="{D42A27DB-BD31-4B8C-83A1-F6EECF244321}">
                <p14:modId xmlns:p14="http://schemas.microsoft.com/office/powerpoint/2010/main" val="3816125232"/>
              </p:ext>
            </p:extLst>
          </p:nvPr>
        </p:nvGraphicFramePr>
        <p:xfrm>
          <a:off x="877179" y="4257738"/>
          <a:ext cx="9636369" cy="1017562"/>
        </p:xfrm>
        <a:graphic>
          <a:graphicData uri="http://schemas.openxmlformats.org/drawingml/2006/table">
            <a:tbl>
              <a:tblPr firstRow="1" bandRow="1">
                <a:tableStyleId>{5C22544A-7EE6-4342-B048-85BDC9FD1C3A}</a:tableStyleId>
              </a:tblPr>
              <a:tblGrid>
                <a:gridCol w="3010487">
                  <a:extLst>
                    <a:ext uri="{9D8B030D-6E8A-4147-A177-3AD203B41FA5}">
                      <a16:colId xmlns:a16="http://schemas.microsoft.com/office/drawing/2014/main" val="1076021507"/>
                    </a:ext>
                  </a:extLst>
                </a:gridCol>
                <a:gridCol w="3356398">
                  <a:extLst>
                    <a:ext uri="{9D8B030D-6E8A-4147-A177-3AD203B41FA5}">
                      <a16:colId xmlns:a16="http://schemas.microsoft.com/office/drawing/2014/main" val="3962238922"/>
                    </a:ext>
                  </a:extLst>
                </a:gridCol>
                <a:gridCol w="3269484">
                  <a:extLst>
                    <a:ext uri="{9D8B030D-6E8A-4147-A177-3AD203B41FA5}">
                      <a16:colId xmlns:a16="http://schemas.microsoft.com/office/drawing/2014/main" val="4257100370"/>
                    </a:ext>
                  </a:extLst>
                </a:gridCol>
              </a:tblGrid>
              <a:tr h="499402">
                <a:tc gridSpan="3">
                  <a:txBody>
                    <a:bodyPr/>
                    <a:lstStyle/>
                    <a:p>
                      <a:pPr algn="ctr"/>
                      <a:r>
                        <a:rPr lang="en-US" sz="2400" b="1" dirty="0">
                          <a:solidFill>
                            <a:schemeClr val="tx1"/>
                          </a:solidFill>
                          <a:effectLst/>
                          <a:latin typeface="Times New Roman" panose="02020603050405020304" pitchFamily="18" charset="0"/>
                          <a:ea typeface="Calibri" panose="020F0502020204030204" pitchFamily="34" charset="0"/>
                        </a:rPr>
                        <a:t>Synonyms Expressions </a:t>
                      </a:r>
                      <a:endParaRPr lang="en-US" sz="2400" b="1" dirty="0">
                        <a:solidFill>
                          <a:schemeClr val="tx1"/>
                        </a:solidFill>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913078118"/>
                  </a:ext>
                </a:extLst>
              </a:tr>
              <a:tr h="443450">
                <a:tc>
                  <a:txBody>
                    <a:bodyPr/>
                    <a:lstStyle/>
                    <a:p>
                      <a:pPr algn="ctr"/>
                      <a:r>
                        <a:rPr lang="en-US" sz="2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police</a:t>
                      </a:r>
                      <a:endParaRPr lang="en-US" sz="2800" b="1" dirty="0">
                        <a:effectLst>
                          <a:outerShdw blurRad="38100" dist="38100" dir="2700000" algn="tl">
                            <a:srgbClr val="000000">
                              <a:alpha val="43137"/>
                            </a:srgbClr>
                          </a:outerShdw>
                        </a:effectLst>
                      </a:endParaRPr>
                    </a:p>
                  </a:txBody>
                  <a:tcPr/>
                </a:tc>
                <a:tc>
                  <a:txBody>
                    <a:bodyPr/>
                    <a:lstStyle/>
                    <a:p>
                      <a:pPr algn="ctr"/>
                      <a:r>
                        <a:rPr lang="en-US" sz="2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filth</a:t>
                      </a:r>
                      <a:endParaRPr lang="en-US" sz="2800" b="1" dirty="0">
                        <a:effectLst>
                          <a:outerShdw blurRad="38100" dist="38100" dir="2700000" algn="tl">
                            <a:srgbClr val="000000">
                              <a:alpha val="43137"/>
                            </a:srgbClr>
                          </a:outerShdw>
                        </a:effectLst>
                      </a:endParaRPr>
                    </a:p>
                  </a:txBody>
                  <a:tcPr/>
                </a:tc>
                <a:tc>
                  <a:txBody>
                    <a:bodyPr/>
                    <a:lstStyle/>
                    <a:p>
                      <a:pPr algn="ctr"/>
                      <a:r>
                        <a:rPr lang="en-US" sz="28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boys in blue</a:t>
                      </a:r>
                      <a:endParaRPr lang="en-US" sz="2800" b="1"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198235154"/>
                  </a:ext>
                </a:extLst>
              </a:tr>
            </a:tbl>
          </a:graphicData>
        </a:graphic>
      </p:graphicFrame>
      <p:sp>
        <p:nvSpPr>
          <p:cNvPr id="8" name="Arrow: Down 7">
            <a:extLst>
              <a:ext uri="{FF2B5EF4-FFF2-40B4-BE49-F238E27FC236}">
                <a16:creationId xmlns:a16="http://schemas.microsoft.com/office/drawing/2014/main" id="{8A198305-310F-43E1-BD79-7270412C2328}"/>
              </a:ext>
            </a:extLst>
          </p:cNvPr>
          <p:cNvSpPr/>
          <p:nvPr/>
        </p:nvSpPr>
        <p:spPr>
          <a:xfrm>
            <a:off x="2351649" y="5251083"/>
            <a:ext cx="464234" cy="6608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8FA72F78-6330-462E-AAB7-4428891BCF6E}"/>
              </a:ext>
            </a:extLst>
          </p:cNvPr>
          <p:cNvSpPr/>
          <p:nvPr/>
        </p:nvSpPr>
        <p:spPr>
          <a:xfrm>
            <a:off x="5631766" y="5251083"/>
            <a:ext cx="464234" cy="6608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27FC1776-9E2B-4D1A-95F4-623F9AB6D87C}"/>
              </a:ext>
            </a:extLst>
          </p:cNvPr>
          <p:cNvSpPr/>
          <p:nvPr/>
        </p:nvSpPr>
        <p:spPr>
          <a:xfrm>
            <a:off x="9059594" y="5227025"/>
            <a:ext cx="464234" cy="6608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1" name="Table 11">
            <a:extLst>
              <a:ext uri="{FF2B5EF4-FFF2-40B4-BE49-F238E27FC236}">
                <a16:creationId xmlns:a16="http://schemas.microsoft.com/office/drawing/2014/main" id="{DFF98FDC-9637-473A-9490-C61B7D520453}"/>
              </a:ext>
            </a:extLst>
          </p:cNvPr>
          <p:cNvGraphicFramePr>
            <a:graphicFrameLocks noGrp="1"/>
          </p:cNvGraphicFramePr>
          <p:nvPr>
            <p:extLst>
              <p:ext uri="{D42A27DB-BD31-4B8C-83A1-F6EECF244321}">
                <p14:modId xmlns:p14="http://schemas.microsoft.com/office/powerpoint/2010/main" val="364166199"/>
              </p:ext>
            </p:extLst>
          </p:nvPr>
        </p:nvGraphicFramePr>
        <p:xfrm>
          <a:off x="877179" y="5911948"/>
          <a:ext cx="9973406" cy="457200"/>
        </p:xfrm>
        <a:graphic>
          <a:graphicData uri="http://schemas.openxmlformats.org/drawingml/2006/table">
            <a:tbl>
              <a:tblPr firstRow="1" bandRow="1">
                <a:tableStyleId>{5C22544A-7EE6-4342-B048-85BDC9FD1C3A}</a:tableStyleId>
              </a:tblPr>
              <a:tblGrid>
                <a:gridCol w="3129733">
                  <a:extLst>
                    <a:ext uri="{9D8B030D-6E8A-4147-A177-3AD203B41FA5}">
                      <a16:colId xmlns:a16="http://schemas.microsoft.com/office/drawing/2014/main" val="2590005369"/>
                    </a:ext>
                  </a:extLst>
                </a:gridCol>
                <a:gridCol w="3538012">
                  <a:extLst>
                    <a:ext uri="{9D8B030D-6E8A-4147-A177-3AD203B41FA5}">
                      <a16:colId xmlns:a16="http://schemas.microsoft.com/office/drawing/2014/main" val="1156397596"/>
                    </a:ext>
                  </a:extLst>
                </a:gridCol>
                <a:gridCol w="3305661">
                  <a:extLst>
                    <a:ext uri="{9D8B030D-6E8A-4147-A177-3AD203B41FA5}">
                      <a16:colId xmlns:a16="http://schemas.microsoft.com/office/drawing/2014/main" val="1120914019"/>
                    </a:ext>
                  </a:extLst>
                </a:gridCol>
              </a:tblGrid>
              <a:tr h="400929">
                <a:tc>
                  <a:txBody>
                    <a:bodyPr/>
                    <a:lstStyle/>
                    <a:p>
                      <a:pPr algn="ctr"/>
                      <a:r>
                        <a:rPr lang="en-US" sz="2400" b="1" dirty="0">
                          <a:solidFill>
                            <a:schemeClr val="tx1"/>
                          </a:solidFill>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rPr>
                        <a:t>Neutral expression</a:t>
                      </a:r>
                      <a:endParaRPr lang="en-US" sz="2400" b="1" dirty="0">
                        <a:solidFill>
                          <a:schemeClr val="tx1"/>
                        </a:solidFill>
                        <a:effectLst>
                          <a:outerShdw blurRad="38100" dist="38100" dir="2700000" algn="tl">
                            <a:srgbClr val="000000">
                              <a:alpha val="43137"/>
                            </a:srgbClr>
                          </a:outerShdw>
                        </a:effectLst>
                        <a:highlight>
                          <a:srgbClr val="00FFFF"/>
                        </a:highlight>
                      </a:endParaRPr>
                    </a:p>
                  </a:txBody>
                  <a:tcPr/>
                </a:tc>
                <a:tc>
                  <a:txBody>
                    <a:bodyPr/>
                    <a:lstStyle/>
                    <a:p>
                      <a:pPr algn="ctr"/>
                      <a:r>
                        <a:rPr lang="en-US" sz="2400" b="1" dirty="0">
                          <a:solidFill>
                            <a:schemeClr val="tx1"/>
                          </a:solidFill>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rPr>
                        <a:t>Pejorative</a:t>
                      </a:r>
                      <a:r>
                        <a:rPr lang="en-US" sz="2400" dirty="0">
                          <a:solidFill>
                            <a:schemeClr val="tx1"/>
                          </a:solidFill>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rPr>
                        <a:t> expression</a:t>
                      </a:r>
                      <a:endParaRPr lang="en-US" sz="2400" dirty="0">
                        <a:solidFill>
                          <a:schemeClr val="tx1"/>
                        </a:solidFill>
                        <a:effectLst>
                          <a:outerShdw blurRad="38100" dist="38100" dir="2700000" algn="tl">
                            <a:srgbClr val="000000">
                              <a:alpha val="43137"/>
                            </a:srgbClr>
                          </a:outerShdw>
                        </a:effectLst>
                        <a:highlight>
                          <a:srgbClr val="00FFFF"/>
                        </a:highlight>
                      </a:endParaRPr>
                    </a:p>
                  </a:txBody>
                  <a:tcPr/>
                </a:tc>
                <a:tc>
                  <a:txBody>
                    <a:bodyPr/>
                    <a:lstStyle/>
                    <a:p>
                      <a:pPr algn="ctr"/>
                      <a:r>
                        <a:rPr lang="en-US" sz="2400" b="1" dirty="0">
                          <a:solidFill>
                            <a:schemeClr val="tx1"/>
                          </a:solidFill>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rPr>
                        <a:t>Affectionate</a:t>
                      </a:r>
                      <a:r>
                        <a:rPr lang="en-US" sz="2400" dirty="0">
                          <a:solidFill>
                            <a:schemeClr val="tx1"/>
                          </a:solidFill>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rPr>
                        <a:t> expression</a:t>
                      </a:r>
                      <a:endParaRPr lang="en-US" sz="2400" dirty="0">
                        <a:solidFill>
                          <a:schemeClr val="tx1"/>
                        </a:solidFill>
                        <a:effectLst>
                          <a:outerShdw blurRad="38100" dist="38100" dir="2700000" algn="tl">
                            <a:srgbClr val="000000">
                              <a:alpha val="43137"/>
                            </a:srgbClr>
                          </a:outerShdw>
                        </a:effectLst>
                        <a:highlight>
                          <a:srgbClr val="00FFFF"/>
                        </a:highlight>
                      </a:endParaRPr>
                    </a:p>
                  </a:txBody>
                  <a:tcPr/>
                </a:tc>
                <a:extLst>
                  <a:ext uri="{0D108BD9-81ED-4DB2-BD59-A6C34878D82A}">
                    <a16:rowId xmlns:a16="http://schemas.microsoft.com/office/drawing/2014/main" val="3576003529"/>
                  </a:ext>
                </a:extLst>
              </a:tr>
            </a:tbl>
          </a:graphicData>
        </a:graphic>
      </p:graphicFrame>
    </p:spTree>
    <p:extLst>
      <p:ext uri="{BB962C8B-B14F-4D97-AF65-F5344CB8AC3E}">
        <p14:creationId xmlns:p14="http://schemas.microsoft.com/office/powerpoint/2010/main" val="72615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25508-DE25-4798-BDC0-FA7EC11DBFE3}"/>
              </a:ext>
            </a:extLst>
          </p:cNvPr>
          <p:cNvSpPr>
            <a:spLocks noGrp="1"/>
          </p:cNvSpPr>
          <p:nvPr>
            <p:ph idx="1"/>
          </p:nvPr>
        </p:nvSpPr>
        <p:spPr>
          <a:xfrm>
            <a:off x="0" y="182880"/>
            <a:ext cx="12192000" cy="6675120"/>
          </a:xfrm>
        </p:spPr>
        <p:txBody>
          <a:bodyPr>
            <a:normAutofit/>
          </a:bodyPr>
          <a:lstStyle/>
          <a:p>
            <a:r>
              <a:rPr lang="en-US"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These attitudes to the police are not part of the denotative meaning of the expressions</a:t>
            </a:r>
            <a:r>
              <a:rPr lang="en-US" dirty="0">
                <a:effectLst/>
                <a:latin typeface="Times New Roman" panose="02020603050405020304" pitchFamily="18" charset="0"/>
                <a:ea typeface="Calibri" panose="020F0502020204030204" pitchFamily="34" charset="0"/>
                <a:cs typeface="Times New Roman" panose="02020603050405020304" pitchFamily="18" charset="0"/>
              </a:rPr>
              <a:t>, but it is </a:t>
            </a:r>
            <a:r>
              <a:rPr lang="en-US" b="1"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impossible to ignore</a:t>
            </a:r>
            <a:r>
              <a:rPr lang="en-US"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them in responding to the expressions. It is </a:t>
            </a:r>
            <a:r>
              <a:rPr lang="en-US" i="1" u="sng" dirty="0">
                <a:effectLst/>
                <a:highlight>
                  <a:srgbClr val="00FFFF"/>
                </a:highlight>
                <a:latin typeface="Times New Roman" panose="02020603050405020304" pitchFamily="18" charset="0"/>
                <a:ea typeface="Calibri" panose="020F0502020204030204" pitchFamily="34" charset="0"/>
                <a:cs typeface="Times New Roman" panose="02020603050405020304" pitchFamily="18" charset="0"/>
              </a:rPr>
              <a:t>therefore important not to overlook them when translating. </a:t>
            </a:r>
          </a:p>
          <a:p>
            <a:endParaRPr lang="en-US" i="1" u="sng" dirty="0">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Normally, words that have attitudinal meaning also have denotative meaning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Expletives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(swear words) such as ‘</a:t>
            </a:r>
            <a:r>
              <a:rPr lang="en-US"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damn (it)!</a:t>
            </a:r>
            <a:r>
              <a:rPr lang="en-US"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however, are arguably an </a:t>
            </a:r>
            <a:r>
              <a:rPr lang="en-US"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exception</a:t>
            </a:r>
            <a:r>
              <a:rPr lang="en-US" dirty="0">
                <a:effectLst/>
                <a:latin typeface="Times New Roman" panose="02020603050405020304" pitchFamily="18" charset="0"/>
                <a:ea typeface="Calibri" panose="020F0502020204030204" pitchFamily="34" charset="0"/>
                <a:cs typeface="Times New Roman" panose="02020603050405020304" pitchFamily="18" charset="0"/>
              </a:rPr>
              <a:t>, having only </a:t>
            </a:r>
            <a:r>
              <a:rPr lang="en-US"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attitudinal meaning </a:t>
            </a:r>
            <a:r>
              <a:rPr lang="en-US" dirty="0">
                <a:effectLst/>
                <a:latin typeface="Times New Roman" panose="02020603050405020304" pitchFamily="18" charset="0"/>
                <a:ea typeface="Calibri" panose="020F0502020204030204" pitchFamily="34" charset="0"/>
                <a:cs typeface="Times New Roman" panose="02020603050405020304" pitchFamily="18" charset="0"/>
              </a:rPr>
              <a:t>(cf. Baker 2011: 12).</a:t>
            </a:r>
          </a:p>
          <a:p>
            <a:pPr marL="0" marR="0">
              <a:lnSpc>
                <a:spcPct val="107000"/>
              </a:lnSpc>
              <a:spcBef>
                <a:spcPts val="0"/>
              </a:spcBef>
              <a:spcAft>
                <a:spcPts val="0"/>
              </a:spcAft>
            </a:pPr>
            <a:endParaRPr lang="en-US" sz="2000" dirty="0">
              <a:effectLst/>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b="1" u="sng" dirty="0">
                <a:effectLst/>
                <a:latin typeface="Times New Roman" panose="02020603050405020304" pitchFamily="18" charset="0"/>
                <a:ea typeface="Calibri" panose="020F0502020204030204" pitchFamily="34" charset="0"/>
                <a:cs typeface="Arial" panose="020B0604020202020204" pitchFamily="34" charset="0"/>
              </a:rPr>
              <a:t>Examples in Standard Arabic: </a:t>
            </a:r>
            <a:r>
              <a:rPr lang="en-US" dirty="0">
                <a:effectLst/>
                <a:latin typeface="Times New Roman" panose="02020603050405020304" pitchFamily="18" charset="0"/>
                <a:ea typeface="Calibri" panose="020F0502020204030204" pitchFamily="34" charset="0"/>
                <a:cs typeface="Arial" panose="020B0604020202020204" pitchFamily="34" charset="0"/>
              </a:rPr>
              <a:t> It is relatively </a:t>
            </a:r>
            <a:r>
              <a:rPr lang="en-US"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difficult</a:t>
            </a:r>
            <a:r>
              <a:rPr lang="en-US" dirty="0">
                <a:effectLst/>
                <a:latin typeface="Times New Roman" panose="02020603050405020304" pitchFamily="18" charset="0"/>
                <a:ea typeface="Calibri" panose="020F0502020204030204" pitchFamily="34" charset="0"/>
                <a:cs typeface="Arial" panose="020B0604020202020204" pitchFamily="34" charset="0"/>
              </a:rPr>
              <a:t> to find examples of </a:t>
            </a:r>
            <a:r>
              <a:rPr lang="en-US"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attitudinal meaning </a:t>
            </a:r>
            <a:r>
              <a:rPr lang="en-US" dirty="0">
                <a:effectLst/>
                <a:latin typeface="Times New Roman" panose="02020603050405020304" pitchFamily="18" charset="0"/>
                <a:ea typeface="Calibri" panose="020F0502020204030204" pitchFamily="34" charset="0"/>
                <a:cs typeface="Arial" panose="020B0604020202020204" pitchFamily="34" charset="0"/>
              </a:rPr>
              <a:t>in </a:t>
            </a:r>
            <a:r>
              <a:rPr lang="en-US"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Standard Arabic </a:t>
            </a:r>
            <a:r>
              <a:rPr lang="en-US" dirty="0">
                <a:effectLst/>
                <a:latin typeface="Times New Roman" panose="02020603050405020304" pitchFamily="18" charset="0"/>
                <a:ea typeface="Calibri" panose="020F0502020204030204" pitchFamily="34" charset="0"/>
                <a:cs typeface="Arial" panose="020B0604020202020204" pitchFamily="34" charset="0"/>
              </a:rPr>
              <a:t>that are </a:t>
            </a:r>
            <a:r>
              <a:rPr lang="en-US"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intrinsic features of the word itself. </a:t>
            </a:r>
            <a:r>
              <a:rPr lang="en-US" dirty="0">
                <a:effectLst/>
                <a:latin typeface="Times New Roman" panose="02020603050405020304" pitchFamily="18" charset="0"/>
                <a:ea typeface="Calibri" panose="020F0502020204030204" pitchFamily="34" charset="0"/>
                <a:cs typeface="Arial" panose="020B0604020202020204" pitchFamily="34" charset="0"/>
              </a:rPr>
              <a:t>This is at least in part </a:t>
            </a:r>
            <a:r>
              <a:rPr lang="en-US"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because of the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formal nature </a:t>
            </a:r>
            <a:r>
              <a:rPr lang="en-US"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of Standard Arabic</a:t>
            </a:r>
            <a:r>
              <a:rPr lang="en-US"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dirty="0">
                <a:effectLst/>
                <a:latin typeface="Times New Roman" panose="02020603050405020304" pitchFamily="18" charset="0"/>
                <a:ea typeface="Calibri" panose="020F0502020204030204" pitchFamily="34" charset="0"/>
                <a:cs typeface="Arial" panose="020B0604020202020204" pitchFamily="34" charset="0"/>
              </a:rPr>
              <a:t>As can be seen from the example ‘</a:t>
            </a:r>
            <a:r>
              <a:rPr lang="en-US" i="1" dirty="0">
                <a:effectLst/>
                <a:latin typeface="Times New Roman" panose="02020603050405020304" pitchFamily="18" charset="0"/>
                <a:ea typeface="Calibri" panose="020F0502020204030204" pitchFamily="34" charset="0"/>
                <a:cs typeface="Arial" panose="020B0604020202020204" pitchFamily="34" charset="0"/>
              </a:rPr>
              <a:t>the boys in blue’</a:t>
            </a:r>
            <a:r>
              <a:rPr lang="en-US" dirty="0">
                <a:effectLst/>
                <a:latin typeface="Times New Roman" panose="02020603050405020304" pitchFamily="18" charset="0"/>
                <a:ea typeface="Calibri" panose="020F0502020204030204" pitchFamily="34" charset="0"/>
                <a:cs typeface="Arial" panose="020B0604020202020204" pitchFamily="34" charset="0"/>
              </a:rPr>
              <a:t> versus ‘</a:t>
            </a:r>
            <a:r>
              <a:rPr lang="en-US" i="1" dirty="0">
                <a:effectLst/>
                <a:latin typeface="Times New Roman" panose="02020603050405020304" pitchFamily="18" charset="0"/>
                <a:ea typeface="Calibri" panose="020F0502020204030204" pitchFamily="34" charset="0"/>
                <a:cs typeface="Arial" panose="020B0604020202020204" pitchFamily="34" charset="0"/>
              </a:rPr>
              <a:t>the police’</a:t>
            </a:r>
            <a:r>
              <a:rPr lang="en-US" dirty="0">
                <a:effectLst/>
                <a:latin typeface="Times New Roman" panose="02020603050405020304" pitchFamily="18" charset="0"/>
                <a:ea typeface="Calibri" panose="020F0502020204030204" pitchFamily="34" charset="0"/>
                <a:cs typeface="Arial" panose="020B0604020202020204" pitchFamily="34" charset="0"/>
              </a:rPr>
              <a:t>, there is typically a </a:t>
            </a:r>
            <a:r>
              <a:rPr lang="en-US" i="1"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close relation</a:t>
            </a:r>
            <a:r>
              <a:rPr lang="en-US"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 </a:t>
            </a:r>
            <a:r>
              <a:rPr lang="en-US" dirty="0">
                <a:effectLst/>
                <a:latin typeface="Times New Roman" panose="02020603050405020304" pitchFamily="18" charset="0"/>
                <a:ea typeface="Calibri" panose="020F0502020204030204" pitchFamily="34" charset="0"/>
                <a:cs typeface="Arial" panose="020B0604020202020204" pitchFamily="34" charset="0"/>
              </a:rPr>
              <a:t>between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attitudinal meaning</a:t>
            </a:r>
            <a:r>
              <a:rPr lang="en-US"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US" dirty="0">
                <a:effectLst/>
                <a:latin typeface="Times New Roman" panose="02020603050405020304" pitchFamily="18" charset="0"/>
                <a:ea typeface="Calibri" panose="020F0502020204030204" pitchFamily="34" charset="0"/>
                <a:cs typeface="Arial" panose="020B0604020202020204" pitchFamily="34" charset="0"/>
              </a:rPr>
              <a:t>and </a:t>
            </a:r>
            <a:r>
              <a:rPr lang="en-US" i="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informality</a:t>
            </a:r>
            <a:r>
              <a:rPr lang="en-US" dirty="0">
                <a:effectLst/>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415272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3D3A6C-3FEC-4CC9-A236-0250815B3004}"/>
              </a:ext>
            </a:extLst>
          </p:cNvPr>
          <p:cNvSpPr>
            <a:spLocks noGrp="1"/>
          </p:cNvSpPr>
          <p:nvPr>
            <p:ph idx="1"/>
          </p:nvPr>
        </p:nvSpPr>
        <p:spPr>
          <a:xfrm>
            <a:off x="0" y="112542"/>
            <a:ext cx="12192000" cy="674545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marR="0">
              <a:lnSpc>
                <a:spcPct val="107000"/>
              </a:lnSpc>
              <a:spcBef>
                <a:spcPts val="0"/>
              </a:spcBef>
              <a:spcAft>
                <a:spcPts val="0"/>
              </a:spcAft>
            </a:pPr>
            <a:endParaRPr lang="en-US" sz="2800"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u="sng"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Formal terms </a:t>
            </a:r>
            <a:r>
              <a:rPr lang="en-US" sz="2800"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show a markedly smaller tendency to display attitudinal meaning than do informal terms</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 inherent formality of Standard Arabic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therefore correlates with the </a:t>
            </a:r>
            <a:r>
              <a:rPr lang="en-US" sz="28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relative infrequency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of words </a:t>
            </a:r>
            <a:r>
              <a:rPr lang="en-US" sz="28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having strong attitudinal connotations.</a:t>
            </a:r>
          </a:p>
          <a:p>
            <a:pPr marL="0" marR="0">
              <a:lnSpc>
                <a:spcPct val="107000"/>
              </a:lnSpc>
              <a:spcBef>
                <a:spcPts val="0"/>
              </a:spcBef>
              <a:spcAft>
                <a:spcPts val="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This does not mean that attitudinal meaning is unimportant in translating</a:t>
            </a:r>
            <a:r>
              <a:rPr lang="en-US" sz="20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Standard Arabic into English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as an attitudinal meaning can sometimes emerge</a:t>
            </a:r>
            <a:r>
              <a:rPr lang="en-US" sz="20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from the context of usage of a word in an Arabic ST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In such cases</a:t>
            </a:r>
            <a:r>
              <a:rPr lang="en-US" sz="28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it is sometimes</a:t>
            </a:r>
            <a:r>
              <a:rPr lang="en-US" sz="20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appropriate to use a word with a different denotative meaning in English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Consider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following: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394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85BD133-D2DB-493C-BA13-7F029DB5FE86}"/>
              </a:ext>
            </a:extLst>
          </p:cNvPr>
          <p:cNvSpPr>
            <a:spLocks noGrp="1"/>
          </p:cNvSpPr>
          <p:nvPr>
            <p:ph idx="1"/>
          </p:nvPr>
        </p:nvSpPr>
        <p:spPr>
          <a:xfrm>
            <a:off x="0" y="0"/>
            <a:ext cx="12192000" cy="6858000"/>
          </a:xfrm>
        </p:spPr>
        <p:txBody>
          <a:bodyPr/>
          <a:lstStyle/>
          <a:p>
            <a:pPr marL="0" marR="0">
              <a:lnSpc>
                <a:spcPct val="107000"/>
              </a:lnSpc>
              <a:spcBef>
                <a:spcPts val="0"/>
              </a:spcBef>
              <a:spcAft>
                <a:spcPts val="0"/>
              </a:spcAft>
            </a:pPr>
            <a:r>
              <a:rPr lang="en-US" sz="2000" b="1" u="sng"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First Example:</a:t>
            </a:r>
          </a:p>
          <a:p>
            <a:pPr marL="0" marR="0" indent="0">
              <a:lnSpc>
                <a:spcPct val="107000"/>
              </a:lnSpc>
              <a:spcBef>
                <a:spcPts val="0"/>
              </a:spcBef>
              <a:spcAft>
                <a:spcPts val="0"/>
              </a:spcAft>
              <a:buNone/>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*This has been translated (</a:t>
            </a:r>
            <a:r>
              <a:rPr kumimoji="0" lang="en-US" sz="1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Humphrys</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 1999: 9)</a:t>
            </a:r>
            <a:endParaRPr lang="en-US" sz="2000" b="1" u="sng"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b="1" u="sng"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000" i="1" u="sng" dirty="0">
                <a:effectLst/>
                <a:latin typeface="Times New Roman" panose="02020603050405020304" pitchFamily="18" charset="0"/>
                <a:ea typeface="Calibri" panose="020F0502020204030204" pitchFamily="34" charset="0"/>
                <a:cs typeface="Arial" panose="020B0604020202020204" pitchFamily="34" charset="0"/>
              </a:rPr>
              <a:t>Explanation</a:t>
            </a:r>
            <a:r>
              <a:rPr lang="en-US" sz="2000" dirty="0">
                <a:effectLst/>
                <a:latin typeface="Times New Roman" panose="02020603050405020304" pitchFamily="18" charset="0"/>
                <a:ea typeface="Calibri" panose="020F0502020204030204" pitchFamily="34" charset="0"/>
                <a:cs typeface="Arial" panose="020B0604020202020204" pitchFamily="34" charset="0"/>
              </a:rPr>
              <a:t>\ This is taken from a book that deals with the relationship between the military and political power in the Arab world and that is very critical of military involvement in Arab politics.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ar-SA" sz="2000" b="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قادة</a:t>
            </a:r>
            <a:r>
              <a:rPr lang="en-US" sz="20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‘leaders</a:t>
            </a:r>
            <a:r>
              <a:rPr lang="en-US" sz="2000" b="1" u="sng" dirty="0">
                <a:effectLst/>
                <a:latin typeface="Times New Roman" panose="02020603050405020304" pitchFamily="18" charset="0"/>
                <a:ea typeface="Calibri" panose="020F0502020204030204" pitchFamily="34" charset="0"/>
                <a:cs typeface="Arial" panose="020B0604020202020204" pitchFamily="34"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 in this context acquires rather </a:t>
            </a:r>
            <a:r>
              <a:rPr lang="en-US" sz="20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negative overtones</a:t>
            </a:r>
            <a:r>
              <a:rPr lang="en-US" sz="2000" dirty="0">
                <a:effectLst/>
                <a:latin typeface="Times New Roman" panose="02020603050405020304" pitchFamily="18" charset="0"/>
                <a:ea typeface="Calibri" panose="020F0502020204030204" pitchFamily="34" charset="0"/>
                <a:cs typeface="Arial" panose="020B0604020202020204" pitchFamily="34" charset="0"/>
              </a:rPr>
              <a:t>. In the TT, the translator reflects this by using the word ‘</a:t>
            </a:r>
            <a:r>
              <a:rPr lang="en-US" sz="20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perpetrators</a:t>
            </a:r>
            <a:r>
              <a:rPr lang="en-US" sz="2000" dirty="0">
                <a:effectLst/>
                <a:latin typeface="Times New Roman" panose="02020603050405020304" pitchFamily="18" charset="0"/>
                <a:ea typeface="Calibri" panose="020F0502020204030204" pitchFamily="34" charset="0"/>
                <a:cs typeface="Arial" panose="020B0604020202020204" pitchFamily="34" charset="0"/>
              </a:rPr>
              <a:t>’.</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000" b="1" i="1"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The negative aspect of ‘perpetrators’ is part of its denotative meaning, not its connotative meaning</a:t>
            </a:r>
            <a:r>
              <a:rPr lang="en-US" sz="2000" i="1" dirty="0">
                <a:effectLst/>
                <a:latin typeface="Times New Roman" panose="02020603050405020304" pitchFamily="18" charset="0"/>
                <a:ea typeface="Calibri" panose="020F0502020204030204" pitchFamily="34" charset="0"/>
                <a:cs typeface="Arial" panose="020B0604020202020204" pitchFamily="34"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 it is by definition </a:t>
            </a:r>
            <a:r>
              <a:rPr lang="en-US" sz="20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not possible to perpetrate a good deed.</a:t>
            </a:r>
          </a:p>
          <a:p>
            <a:pPr marL="0" marR="0">
              <a:lnSpc>
                <a:spcPct val="107000"/>
              </a:lnSpc>
              <a:spcBef>
                <a:spcPts val="0"/>
              </a:spcBef>
              <a:spcAft>
                <a:spcPts val="0"/>
              </a:spcAft>
            </a:pPr>
            <a:endParaRPr lang="en-US" sz="1600" b="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It is also important to remember that, because </a:t>
            </a:r>
            <a:r>
              <a:rPr lang="en-US" sz="2000" b="1"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English makes widespread use of</a:t>
            </a:r>
            <a:r>
              <a:rPr lang="en-US" sz="1600" b="1" dirty="0">
                <a:effectLst>
                  <a:outerShdw blurRad="38100" dist="38100" dir="2700000" algn="tl">
                    <a:srgbClr val="000000">
                      <a:alpha val="43137"/>
                    </a:srgbClr>
                  </a:outerShdw>
                </a:effectLst>
                <a:highlight>
                  <a:srgbClr val="00FFFF"/>
                </a:highlight>
                <a:latin typeface="Calibri" panose="020F0502020204030204" pitchFamily="34" charset="0"/>
                <a:ea typeface="Calibri" panose="020F0502020204030204" pitchFamily="34" charset="0"/>
                <a:cs typeface="Arial" panose="020B0604020202020204" pitchFamily="34" charset="0"/>
              </a:rPr>
              <a:t> </a:t>
            </a:r>
            <a:r>
              <a:rPr lang="en-US" sz="2000" b="1" dirty="0">
                <a:effectLst>
                  <a:outerShdw blurRad="38100" dist="38100" dir="2700000" algn="tl">
                    <a:srgbClr val="000000">
                      <a:alpha val="43137"/>
                    </a:srgbClr>
                  </a:outerShdw>
                </a:effectLst>
                <a:highlight>
                  <a:srgbClr val="00FFFF"/>
                </a:highlight>
                <a:latin typeface="Times New Roman" panose="02020603050405020304" pitchFamily="18" charset="0"/>
                <a:ea typeface="Calibri" panose="020F0502020204030204" pitchFamily="34" charset="0"/>
                <a:cs typeface="Arial" panose="020B0604020202020204" pitchFamily="34" charset="0"/>
              </a:rPr>
              <a:t>attitudinal meaning</a:t>
            </a:r>
            <a:r>
              <a:rPr lang="en-US" sz="2000" dirty="0">
                <a:effectLst/>
                <a:latin typeface="Times New Roman" panose="02020603050405020304" pitchFamily="18" charset="0"/>
                <a:ea typeface="Calibri" panose="020F0502020204030204" pitchFamily="34" charset="0"/>
                <a:cs typeface="Arial" panose="020B0604020202020204" pitchFamily="34" charset="0"/>
              </a:rPr>
              <a:t>, such meaning is likely to </a:t>
            </a:r>
            <a:r>
              <a:rPr lang="en-US" sz="20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figure in </a:t>
            </a:r>
            <a:r>
              <a:rPr lang="en-US" sz="2000" b="1" dirty="0" err="1">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idiomizing</a:t>
            </a:r>
            <a:r>
              <a:rPr lang="en-US" sz="20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translations </a:t>
            </a:r>
            <a:r>
              <a:rPr lang="en-US" sz="2000" dirty="0">
                <a:effectLst/>
                <a:latin typeface="Times New Roman" panose="02020603050405020304" pitchFamily="18" charset="0"/>
                <a:ea typeface="Calibri" panose="020F0502020204030204" pitchFamily="34" charset="0"/>
                <a:cs typeface="Arial" panose="020B0604020202020204" pitchFamily="34" charset="0"/>
              </a:rPr>
              <a:t>in</a:t>
            </a:r>
            <a:r>
              <a:rPr lang="en-US" sz="1600" dirty="0">
                <a:latin typeface="Calibri" panose="020F0502020204030204" pitchFamily="34"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particular. In such cases, </a:t>
            </a:r>
            <a:r>
              <a:rPr lang="en-US" sz="2000" b="1" u="sng"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the translator must ensure that the TT attitudinal meaning</a:t>
            </a:r>
            <a:r>
              <a:rPr lang="en-US" sz="1600" b="1" u="sng" dirty="0">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US" sz="2000" b="1" u="sng" dirty="0">
                <a:effectLst>
                  <a:outerShdw blurRad="38100" dist="38100" dir="2700000" algn="tl">
                    <a:srgbClr val="000000">
                      <a:alpha val="43137"/>
                    </a:srgbClr>
                  </a:outerShdw>
                </a:effectLst>
                <a:highlight>
                  <a:srgbClr val="FFFF00"/>
                </a:highlight>
                <a:latin typeface="Times New Roman" panose="02020603050405020304" pitchFamily="18" charset="0"/>
                <a:ea typeface="Calibri" panose="020F0502020204030204" pitchFamily="34" charset="0"/>
                <a:cs typeface="Arial" panose="020B0604020202020204" pitchFamily="34" charset="0"/>
              </a:rPr>
              <a:t>does not clash with the context</a:t>
            </a:r>
            <a:endParaRPr lang="en-US" sz="1600" b="1" u="sng" dirty="0">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2000" i="1" u="sng"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graphicFrame>
        <p:nvGraphicFramePr>
          <p:cNvPr id="8" name="Table 8">
            <a:extLst>
              <a:ext uri="{FF2B5EF4-FFF2-40B4-BE49-F238E27FC236}">
                <a16:creationId xmlns:a16="http://schemas.microsoft.com/office/drawing/2014/main" id="{1725F22C-4C08-433E-B849-9C70D6786E91}"/>
              </a:ext>
            </a:extLst>
          </p:cNvPr>
          <p:cNvGraphicFramePr>
            <a:graphicFrameLocks noGrp="1"/>
          </p:cNvGraphicFramePr>
          <p:nvPr>
            <p:extLst>
              <p:ext uri="{D42A27DB-BD31-4B8C-83A1-F6EECF244321}">
                <p14:modId xmlns:p14="http://schemas.microsoft.com/office/powerpoint/2010/main" val="4277656671"/>
              </p:ext>
            </p:extLst>
          </p:nvPr>
        </p:nvGraphicFramePr>
        <p:xfrm>
          <a:off x="648929" y="825910"/>
          <a:ext cx="11046542" cy="1636808"/>
        </p:xfrm>
        <a:graphic>
          <a:graphicData uri="http://schemas.openxmlformats.org/drawingml/2006/table">
            <a:tbl>
              <a:tblPr firstRow="1" bandRow="1">
                <a:tableStyleId>{5C22544A-7EE6-4342-B048-85BDC9FD1C3A}</a:tableStyleId>
              </a:tblPr>
              <a:tblGrid>
                <a:gridCol w="5501148">
                  <a:extLst>
                    <a:ext uri="{9D8B030D-6E8A-4147-A177-3AD203B41FA5}">
                      <a16:colId xmlns:a16="http://schemas.microsoft.com/office/drawing/2014/main" val="2025931568"/>
                    </a:ext>
                  </a:extLst>
                </a:gridCol>
                <a:gridCol w="5545394">
                  <a:extLst>
                    <a:ext uri="{9D8B030D-6E8A-4147-A177-3AD203B41FA5}">
                      <a16:colId xmlns:a16="http://schemas.microsoft.com/office/drawing/2014/main" val="166147820"/>
                    </a:ext>
                  </a:extLst>
                </a:gridCol>
              </a:tblGrid>
              <a:tr h="486696">
                <a:tc>
                  <a:txBody>
                    <a:bodyPr/>
                    <a:lstStyle/>
                    <a:p>
                      <a:pPr algn="ctr"/>
                      <a:r>
                        <a:rPr lang="en-US" sz="2400" b="1" dirty="0">
                          <a:solidFill>
                            <a:schemeClr val="tx1"/>
                          </a:solidFill>
                          <a:effectLst/>
                          <a:latin typeface="Times New Roman" panose="02020603050405020304" pitchFamily="18" charset="0"/>
                          <a:ea typeface="Calibri" panose="020F0502020204030204" pitchFamily="34" charset="0"/>
                        </a:rPr>
                        <a:t>Arabic ST (Original text)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English TT (Translated Text)*</a:t>
                      </a:r>
                      <a:r>
                        <a:rPr lang="en-US" sz="2400" b="1" dirty="0">
                          <a:effectLst/>
                          <a:latin typeface="Times New Roman" panose="02020603050405020304" pitchFamily="18"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79326239"/>
                  </a:ext>
                </a:extLst>
              </a:tr>
              <a:tr h="1026548">
                <a:tc>
                  <a:txBody>
                    <a:bodyPr/>
                    <a:lstStyle/>
                    <a:p>
                      <a:pPr marL="0" marR="0" algn="r">
                        <a:lnSpc>
                          <a:spcPct val="107000"/>
                        </a:lnSpc>
                        <a:spcBef>
                          <a:spcPts val="0"/>
                        </a:spcBef>
                        <a:spcAft>
                          <a:spcPts val="800"/>
                        </a:spcAft>
                      </a:pPr>
                      <a:r>
                        <a:rPr lang="ar-SA" sz="2000" dirty="0">
                          <a:effectLst/>
                          <a:latin typeface="Calibri" panose="020F0502020204030204" pitchFamily="34" charset="0"/>
                          <a:ea typeface="Calibri" panose="020F0502020204030204" pitchFamily="34" charset="0"/>
                          <a:cs typeface="Times New Roman" panose="02020603050405020304" pitchFamily="18" charset="0"/>
                        </a:rPr>
                        <a:t>باختصار، توفر الانقلابات العسكریة الفرص لتحویل </a:t>
                      </a:r>
                      <a:r>
                        <a:rPr lang="ar-SA" sz="2000" b="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قادتھا</a:t>
                      </a:r>
                      <a:r>
                        <a:rPr lang="ar-SA" sz="2000" dirty="0">
                          <a:effectLst/>
                          <a:latin typeface="Calibri" panose="020F0502020204030204" pitchFamily="34" charset="0"/>
                          <a:ea typeface="Calibri" panose="020F0502020204030204" pitchFamily="34" charset="0"/>
                          <a:cs typeface="Times New Roman" panose="02020603050405020304" pitchFamily="18" charset="0"/>
                        </a:rPr>
                        <a:t> من مناصب عسكریة الى زعامات سياسية...</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nSpc>
                          <a:spcPct val="107000"/>
                        </a:lnSpc>
                        <a:spcBef>
                          <a:spcPts val="0"/>
                        </a:spcBef>
                        <a:spcAft>
                          <a:spcPts val="80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In short, military coups provide their </a:t>
                      </a:r>
                      <a:r>
                        <a:rPr lang="en-US" sz="2000" b="1" u="sng"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perpetrators</a:t>
                      </a:r>
                      <a:r>
                        <a:rPr lang="en-US" sz="2000" dirty="0">
                          <a:effectLst/>
                          <a:latin typeface="Times New Roman" panose="02020603050405020304" pitchFamily="18" charset="0"/>
                          <a:ea typeface="Calibri" panose="020F0502020204030204" pitchFamily="34" charset="0"/>
                          <a:cs typeface="Arial" panose="020B0604020202020204" pitchFamily="34" charset="0"/>
                        </a:rPr>
                        <a:t> with the opportunity to</a:t>
                      </a:r>
                      <a:r>
                        <a:rPr lang="en-US" sz="1600" dirty="0">
                          <a:effectLst/>
                          <a:latin typeface="Calibri" panose="020F0502020204030204" pitchFamily="34"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rPr>
                        <a:t>move from military posts to political leadership</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8752819"/>
                  </a:ext>
                </a:extLst>
              </a:tr>
            </a:tbl>
          </a:graphicData>
        </a:graphic>
      </p:graphicFrame>
    </p:spTree>
    <p:extLst>
      <p:ext uri="{BB962C8B-B14F-4D97-AF65-F5344CB8AC3E}">
        <p14:creationId xmlns:p14="http://schemas.microsoft.com/office/powerpoint/2010/main" val="485395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381</TotalTime>
  <Words>1667</Words>
  <Application>Microsoft Office PowerPoint</Application>
  <PresentationFormat>Widescreen</PresentationFormat>
  <Paragraphs>195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Symbol</vt:lpstr>
      <vt:lpstr>Times New Roman</vt:lpstr>
      <vt:lpstr>Wingdings</vt:lpstr>
      <vt:lpstr>Office Theme</vt:lpstr>
      <vt:lpstr>Connotative meaning and translation issues </vt:lpstr>
      <vt:lpstr>Content</vt:lpstr>
      <vt:lpstr>Introduction</vt:lpstr>
      <vt:lpstr>PowerPoint Presentation</vt:lpstr>
      <vt:lpstr>Types of Connotative meaning </vt:lpstr>
      <vt:lpstr>  1. Attitudinal meaning   </vt:lpstr>
      <vt:lpstr>PowerPoint Presentation</vt:lpstr>
      <vt:lpstr>PowerPoint Presentation</vt:lpstr>
      <vt:lpstr>PowerPoint Presentation</vt:lpstr>
      <vt:lpstr>PowerPoint Presentation</vt:lpstr>
      <vt:lpstr>2. Associative meaning </vt:lpstr>
      <vt:lpstr>3.Affective meaning</vt:lpstr>
      <vt:lpstr>PowerPoint Presentation</vt:lpstr>
      <vt:lpstr>Formality and Informality </vt:lpstr>
      <vt:lpstr>Conclusion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Connotative meaning and translation issues</dc:title>
  <dc:creator>motaz mahmoud</dc:creator>
  <cp:lastModifiedBy>ahmed qadoury</cp:lastModifiedBy>
  <cp:revision>30</cp:revision>
  <dcterms:created xsi:type="dcterms:W3CDTF">2020-12-20T11:33:15Z</dcterms:created>
  <dcterms:modified xsi:type="dcterms:W3CDTF">2020-12-28T18:20:13Z</dcterms:modified>
</cp:coreProperties>
</file>