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7"/>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1" r:id="rId15"/>
    <p:sldId id="264"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0698" autoAdjust="0"/>
  </p:normalViewPr>
  <p:slideViewPr>
    <p:cSldViewPr>
      <p:cViewPr varScale="1">
        <p:scale>
          <a:sx n="61" d="100"/>
          <a:sy n="61" d="100"/>
        </p:scale>
        <p:origin x="144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5631C19-A4A4-4E48-B688-B81181B9B586}" type="datetimeFigureOut">
              <a:rPr lang="ar-IQ" smtClean="0"/>
              <a:t>14/05/1442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6D5F0DA-F910-4DC3-906E-2C941A39065B}" type="slidenum">
              <a:rPr lang="ar-IQ" smtClean="0"/>
              <a:t>‹#›</a:t>
            </a:fld>
            <a:endParaRPr lang="ar-IQ"/>
          </a:p>
        </p:txBody>
      </p:sp>
    </p:spTree>
    <p:extLst>
      <p:ext uri="{BB962C8B-B14F-4D97-AF65-F5344CB8AC3E}">
        <p14:creationId xmlns:p14="http://schemas.microsoft.com/office/powerpoint/2010/main" val="240479753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46D5F0DA-F910-4DC3-906E-2C941A39065B}" type="slidenum">
              <a:rPr lang="ar-IQ" smtClean="0"/>
              <a:t>8</a:t>
            </a:fld>
            <a:endParaRPr lang="ar-IQ"/>
          </a:p>
        </p:txBody>
      </p:sp>
    </p:spTree>
    <p:extLst>
      <p:ext uri="{BB962C8B-B14F-4D97-AF65-F5344CB8AC3E}">
        <p14:creationId xmlns:p14="http://schemas.microsoft.com/office/powerpoint/2010/main" val="4122420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D32EA03A-F28D-407D-A40F-5EE8F809E9FF}" type="datetimeFigureOut">
              <a:rPr lang="ar-IQ" smtClean="0"/>
              <a:t>14/05/1442</a:t>
            </a:fld>
            <a:endParaRPr lang="ar-IQ"/>
          </a:p>
        </p:txBody>
      </p:sp>
      <p:sp>
        <p:nvSpPr>
          <p:cNvPr id="17" name="Footer Placeholder 16"/>
          <p:cNvSpPr>
            <a:spLocks noGrp="1"/>
          </p:cNvSpPr>
          <p:nvPr>
            <p:ph type="ftr" sz="quarter" idx="11"/>
          </p:nvPr>
        </p:nvSpPr>
        <p:spPr>
          <a:xfrm>
            <a:off x="5410200" y="4205288"/>
            <a:ext cx="1295400" cy="457200"/>
          </a:xfrm>
        </p:spPr>
        <p:txBody>
          <a:bodyPr/>
          <a:lstStyle/>
          <a:p>
            <a:endParaRPr lang="ar-IQ"/>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6FCAD65-D216-4C69-A119-0D9F0FA0CF71}"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2EA03A-F28D-407D-A40F-5EE8F809E9FF}"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6FCAD65-D216-4C69-A119-0D9F0FA0CF7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2EA03A-F28D-407D-A40F-5EE8F809E9FF}"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6FCAD65-D216-4C69-A119-0D9F0FA0CF7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2EA03A-F28D-407D-A40F-5EE8F809E9FF}"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6FCAD65-D216-4C69-A119-0D9F0FA0CF7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32EA03A-F28D-407D-A40F-5EE8F809E9FF}" type="datetimeFigureOut">
              <a:rPr lang="ar-IQ" smtClean="0"/>
              <a:t>14/05/1442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6FCAD65-D216-4C69-A119-0D9F0FA0CF71}"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32EA03A-F28D-407D-A40F-5EE8F809E9FF}" type="datetimeFigureOut">
              <a:rPr lang="ar-IQ" smtClean="0"/>
              <a:t>14/05/1442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6FCAD65-D216-4C69-A119-0D9F0FA0CF7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D32EA03A-F28D-407D-A40F-5EE8F809E9FF}" type="datetimeFigureOut">
              <a:rPr lang="ar-IQ" smtClean="0"/>
              <a:t>14/05/1442</a:t>
            </a:fld>
            <a:endParaRPr lang="ar-IQ"/>
          </a:p>
        </p:txBody>
      </p:sp>
      <p:sp>
        <p:nvSpPr>
          <p:cNvPr id="27" name="Slide Number Placeholder 26"/>
          <p:cNvSpPr>
            <a:spLocks noGrp="1"/>
          </p:cNvSpPr>
          <p:nvPr>
            <p:ph type="sldNum" sz="quarter" idx="11"/>
          </p:nvPr>
        </p:nvSpPr>
        <p:spPr/>
        <p:txBody>
          <a:bodyPr rtlCol="0"/>
          <a:lstStyle/>
          <a:p>
            <a:fld id="{96FCAD65-D216-4C69-A119-0D9F0FA0CF71}" type="slidenum">
              <a:rPr lang="ar-IQ" smtClean="0"/>
              <a:t>‹#›</a:t>
            </a:fld>
            <a:endParaRPr lang="ar-IQ"/>
          </a:p>
        </p:txBody>
      </p:sp>
      <p:sp>
        <p:nvSpPr>
          <p:cNvPr id="28" name="Footer Placeholder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D32EA03A-F28D-407D-A40F-5EE8F809E9FF}" type="datetimeFigureOut">
              <a:rPr lang="ar-IQ" smtClean="0"/>
              <a:t>14/05/1442</a:t>
            </a:fld>
            <a:endParaRPr lang="ar-IQ"/>
          </a:p>
        </p:txBody>
      </p:sp>
      <p:sp>
        <p:nvSpPr>
          <p:cNvPr id="4" name="Footer Placeholder 3"/>
          <p:cNvSpPr>
            <a:spLocks noGrp="1"/>
          </p:cNvSpPr>
          <p:nvPr>
            <p:ph type="ftr" sz="quarter" idx="11"/>
          </p:nvPr>
        </p:nvSpPr>
        <p:spPr>
          <a:xfrm>
            <a:off x="5257800" y="612648"/>
            <a:ext cx="1325880" cy="457200"/>
          </a:xfrm>
        </p:spPr>
        <p:txBody>
          <a:bodyPr/>
          <a:lstStyle/>
          <a:p>
            <a:endParaRPr lang="ar-IQ"/>
          </a:p>
        </p:txBody>
      </p:sp>
      <p:sp>
        <p:nvSpPr>
          <p:cNvPr id="5" name="Slide Number Placeholder 4"/>
          <p:cNvSpPr>
            <a:spLocks noGrp="1"/>
          </p:cNvSpPr>
          <p:nvPr>
            <p:ph type="sldNum" sz="quarter" idx="12"/>
          </p:nvPr>
        </p:nvSpPr>
        <p:spPr>
          <a:xfrm>
            <a:off x="8174736" y="2272"/>
            <a:ext cx="762000" cy="365760"/>
          </a:xfrm>
        </p:spPr>
        <p:txBody>
          <a:bodyPr/>
          <a:lstStyle/>
          <a:p>
            <a:fld id="{96FCAD65-D216-4C69-A119-0D9F0FA0CF7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EA03A-F28D-407D-A40F-5EE8F809E9FF}" type="datetimeFigureOut">
              <a:rPr lang="ar-IQ" smtClean="0"/>
              <a:t>14/05/1442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6FCAD65-D216-4C69-A119-0D9F0FA0CF7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32EA03A-F28D-407D-A40F-5EE8F809E9FF}" type="datetimeFigureOut">
              <a:rPr lang="ar-IQ" smtClean="0"/>
              <a:t>14/05/1442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6FCAD65-D216-4C69-A119-0D9F0FA0CF7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32EA03A-F28D-407D-A40F-5EE8F809E9FF}" type="datetimeFigureOut">
              <a:rPr lang="ar-IQ" smtClean="0"/>
              <a:t>14/05/1442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6FCAD65-D216-4C69-A119-0D9F0FA0CF71}"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32EA03A-F28D-407D-A40F-5EE8F809E9FF}" type="datetimeFigureOut">
              <a:rPr lang="ar-IQ" smtClean="0"/>
              <a:t>14/05/1442</a:t>
            </a:fld>
            <a:endParaRPr lang="ar-IQ"/>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6FCAD65-D216-4C69-A119-0D9F0FA0CF71}"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a:solidFill>
                  <a:schemeClr val="accent2"/>
                </a:solidFill>
              </a:rPr>
              <a:t>Arabic Perspective </a:t>
            </a:r>
            <a:r>
              <a:rPr lang="en-US">
                <a:solidFill>
                  <a:schemeClr val="accent2"/>
                </a:solidFill>
              </a:rPr>
              <a:t>in Semantics</a:t>
            </a:r>
            <a:endParaRPr lang="ar-IQ" dirty="0">
              <a:solidFill>
                <a:schemeClr val="accent2"/>
              </a:solidFill>
            </a:endParaRPr>
          </a:p>
        </p:txBody>
      </p:sp>
      <p:sp>
        <p:nvSpPr>
          <p:cNvPr id="3" name="Subtitle 2"/>
          <p:cNvSpPr>
            <a:spLocks noGrp="1"/>
          </p:cNvSpPr>
          <p:nvPr>
            <p:ph type="subTitle" idx="1"/>
          </p:nvPr>
        </p:nvSpPr>
        <p:spPr/>
        <p:txBody>
          <a:bodyPr/>
          <a:lstStyle/>
          <a:p>
            <a:pPr algn="l"/>
            <a:r>
              <a:rPr lang="en-US" dirty="0">
                <a:solidFill>
                  <a:schemeClr val="accent6">
                    <a:lumMod val="75000"/>
                  </a:schemeClr>
                </a:solidFill>
              </a:rPr>
              <a:t>Amir Abbas </a:t>
            </a:r>
            <a:r>
              <a:rPr lang="en-US" dirty="0" err="1">
                <a:solidFill>
                  <a:schemeClr val="accent6">
                    <a:lumMod val="75000"/>
                  </a:schemeClr>
                </a:solidFill>
              </a:rPr>
              <a:t>Mayouf</a:t>
            </a:r>
            <a:endParaRPr lang="ar-IQ" dirty="0">
              <a:solidFill>
                <a:schemeClr val="accent6">
                  <a:lumMod val="75000"/>
                </a:schemeClr>
              </a:solidFill>
            </a:endParaRPr>
          </a:p>
        </p:txBody>
      </p:sp>
    </p:spTree>
    <p:extLst>
      <p:ext uri="{BB962C8B-B14F-4D97-AF65-F5344CB8AC3E}">
        <p14:creationId xmlns:p14="http://schemas.microsoft.com/office/powerpoint/2010/main" val="2856789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48680"/>
            <a:ext cx="9144000" cy="6186309"/>
          </a:xfrm>
          <a:prstGeom prst="rect">
            <a:avLst/>
          </a:prstGeom>
        </p:spPr>
        <p:txBody>
          <a:bodyPr wrap="square">
            <a:spAutoFit/>
          </a:bodyPr>
          <a:lstStyle/>
          <a:p>
            <a:pPr algn="l" rtl="0"/>
            <a:r>
              <a:rPr lang="en-US" dirty="0"/>
              <a:t>The Relationship between Signifier and Reference </a:t>
            </a:r>
          </a:p>
          <a:p>
            <a:pPr algn="l" rtl="0"/>
            <a:r>
              <a:rPr lang="en-US" dirty="0"/>
              <a:t>The relationship that joins the signifier with the reference is the semantic relation, but how do we disclose this relation? This disclosure is based firstly on the condition of the speaker, and listener/hearer secondly; or the writer and the reader as the former must meet the adequate culture and should distinguish between high class words and utterances and inappropriate ones, and the second must be of vast experience. The question that could be raised -is this relationship the same as in colloquial Arabic which we use now a days? This semantic relation descends dramatically in present colloquial that we use, as it is replaced by the current knowledge of words and their meanings, with little role for this relation. If we underscore the colloquial among the public but not among the intellects and cultured, we will notice that the semantic relation is very clear. The public's words are not based on the knowledge of the relationship between word and meaning, but depend mainly on national or geographic basis. This basis is due to present time period that pervaded different colloquial and moved away from its ancient origins (</a:t>
            </a:r>
            <a:r>
              <a:rPr lang="en-US" dirty="0" err="1"/>
              <a:t>Anees</a:t>
            </a:r>
            <a:r>
              <a:rPr lang="en-US" dirty="0"/>
              <a:t>, 1980). He says that the Egyptian, for example, who uses the verb /</a:t>
            </a:r>
            <a:r>
              <a:rPr lang="en-US" dirty="0" err="1"/>
              <a:t>buŝ</a:t>
            </a:r>
            <a:r>
              <a:rPr lang="en-US" dirty="0"/>
              <a:t>/ which means " look" may not know that this verb originally means "What is striking because of its luster and shine". When we say in our Jordanian colloquial /</a:t>
            </a:r>
            <a:r>
              <a:rPr lang="en-US" dirty="0" err="1"/>
              <a:t>taxbiiŝ</a:t>
            </a:r>
            <a:r>
              <a:rPr lang="en-US" dirty="0"/>
              <a:t>/ which means "lying, slander or lack of understanding", most of us would not know that this word means mixing and blending things together. Saleh (2003) mentioned /</a:t>
            </a:r>
            <a:r>
              <a:rPr lang="en-US" dirty="0" err="1"/>
              <a:t>ĥariim</a:t>
            </a:r>
            <a:r>
              <a:rPr lang="en-US" dirty="0"/>
              <a:t>/ which means "women", was originally used for things that are not allowed or deprived to touch, so the relation between the signifier and the reference (signified) in the colloquial is a very small and limited as it is based on the primary and abstract meaning.</a:t>
            </a:r>
            <a:endParaRPr lang="ar-IQ" dirty="0"/>
          </a:p>
        </p:txBody>
      </p:sp>
    </p:spTree>
    <p:extLst>
      <p:ext uri="{BB962C8B-B14F-4D97-AF65-F5344CB8AC3E}">
        <p14:creationId xmlns:p14="http://schemas.microsoft.com/office/powerpoint/2010/main" val="1851801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48680"/>
            <a:ext cx="9144000" cy="5632311"/>
          </a:xfrm>
          <a:prstGeom prst="rect">
            <a:avLst/>
          </a:prstGeom>
        </p:spPr>
        <p:txBody>
          <a:bodyPr wrap="square">
            <a:spAutoFit/>
          </a:bodyPr>
          <a:lstStyle/>
          <a:p>
            <a:pPr algn="l" rtl="0"/>
            <a:r>
              <a:rPr lang="en-US" sz="2400" dirty="0"/>
              <a:t>Features of Semantic Development</a:t>
            </a:r>
          </a:p>
          <a:p>
            <a:pPr algn="l" rtl="0"/>
            <a:r>
              <a:rPr lang="en-US" sz="2400" dirty="0"/>
              <a:t> 1.Generalizing Specific Reference</a:t>
            </a:r>
          </a:p>
          <a:p>
            <a:pPr algn="l" rtl="0"/>
            <a:r>
              <a:rPr lang="en-US" sz="2400" dirty="0"/>
              <a:t>This type of generalization is used when using the word that signifies an individual or a particular kind of gender to indicate many individuals or the whole race. For example, the word /?</a:t>
            </a:r>
            <a:r>
              <a:rPr lang="en-US" sz="2400" dirty="0" err="1"/>
              <a:t>alqawm</a:t>
            </a:r>
            <a:r>
              <a:rPr lang="en-US" sz="2400" dirty="0"/>
              <a:t>/ which means "a group of people", was used to mean men only, then was expanded to include men and women.</a:t>
            </a:r>
          </a:p>
          <a:p>
            <a:pPr algn="l" rtl="0"/>
            <a:r>
              <a:rPr lang="en-US" sz="2400" dirty="0"/>
              <a:t>2. Specifying General Reference </a:t>
            </a:r>
          </a:p>
          <a:p>
            <a:pPr algn="l" rtl="0"/>
            <a:r>
              <a:rPr lang="en-US" sz="2400" dirty="0"/>
              <a:t>There were so many words that have had broad and public connotations but were narrowed and became limited and so moved from general reference to specific ones. For example, the word /?</a:t>
            </a:r>
            <a:r>
              <a:rPr lang="en-US" sz="2400" dirty="0" err="1"/>
              <a:t>alĥaj</a:t>
            </a:r>
            <a:r>
              <a:rPr lang="en-US" sz="2400" dirty="0"/>
              <a:t>/ which means /</a:t>
            </a:r>
            <a:r>
              <a:rPr lang="en-US" sz="2400" dirty="0" err="1"/>
              <a:t>ziyarah</a:t>
            </a:r>
            <a:r>
              <a:rPr lang="en-US" sz="2400" dirty="0"/>
              <a:t>/ in Arabic and "a visit" in English . Islam then made certain rites and rituals for/</a:t>
            </a:r>
            <a:r>
              <a:rPr lang="en-US" sz="2400" dirty="0" err="1"/>
              <a:t>ĥaj</a:t>
            </a:r>
            <a:r>
              <a:rPr lang="en-US" sz="2400" dirty="0"/>
              <a:t>/ which is "visiting the Sacred Mosque in Mecca at a certain time of the year"</a:t>
            </a:r>
            <a:endParaRPr lang="ar-IQ" sz="2400" dirty="0"/>
          </a:p>
        </p:txBody>
      </p:sp>
    </p:spTree>
    <p:extLst>
      <p:ext uri="{BB962C8B-B14F-4D97-AF65-F5344CB8AC3E}">
        <p14:creationId xmlns:p14="http://schemas.microsoft.com/office/powerpoint/2010/main" val="3160238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92696"/>
            <a:ext cx="9144000" cy="4524315"/>
          </a:xfrm>
          <a:prstGeom prst="rect">
            <a:avLst/>
          </a:prstGeom>
        </p:spPr>
        <p:txBody>
          <a:bodyPr wrap="square">
            <a:spAutoFit/>
          </a:bodyPr>
          <a:lstStyle/>
          <a:p>
            <a:pPr algn="l" rtl="0"/>
            <a:r>
              <a:rPr lang="en-US" sz="2400" dirty="0"/>
              <a:t>3. Semantic Transition </a:t>
            </a:r>
          </a:p>
          <a:p>
            <a:pPr algn="l" rtl="0"/>
            <a:r>
              <a:rPr lang="en-US" sz="2400" dirty="0"/>
              <a:t>This form of Semantic change depends on a metaphorical relationship that could be a similar relationship through metaphor that is using the word in non-original meaning as of the existence of this relationship, and could be a non-similar relationship that comes through metonymy. This type of un real meaning is called metaphorical or transferred meaning. An example of transition of connotation because of similar relationship is /</a:t>
            </a:r>
            <a:r>
              <a:rPr lang="en-US" sz="2400" dirty="0" err="1"/>
              <a:t>bayt</a:t>
            </a:r>
            <a:r>
              <a:rPr lang="en-US" sz="2400" dirty="0"/>
              <a:t>/ to mean "house" then /</a:t>
            </a:r>
            <a:r>
              <a:rPr lang="en-US" sz="2400" dirty="0" err="1"/>
              <a:t>baytu</a:t>
            </a:r>
            <a:r>
              <a:rPr lang="en-US" sz="2400" dirty="0"/>
              <a:t> ?</a:t>
            </a:r>
            <a:r>
              <a:rPr lang="en-US" sz="2400" dirty="0" err="1"/>
              <a:t>aƒƒa؟r</a:t>
            </a:r>
            <a:r>
              <a:rPr lang="en-US" sz="2400" dirty="0"/>
              <a:t>/,"tent of the </a:t>
            </a:r>
            <a:r>
              <a:rPr lang="en-US" sz="2400" dirty="0" err="1"/>
              <a:t>Bedwins</a:t>
            </a:r>
            <a:r>
              <a:rPr lang="en-US" sz="2400" dirty="0"/>
              <a:t>". Another example of transition of connotation as a result of non similar relationship is /?</a:t>
            </a:r>
            <a:r>
              <a:rPr lang="en-US" sz="2400" dirty="0" err="1"/>
              <a:t>assama</a:t>
            </a:r>
            <a:r>
              <a:rPr lang="en-US" sz="2400" dirty="0"/>
              <a:t>?/ which originally means "the sky", but later is used to mean "rain" (</a:t>
            </a:r>
            <a:r>
              <a:rPr lang="en-US" sz="2400" dirty="0" err="1"/>
              <a:t>Haider</a:t>
            </a:r>
            <a:r>
              <a:rPr lang="en-US" sz="2400" dirty="0"/>
              <a:t>, 2005 ; Saleh, 2003)</a:t>
            </a:r>
            <a:endParaRPr lang="ar-IQ" sz="2400" dirty="0"/>
          </a:p>
        </p:txBody>
      </p:sp>
    </p:spTree>
    <p:extLst>
      <p:ext uri="{BB962C8B-B14F-4D97-AF65-F5344CB8AC3E}">
        <p14:creationId xmlns:p14="http://schemas.microsoft.com/office/powerpoint/2010/main" val="394959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0" y="449814"/>
            <a:ext cx="9103659" cy="3693319"/>
          </a:xfrm>
          <a:prstGeom prst="rect">
            <a:avLst/>
          </a:prstGeom>
        </p:spPr>
        <p:txBody>
          <a:bodyPr wrap="square">
            <a:spAutoFit/>
          </a:bodyPr>
          <a:lstStyle/>
          <a:p>
            <a:pPr algn="l" rtl="0"/>
            <a:r>
              <a:rPr lang="en-US" dirty="0"/>
              <a:t>Reasons for Semantic Development </a:t>
            </a:r>
          </a:p>
          <a:p>
            <a:pPr marL="342900" indent="-342900" algn="l" rtl="0">
              <a:buAutoNum type="arabicPeriod"/>
            </a:pPr>
            <a:r>
              <a:rPr lang="en-US" dirty="0"/>
              <a:t>Need Users of the language resort to classical words that they remember their connotations and use them with modern inventions and discoveries. This means that they have been using words of an old gloss with modern meanings, and therefore the meaning changed. For example,/</a:t>
            </a:r>
            <a:r>
              <a:rPr lang="en-US" dirty="0" err="1"/>
              <a:t>assayyarah</a:t>
            </a:r>
            <a:r>
              <a:rPr lang="en-US" dirty="0"/>
              <a:t>/,which they mean "car“. This word is used now differently , and this process is done usually by bodies and language academies or some talented individuals as poets and writers . Some of these words are accepted and become familiar and others disappear from use. Some others may be widely used that people forget the old meaning of the word as in /?</a:t>
            </a:r>
            <a:r>
              <a:rPr lang="en-US" dirty="0" err="1"/>
              <a:t>assayyarah</a:t>
            </a:r>
            <a:r>
              <a:rPr lang="en-US" dirty="0"/>
              <a:t>/ which originally means the convoy in the desert.</a:t>
            </a:r>
          </a:p>
          <a:p>
            <a:pPr marL="342900" indent="-342900" algn="l" rtl="0">
              <a:buAutoNum type="arabicPeriod"/>
            </a:pPr>
            <a:r>
              <a:rPr lang="en-US" dirty="0"/>
              <a:t> 2. Social and Cultural Reasons The evolution of social life produces a new gloss on the words and their connotations. This is clear in the following pictures: </a:t>
            </a:r>
          </a:p>
          <a:p>
            <a:pPr marL="342900" indent="-342900" algn="l" rtl="0">
              <a:buAutoNum type="arabicPeriod"/>
            </a:pPr>
            <a:endParaRPr lang="en-US" dirty="0"/>
          </a:p>
        </p:txBody>
      </p:sp>
      <p:sp>
        <p:nvSpPr>
          <p:cNvPr id="3" name="Rectangle 2"/>
          <p:cNvSpPr/>
          <p:nvPr/>
        </p:nvSpPr>
        <p:spPr>
          <a:xfrm>
            <a:off x="13445" y="3819967"/>
            <a:ext cx="9170895" cy="3416320"/>
          </a:xfrm>
          <a:prstGeom prst="rect">
            <a:avLst/>
          </a:prstGeom>
        </p:spPr>
        <p:txBody>
          <a:bodyPr wrap="square">
            <a:spAutoFit/>
          </a:bodyPr>
          <a:lstStyle/>
          <a:p>
            <a:pPr marL="342900" indent="-342900" algn="l" rtl="0">
              <a:buAutoNum type="alphaLcPeriod"/>
            </a:pPr>
            <a:r>
              <a:rPr lang="en-US" dirty="0"/>
              <a:t>The form of transition from semantic sensory to semantic abstract as a result of the evolution of the human mind.</a:t>
            </a:r>
          </a:p>
          <a:p>
            <a:pPr marL="342900" indent="-342900" algn="l" rtl="0">
              <a:buAutoNum type="alphaLcPeriod"/>
            </a:pPr>
            <a:r>
              <a:rPr lang="en-US" dirty="0"/>
              <a:t>b. The form of an agreement between a "group" of different cultures to use words of specific semantic features defined in line with the things and experiences and concepts appropriate to their new culture such as some religious words, as in /?</a:t>
            </a:r>
            <a:r>
              <a:rPr lang="en-US" dirty="0" err="1"/>
              <a:t>aŝŝalah</a:t>
            </a:r>
            <a:r>
              <a:rPr lang="en-US" dirty="0"/>
              <a:t>/,which originally means/</a:t>
            </a:r>
            <a:r>
              <a:rPr lang="en-US" dirty="0" err="1"/>
              <a:t>du؟a</a:t>
            </a:r>
            <a:r>
              <a:rPr lang="en-US" dirty="0"/>
              <a:t>?/ ,"prayer", was modified to mean performing certain rites five times a day in accordance to Islamic Sharia .</a:t>
            </a:r>
          </a:p>
          <a:p>
            <a:pPr marL="342900" indent="-342900" algn="l" rtl="0">
              <a:buAutoNum type="alphaLcPeriod"/>
            </a:pPr>
            <a:r>
              <a:rPr lang="en-US" dirty="0"/>
              <a:t>c. The form of using old words and their meanings on modern connotations as it is felt they denote the same job or meaning despite the difference in shape. /</a:t>
            </a:r>
            <a:r>
              <a:rPr lang="en-US" dirty="0" err="1"/>
              <a:t>safinah</a:t>
            </a:r>
            <a:r>
              <a:rPr lang="en-US" dirty="0"/>
              <a:t>/ for example , which is a" ship" that has not changed although existing ships nowadays are different from old ones</a:t>
            </a:r>
          </a:p>
          <a:p>
            <a:pPr marL="342900" indent="-342900" algn="l" rtl="0">
              <a:buAutoNum type="alphaLcPeriod"/>
            </a:pPr>
            <a:endParaRPr lang="ar-IQ" dirty="0"/>
          </a:p>
        </p:txBody>
      </p:sp>
    </p:spTree>
    <p:extLst>
      <p:ext uri="{BB962C8B-B14F-4D97-AF65-F5344CB8AC3E}">
        <p14:creationId xmlns:p14="http://schemas.microsoft.com/office/powerpoint/2010/main" val="120592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6673"/>
            <a:ext cx="9144000" cy="6463308"/>
          </a:xfrm>
          <a:prstGeom prst="rect">
            <a:avLst/>
          </a:prstGeom>
        </p:spPr>
        <p:txBody>
          <a:bodyPr wrap="square">
            <a:spAutoFit/>
          </a:bodyPr>
          <a:lstStyle/>
          <a:p>
            <a:pPr algn="l" rtl="0"/>
            <a:r>
              <a:rPr lang="vi-VN" dirty="0"/>
              <a:t>3. Emotional and Psychological Feelings </a:t>
            </a:r>
            <a:endParaRPr lang="en-US" dirty="0"/>
          </a:p>
          <a:p>
            <a:pPr algn="l" rtl="0"/>
            <a:r>
              <a:rPr lang="vi-VN" dirty="0"/>
              <a:t>Languages prohibit the use of certain words because of their unacceptable connotations, or explicit significance on what bothers .This led of course to the change of word connotations as in words of filth and phrases related to sex. It is noted that all languages lose some of their words that reflect these aspects and are replaced by less obvious words in their connotations and more obscure or blinding</a:t>
            </a:r>
            <a:r>
              <a:rPr lang="en-US" dirty="0"/>
              <a:t>.</a:t>
            </a:r>
          </a:p>
          <a:p>
            <a:pPr algn="l" rtl="0"/>
            <a:r>
              <a:rPr lang="vi-VN" dirty="0"/>
              <a:t>4. Linguistic Deviation</a:t>
            </a:r>
            <a:endParaRPr lang="en-US" dirty="0"/>
          </a:p>
          <a:p>
            <a:pPr algn="l" rtl="0"/>
            <a:r>
              <a:rPr lang="vi-VN" dirty="0"/>
              <a:t> Speakers of the language sometimes deviate the use of certain words to mean a relative or similar meaning which is a matter of metaphor, or may be a deviation resulted from misunderstanding or confusion or ambiguity. The word /?almaktabah/ which means "library", could mean to others "bookshop</a:t>
            </a:r>
            <a:r>
              <a:rPr lang="en-US" dirty="0"/>
              <a:t>’.</a:t>
            </a:r>
          </a:p>
          <a:p>
            <a:pPr algn="l" rtl="0"/>
            <a:r>
              <a:rPr lang="vi-VN" dirty="0"/>
              <a:t> 5.Metaphoric Transition </a:t>
            </a:r>
            <a:endParaRPr lang="en-US" dirty="0"/>
          </a:p>
          <a:p>
            <a:pPr algn="l" rtl="0"/>
            <a:r>
              <a:rPr lang="vi-VN" dirty="0"/>
              <a:t>Speech is divided into: (real and metaphorical). Real means "the original denotation of the word" and the first inserter of the language is responsible for it; and metaphorically means "the other meaning that is not set in the origin of language". Linguists divided words to real and metaphorical. Some believe that words are real and true, and some see that they are all metaphors, and some consider them to be true and metaphoric at the same time. Only the hearer/listener can judge the truth and metaphoric meaning because the truth is widely used and is familiar, while metaphor is a deviation from the usual and common. An example of this is /hađama ?aťťalibu ?addars/, a sentence that is always used by school teachers, which means "the student understood the lesson". This sentence is deviated from its original utterance /hađama ?aťťalibu ?aťťa؟am/ which means "the student digested the food" , and is used metaphorically to mean understanding the lesson .</a:t>
            </a:r>
            <a:endParaRPr lang="ar-IQ" dirty="0"/>
          </a:p>
        </p:txBody>
      </p:sp>
    </p:spTree>
    <p:extLst>
      <p:ext uri="{BB962C8B-B14F-4D97-AF65-F5344CB8AC3E}">
        <p14:creationId xmlns:p14="http://schemas.microsoft.com/office/powerpoint/2010/main" val="2769275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4663"/>
            <a:ext cx="9144000" cy="3970318"/>
          </a:xfrm>
          <a:prstGeom prst="rect">
            <a:avLst/>
          </a:prstGeom>
        </p:spPr>
        <p:txBody>
          <a:bodyPr wrap="square">
            <a:spAutoFit/>
          </a:bodyPr>
          <a:lstStyle/>
          <a:p>
            <a:pPr algn="l" rtl="0"/>
            <a:r>
              <a:rPr lang="en-US" dirty="0"/>
              <a:t>6. Historical Reasons </a:t>
            </a:r>
          </a:p>
          <a:p>
            <a:pPr algn="l" rtl="0"/>
            <a:r>
              <a:rPr lang="en-US" dirty="0"/>
              <a:t>The transition of language from the past to present causes changes in the meanings of words which either narrows the meaning or expands it , or even changed to dislocate any relation between the new meaning and the old one , as connotations are in a growth and development through time. An examples is /</a:t>
            </a:r>
            <a:r>
              <a:rPr lang="en-US" dirty="0" err="1"/>
              <a:t>zindiiq</a:t>
            </a:r>
            <a:r>
              <a:rPr lang="en-US" dirty="0"/>
              <a:t>/ , a "heretic", which is in Persian "the person who studied the book of Zoroaster", but this word changed to indicate the agnostic departure from the Islamic religion in </a:t>
            </a:r>
            <a:r>
              <a:rPr lang="en-US" dirty="0" err="1"/>
              <a:t>gener</a:t>
            </a:r>
            <a:r>
              <a:rPr lang="en-US" dirty="0"/>
              <a:t>. </a:t>
            </a:r>
          </a:p>
          <a:p>
            <a:pPr algn="l" rtl="0"/>
            <a:r>
              <a:rPr lang="en-US" dirty="0"/>
              <a:t>7. Innovation</a:t>
            </a:r>
          </a:p>
          <a:p>
            <a:pPr algn="l" rtl="0"/>
            <a:r>
              <a:rPr lang="en-US" dirty="0"/>
              <a:t> Innovation is a reason for changing the meaning, and is mainly performed by two types of people:</a:t>
            </a:r>
          </a:p>
          <a:p>
            <a:pPr algn="l" rtl="0"/>
            <a:r>
              <a:rPr lang="en-US" dirty="0"/>
              <a:t> a. The gifted who are the poets and writers, and the need to clarify the semantic meaning or to strengthen its impact in mind oblige them to resort to innovation .</a:t>
            </a:r>
          </a:p>
          <a:p>
            <a:pPr algn="l" rtl="0"/>
            <a:r>
              <a:rPr lang="en-US" dirty="0"/>
              <a:t> b. Language academies and scientific bodies, where there is a need to use a word to express a certain idea or concept, and this creates a new meaning</a:t>
            </a:r>
            <a:endParaRPr lang="ar-IQ" dirty="0"/>
          </a:p>
        </p:txBody>
      </p:sp>
    </p:spTree>
    <p:extLst>
      <p:ext uri="{BB962C8B-B14F-4D97-AF65-F5344CB8AC3E}">
        <p14:creationId xmlns:p14="http://schemas.microsoft.com/office/powerpoint/2010/main" val="722573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4704"/>
            <a:ext cx="9144000" cy="5262979"/>
          </a:xfrm>
          <a:prstGeom prst="rect">
            <a:avLst/>
          </a:prstGeom>
        </p:spPr>
        <p:txBody>
          <a:bodyPr wrap="square">
            <a:spAutoFit/>
          </a:bodyPr>
          <a:lstStyle/>
          <a:p>
            <a:pPr algn="l" rtl="0"/>
            <a:r>
              <a:rPr lang="en-US" sz="2400" dirty="0"/>
              <a:t>Definition of Semantics</a:t>
            </a:r>
          </a:p>
          <a:p>
            <a:pPr algn="l" rtl="0"/>
            <a:endParaRPr lang="en-US" sz="2400" dirty="0"/>
          </a:p>
          <a:p>
            <a:pPr algn="l" rtl="0"/>
            <a:r>
              <a:rPr lang="en-US" sz="2400" dirty="0"/>
              <a:t> So many Arab linguists tried a lot to define "semantics and meaning" as a branch of linguistics.</a:t>
            </a:r>
          </a:p>
          <a:p>
            <a:pPr algn="l" rtl="0"/>
            <a:r>
              <a:rPr lang="en-US" sz="2400" dirty="0"/>
              <a:t>1-Some used semantics to serve meaning, where they noted that it is the science that studies the conditions to be provided in the linguistic symbol in order to be able to carry meaning.</a:t>
            </a:r>
          </a:p>
          <a:p>
            <a:pPr algn="l" rtl="0"/>
            <a:r>
              <a:rPr lang="en-US" sz="2400" dirty="0"/>
              <a:t>2-Others hired the meaning to serve semantics, where they stressed the significance of overt semantics on the hidden meaning.</a:t>
            </a:r>
          </a:p>
          <a:p>
            <a:pPr algn="l" rtl="0"/>
            <a:r>
              <a:rPr lang="en-US" sz="2400" dirty="0"/>
              <a:t>3-The others have defined it as the branch of linguistics that tries to study the changes in the meaning through the analysis of linguistic structure, phonetically, morphologically, lexically and syntactically, taking into account the shift in usage over time.</a:t>
            </a:r>
            <a:endParaRPr lang="ar-IQ" sz="2400" dirty="0"/>
          </a:p>
        </p:txBody>
      </p:sp>
    </p:spTree>
    <p:extLst>
      <p:ext uri="{BB962C8B-B14F-4D97-AF65-F5344CB8AC3E}">
        <p14:creationId xmlns:p14="http://schemas.microsoft.com/office/powerpoint/2010/main" val="177730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6672"/>
            <a:ext cx="9144000" cy="5632311"/>
          </a:xfrm>
          <a:prstGeom prst="rect">
            <a:avLst/>
          </a:prstGeom>
        </p:spPr>
        <p:txBody>
          <a:bodyPr wrap="square">
            <a:spAutoFit/>
          </a:bodyPr>
          <a:lstStyle/>
          <a:p>
            <a:pPr algn="l" rtl="0"/>
            <a:r>
              <a:rPr lang="en-US" sz="2400" dirty="0"/>
              <a:t>The Difference between Semantics and Meaning: </a:t>
            </a:r>
          </a:p>
          <a:p>
            <a:pPr algn="l" rtl="0"/>
            <a:r>
              <a:rPr lang="en-US" sz="2400" dirty="0"/>
              <a:t>Many definitions were put to Semantics and Meaning. Some say it is Semantics, others say the science of Meaning, while some others say /?</a:t>
            </a:r>
            <a:r>
              <a:rPr lang="en-US" sz="2400" dirty="0" err="1"/>
              <a:t>assimantik</a:t>
            </a:r>
            <a:r>
              <a:rPr lang="en-US" sz="2400" dirty="0"/>
              <a:t>/, from the English word Semantics. Most of the definitions did not differentiate between the two terms - Semantics and Meaning- as there are who say: "Semantics or Meaning is defined as ... ,"using the conjunction "or" which means choice, and indicates that there is no scientific basis for the two different terms to differentiate between them. If there is a difference between Semantics and Meaning, it is an artificial one just to discover the role played by the utterance in sentences and in context. Arab Linguists found that meaning changes in accordance to the change of the word position in a sentence, and that this change has nothing to do with synonymy, but brings us back to the development of semantics and use.</a:t>
            </a:r>
            <a:endParaRPr lang="ar-IQ" sz="2400" dirty="0"/>
          </a:p>
        </p:txBody>
      </p:sp>
    </p:spTree>
    <p:extLst>
      <p:ext uri="{BB962C8B-B14F-4D97-AF65-F5344CB8AC3E}">
        <p14:creationId xmlns:p14="http://schemas.microsoft.com/office/powerpoint/2010/main" val="3764431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0687"/>
            <a:ext cx="9144000" cy="6001643"/>
          </a:xfrm>
          <a:prstGeom prst="rect">
            <a:avLst/>
          </a:prstGeom>
        </p:spPr>
        <p:txBody>
          <a:bodyPr wrap="square">
            <a:spAutoFit/>
          </a:bodyPr>
          <a:lstStyle/>
          <a:p>
            <a:pPr algn="l" rtl="0"/>
            <a:r>
              <a:rPr lang="en-US" sz="2400" dirty="0"/>
              <a:t>Semantics and Language Sciences:</a:t>
            </a:r>
          </a:p>
          <a:p>
            <a:pPr algn="l" rtl="0"/>
            <a:r>
              <a:rPr lang="en-US" sz="2400" dirty="0"/>
              <a:t>To determine the meaning of the verbal action, the speaker must observe linguistic relations as well as adequate experience of the listener/hearer to convey the appropriate meaning. Linguistic reference (semantics) is divided into four sections:</a:t>
            </a:r>
          </a:p>
          <a:p>
            <a:pPr algn="l" rtl="0"/>
            <a:r>
              <a:rPr lang="en-US" sz="2400" dirty="0"/>
              <a:t>1. Lexical Reference : Lexical words carry the original meaning of any word before witnessing any changes to language words or any increase in the need to attract new meaning to some of the old words. "Dictionaries" which means /</a:t>
            </a:r>
            <a:r>
              <a:rPr lang="en-US" sz="2400" dirty="0" err="1"/>
              <a:t>ma؟ajim</a:t>
            </a:r>
            <a:r>
              <a:rPr lang="en-US" sz="2400" dirty="0"/>
              <a:t>/ in Arabic contain the meanings of the words without noting the changes that were intercepted in the previous period, which is of course subject to change ,as in /</a:t>
            </a:r>
            <a:r>
              <a:rPr lang="en-US" sz="2400" dirty="0" err="1"/>
              <a:t>ƒanab</a:t>
            </a:r>
            <a:r>
              <a:rPr lang="en-US" sz="2400" dirty="0"/>
              <a:t>/ that originally means "whiteness and sparkle" in dictionaries, while in use means moustache ,and /</a:t>
            </a:r>
            <a:r>
              <a:rPr lang="en-US" sz="2400" dirty="0" err="1"/>
              <a:t>ťawiil</a:t>
            </a:r>
            <a:r>
              <a:rPr lang="en-US" sz="2400" dirty="0"/>
              <a:t> ?</a:t>
            </a:r>
            <a:r>
              <a:rPr lang="en-US" sz="2400" dirty="0" err="1"/>
              <a:t>alyad</a:t>
            </a:r>
            <a:r>
              <a:rPr lang="en-US" sz="2400" dirty="0"/>
              <a:t>/ that means in dictionaries ,"long hand" which is a "personal character that shows generosity and good decent", while in use the "thief" "and length of hand" mean theft.</a:t>
            </a:r>
            <a:endParaRPr lang="ar-IQ" sz="2400" dirty="0"/>
          </a:p>
        </p:txBody>
      </p:sp>
    </p:spTree>
    <p:extLst>
      <p:ext uri="{BB962C8B-B14F-4D97-AF65-F5344CB8AC3E}">
        <p14:creationId xmlns:p14="http://schemas.microsoft.com/office/powerpoint/2010/main" val="1898850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4664"/>
            <a:ext cx="9144000" cy="5632311"/>
          </a:xfrm>
          <a:prstGeom prst="rect">
            <a:avLst/>
          </a:prstGeom>
        </p:spPr>
        <p:txBody>
          <a:bodyPr wrap="square">
            <a:spAutoFit/>
          </a:bodyPr>
          <a:lstStyle/>
          <a:p>
            <a:pPr algn="l" rtl="0"/>
            <a:r>
              <a:rPr lang="vi-VN" dirty="0"/>
              <a:t>2</a:t>
            </a:r>
            <a:r>
              <a:rPr lang="vi-VN" sz="2000" dirty="0"/>
              <a:t>. Phonetic Reference</a:t>
            </a:r>
            <a:endParaRPr lang="en-US" sz="2000" dirty="0"/>
          </a:p>
          <a:p>
            <a:pPr algn="l" rtl="0"/>
            <a:r>
              <a:rPr lang="vi-VN" sz="2000" dirty="0"/>
              <a:t>Arab linguists and semanticists divided phonetic reference into two categories:</a:t>
            </a:r>
            <a:endParaRPr lang="en-US" sz="2000" dirty="0"/>
          </a:p>
          <a:p>
            <a:pPr algn="l" rtl="0"/>
            <a:r>
              <a:rPr lang="vi-VN" sz="2000" dirty="0"/>
              <a:t>First, phonemes that distinguish a word from another, as in/ŝadda/ and /sadda/ that mean "repel" and "closed", taking into account that the pronunciation of the two phonemes /s/ and /ĥ/ are easier than /ŝ/and /x/ ,and it is easier to utter the word /ŝadda/ rather than the word /sadda/ due to the place of articulation of /ŝ/ and /d/./ŝadda/ conveys strength and power, while /sadda/ conveys ease and convenience. We say: /ŝadda ?aljunudu hujuma ?al ?a؟da?/ , which means "The soldiers repulsed the enemy's attack", and say: / sadda ?alwaladu ?albab/ , which means "The boy closed the door". Second, tone and intonation that give significance to any utterance, such as the verse in the Holy Qur'an: /ma ?aġna ؟anhu maluhu wama kasab/( Al-Masad, 2 ), which means "His wealth and gains will not exempt him".Without toning voice or punctuation mark in reading or writing, we will not grasp the true meaning . For we cannot know the exact meaning of /ma/ whether it is a question or negation.</a:t>
            </a:r>
            <a:endParaRPr lang="en-US" sz="2000" dirty="0"/>
          </a:p>
          <a:p>
            <a:pPr algn="l" rtl="0"/>
            <a:r>
              <a:rPr lang="vi-VN" sz="2000" dirty="0"/>
              <a:t>3. Morphological Reference</a:t>
            </a:r>
            <a:endParaRPr lang="en-US" sz="2000" dirty="0"/>
          </a:p>
          <a:p>
            <a:pPr algn="l" rtl="0"/>
            <a:r>
              <a:rPr lang="vi-VN" sz="2000" dirty="0"/>
              <a:t>To discern the meaning of the words /?istaġfar/ and /?istanŝar/ which mean "ask for forgiveness" and "ask for help" respectively , it is not enough to look up the word in a dictionary, but must look for the formula -/?alif/, /siin/ and /tah/- that means demand.</a:t>
            </a:r>
            <a:endParaRPr lang="ar-IQ" sz="2000" dirty="0"/>
          </a:p>
        </p:txBody>
      </p:sp>
    </p:spTree>
    <p:extLst>
      <p:ext uri="{BB962C8B-B14F-4D97-AF65-F5344CB8AC3E}">
        <p14:creationId xmlns:p14="http://schemas.microsoft.com/office/powerpoint/2010/main" val="1148339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21805"/>
            <a:ext cx="9088018" cy="6740307"/>
          </a:xfrm>
          <a:prstGeom prst="rect">
            <a:avLst/>
          </a:prstGeom>
        </p:spPr>
        <p:txBody>
          <a:bodyPr wrap="square">
            <a:spAutoFit/>
          </a:bodyPr>
          <a:lstStyle/>
          <a:p>
            <a:pPr algn="l" rtl="0"/>
            <a:r>
              <a:rPr lang="en-US" sz="2400" dirty="0"/>
              <a:t>4. Syntactic Reference </a:t>
            </a:r>
          </a:p>
          <a:p>
            <a:pPr algn="l" rtl="0"/>
            <a:r>
              <a:rPr lang="en-US" sz="2400" dirty="0"/>
              <a:t>Syntax specializes in the organization of words in sentences, and studies the structure of the sentence. It is known that Arab linguists divided speech into/?ism/ and /</a:t>
            </a:r>
            <a:r>
              <a:rPr lang="en-US" sz="2400" dirty="0" err="1"/>
              <a:t>fi؟l</a:t>
            </a:r>
            <a:r>
              <a:rPr lang="en-US" sz="2400" dirty="0"/>
              <a:t>/ and /</a:t>
            </a:r>
            <a:r>
              <a:rPr lang="en-US" sz="2400" dirty="0" err="1"/>
              <a:t>ĥarf</a:t>
            </a:r>
            <a:r>
              <a:rPr lang="en-US" sz="2400" dirty="0"/>
              <a:t>/ which mean "noun ,verb and letter", and made clear attributes of each and every one of them. If we say /</a:t>
            </a:r>
            <a:r>
              <a:rPr lang="en-US" sz="2400" dirty="0" err="1"/>
              <a:t>ƒakara</a:t>
            </a:r>
            <a:r>
              <a:rPr lang="en-US" sz="2400" dirty="0"/>
              <a:t> </a:t>
            </a:r>
            <a:r>
              <a:rPr lang="en-US" sz="2400" dirty="0" err="1"/>
              <a:t>musa</a:t>
            </a:r>
            <a:r>
              <a:rPr lang="en-US" sz="2400" dirty="0"/>
              <a:t> ؟</a:t>
            </a:r>
            <a:r>
              <a:rPr lang="en-US" sz="2400" dirty="0" err="1"/>
              <a:t>isa</a:t>
            </a:r>
            <a:r>
              <a:rPr lang="en-US" sz="2400" dirty="0"/>
              <a:t>?/ that means "</a:t>
            </a:r>
            <a:r>
              <a:rPr lang="en-US" sz="2400" dirty="0" err="1"/>
              <a:t>Mousa</a:t>
            </a:r>
            <a:r>
              <a:rPr lang="en-US" sz="2400" dirty="0"/>
              <a:t> thanked </a:t>
            </a:r>
            <a:r>
              <a:rPr lang="en-US" sz="2400" dirty="0" err="1"/>
              <a:t>Issa</a:t>
            </a:r>
            <a:r>
              <a:rPr lang="en-US" sz="2400" dirty="0"/>
              <a:t>" , this means that </a:t>
            </a:r>
            <a:r>
              <a:rPr lang="en-US" sz="2400" dirty="0" err="1"/>
              <a:t>Mousa</a:t>
            </a:r>
            <a:r>
              <a:rPr lang="en-US" sz="2400" dirty="0"/>
              <a:t> must be the "thankful" not </a:t>
            </a:r>
            <a:r>
              <a:rPr lang="en-US" sz="2400" dirty="0" err="1"/>
              <a:t>Issa</a:t>
            </a:r>
            <a:r>
              <a:rPr lang="en-US" sz="2400" dirty="0"/>
              <a:t> as it is the order of the verb phrase. We can conclude that syntax and semantics complement each other as we cannot understand the connotation of the sentence without both of them. An important question now is what we mean by the temporal evolution of the word? No one disagrees on the change in the use of words of language from time to time , and so Arab linguists tried to limit this amendment and the shift in meaning , so they monitor some colloquial words as /</a:t>
            </a:r>
            <a:r>
              <a:rPr lang="en-US" sz="2400" dirty="0" err="1"/>
              <a:t>jaba</a:t>
            </a:r>
            <a:r>
              <a:rPr lang="en-US" sz="2400" dirty="0"/>
              <a:t>/ which means "brought" . Linguists believe that the verb was coined from /</a:t>
            </a:r>
            <a:r>
              <a:rPr lang="en-US" sz="2400" dirty="0" err="1"/>
              <a:t>ja?a</a:t>
            </a:r>
            <a:r>
              <a:rPr lang="en-US" sz="2400" dirty="0"/>
              <a:t> </a:t>
            </a:r>
            <a:r>
              <a:rPr lang="en-US" sz="2400" dirty="0" err="1"/>
              <a:t>bikaða</a:t>
            </a:r>
            <a:r>
              <a:rPr lang="en-US" sz="2400" dirty="0"/>
              <a:t>/ which means "came with something", as the letter /</a:t>
            </a:r>
            <a:r>
              <a:rPr lang="en-US" sz="2400" dirty="0" err="1"/>
              <a:t>ba</a:t>
            </a:r>
            <a:r>
              <a:rPr lang="en-US" sz="2400" dirty="0"/>
              <a:t>/ was considered the end of the verb. </a:t>
            </a:r>
            <a:endParaRPr lang="ar-IQ" sz="2400" dirty="0"/>
          </a:p>
        </p:txBody>
      </p:sp>
    </p:spTree>
    <p:extLst>
      <p:ext uri="{BB962C8B-B14F-4D97-AF65-F5344CB8AC3E}">
        <p14:creationId xmlns:p14="http://schemas.microsoft.com/office/powerpoint/2010/main" val="2728696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0688"/>
            <a:ext cx="9144000" cy="4524315"/>
          </a:xfrm>
          <a:prstGeom prst="rect">
            <a:avLst/>
          </a:prstGeom>
        </p:spPr>
        <p:txBody>
          <a:bodyPr wrap="square">
            <a:spAutoFit/>
          </a:bodyPr>
          <a:lstStyle/>
          <a:p>
            <a:pPr algn="l" rtl="0"/>
            <a:r>
              <a:rPr lang="vi-VN" sz="2400" dirty="0"/>
              <a:t>Types of Meaning : </a:t>
            </a:r>
            <a:endParaRPr lang="en-US" sz="2400" dirty="0"/>
          </a:p>
          <a:p>
            <a:pPr algn="l" rtl="0"/>
            <a:r>
              <a:rPr lang="en-US" sz="2400" dirty="0"/>
              <a:t>1-</a:t>
            </a:r>
            <a:r>
              <a:rPr lang="vi-VN" sz="2400" dirty="0"/>
              <a:t>Initial Meaning</a:t>
            </a:r>
            <a:r>
              <a:rPr lang="en-US" sz="2400" dirty="0"/>
              <a:t> :</a:t>
            </a:r>
            <a:r>
              <a:rPr lang="vi-VN" sz="2400" dirty="0"/>
              <a:t> It is also called the primary, conceptual or cognitive. It is the chief means of linguistic communication.This type of meaning should be the common denominator between the speaker and listener or hearer. For example , it is known that /?imra?ah/ which means "woman“</a:t>
            </a:r>
            <a:endParaRPr lang="en-US" sz="2400" dirty="0"/>
          </a:p>
          <a:p>
            <a:pPr algn="l" rtl="0"/>
            <a:endParaRPr lang="en-US" sz="2400" dirty="0"/>
          </a:p>
          <a:p>
            <a:pPr algn="l" rtl="0"/>
            <a:r>
              <a:rPr lang="en-US" sz="2400" dirty="0"/>
              <a:t>2-</a:t>
            </a:r>
            <a:r>
              <a:rPr lang="vi-VN" sz="2400" dirty="0"/>
              <a:t>Secondary Meaning It is also called additional or accidental. This type of meaning is implicated in the word and its initial meaning and has no constancy and inclusiveness, but changes with the culture and experience. For example, /?imra?ah/ could mean (+?insan ,+jamal, +riqqah, +؟aťifah ) which means a "woman" that is: (+human, +beauty, +tenderness,+emotion).</a:t>
            </a:r>
            <a:endParaRPr lang="ar-IQ" sz="2400" dirty="0"/>
          </a:p>
        </p:txBody>
      </p:sp>
    </p:spTree>
    <p:extLst>
      <p:ext uri="{BB962C8B-B14F-4D97-AF65-F5344CB8AC3E}">
        <p14:creationId xmlns:p14="http://schemas.microsoft.com/office/powerpoint/2010/main" val="780660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788" y="476672"/>
            <a:ext cx="9144000" cy="4401205"/>
          </a:xfrm>
          <a:prstGeom prst="rect">
            <a:avLst/>
          </a:prstGeom>
        </p:spPr>
        <p:txBody>
          <a:bodyPr wrap="square">
            <a:spAutoFit/>
          </a:bodyPr>
          <a:lstStyle/>
          <a:p>
            <a:pPr algn="l" rtl="0"/>
            <a:r>
              <a:rPr lang="en-US" sz="2000" dirty="0"/>
              <a:t>3. Stylistic Meaning </a:t>
            </a:r>
          </a:p>
          <a:p>
            <a:pPr algn="l" rtl="0"/>
            <a:r>
              <a:rPr lang="en-US" sz="2000" dirty="0"/>
              <a:t>This kind of meaning reveals the social conditions and status of the user of the language, other levels such as specialization, the degree of relationship between the speaker and the listener/hearer and the rank of language being slang, literary, formal, and the type of language being poetry, prose, and whether it is speech or writing.</a:t>
            </a:r>
          </a:p>
          <a:p>
            <a:pPr algn="l" rtl="0"/>
            <a:r>
              <a:rPr lang="en-US" sz="2000" dirty="0"/>
              <a:t>4. Psychological Meaning </a:t>
            </a:r>
          </a:p>
          <a:p>
            <a:pPr algn="l" rtl="0"/>
            <a:r>
              <a:rPr lang="en-US" sz="2000" dirty="0"/>
              <a:t>This type of meaning includes the words and their references and connotations for the individual which could be the speaker or the listener/hearer. This type cannot be generalized among a certain society. For example /</a:t>
            </a:r>
            <a:r>
              <a:rPr lang="en-US" sz="2000" dirty="0" err="1"/>
              <a:t>zawjah</a:t>
            </a:r>
            <a:r>
              <a:rPr lang="en-US" sz="2000" dirty="0"/>
              <a:t>/ which means "wife" could have a different meaning, when a man living a stable family life with his wife that believes in love and cooperation, and another man in another family with a wife that represents lack of cooperation, thus this kind of meaning affects the secondary types of meaning</a:t>
            </a:r>
            <a:endParaRPr lang="ar-IQ" sz="2000" dirty="0"/>
          </a:p>
        </p:txBody>
      </p:sp>
      <p:sp>
        <p:nvSpPr>
          <p:cNvPr id="3" name="Rectangle 2"/>
          <p:cNvSpPr/>
          <p:nvPr/>
        </p:nvSpPr>
        <p:spPr>
          <a:xfrm rot="10800000" flipV="1">
            <a:off x="0" y="4877877"/>
            <a:ext cx="9144000" cy="1323439"/>
          </a:xfrm>
          <a:prstGeom prst="rect">
            <a:avLst/>
          </a:prstGeom>
        </p:spPr>
        <p:txBody>
          <a:bodyPr wrap="square">
            <a:spAutoFit/>
          </a:bodyPr>
          <a:lstStyle/>
          <a:p>
            <a:pPr algn="l" rtl="0"/>
            <a:r>
              <a:rPr lang="en-US" sz="2000" dirty="0"/>
              <a:t>5. Connotative Meaning </a:t>
            </a:r>
          </a:p>
          <a:p>
            <a:pPr algn="l" rtl="0"/>
            <a:r>
              <a:rPr lang="en-US" sz="2000" dirty="0"/>
              <a:t>This type of meaning is concerned with words of high ability to suggest and indicate some voices such as /</a:t>
            </a:r>
            <a:r>
              <a:rPr lang="en-US" sz="2000" dirty="0" err="1"/>
              <a:t>ŝaliilu</a:t>
            </a:r>
            <a:r>
              <a:rPr lang="en-US" sz="2000" dirty="0"/>
              <a:t> ?</a:t>
            </a:r>
            <a:r>
              <a:rPr lang="en-US" sz="2000" dirty="0" err="1"/>
              <a:t>assuyuuf</a:t>
            </a:r>
            <a:r>
              <a:rPr lang="en-US" sz="2000" dirty="0"/>
              <a:t>/ , /</a:t>
            </a:r>
            <a:r>
              <a:rPr lang="en-US" sz="2000" dirty="0" err="1"/>
              <a:t>muwa?u</a:t>
            </a:r>
            <a:r>
              <a:rPr lang="en-US" sz="2000" dirty="0"/>
              <a:t> ?</a:t>
            </a:r>
            <a:r>
              <a:rPr lang="en-US" sz="2000" dirty="0" err="1"/>
              <a:t>alqiťťah</a:t>
            </a:r>
            <a:r>
              <a:rPr lang="en-US" sz="2000" dirty="0"/>
              <a:t>/,  which mean "rattle of swords" ,"cat's meow“.</a:t>
            </a:r>
            <a:endParaRPr lang="ar-IQ" dirty="0"/>
          </a:p>
        </p:txBody>
      </p:sp>
    </p:spTree>
    <p:extLst>
      <p:ext uri="{BB962C8B-B14F-4D97-AF65-F5344CB8AC3E}">
        <p14:creationId xmlns:p14="http://schemas.microsoft.com/office/powerpoint/2010/main" val="1923802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0687"/>
            <a:ext cx="9144000" cy="5940088"/>
          </a:xfrm>
          <a:prstGeom prst="rect">
            <a:avLst/>
          </a:prstGeom>
        </p:spPr>
        <p:txBody>
          <a:bodyPr wrap="square">
            <a:spAutoFit/>
          </a:bodyPr>
          <a:lstStyle/>
          <a:p>
            <a:pPr algn="l" rtl="0"/>
            <a:r>
              <a:rPr lang="en-US" sz="2000" dirty="0"/>
              <a:t>Semantic Components </a:t>
            </a:r>
          </a:p>
          <a:p>
            <a:pPr algn="l" rtl="0"/>
            <a:r>
              <a:rPr lang="en-US" sz="2000" dirty="0"/>
              <a:t>Language is based on two essential elements "utterance and meaning", and their close association as if we know the word (utterance)we understand its meaning, thus we note three things : </a:t>
            </a:r>
          </a:p>
          <a:p>
            <a:pPr marL="457200" indent="-457200" algn="l" rtl="0">
              <a:buAutoNum type="arabicPeriod"/>
            </a:pPr>
            <a:r>
              <a:rPr lang="en-US" sz="2000" dirty="0"/>
              <a:t>Signifier (?</a:t>
            </a:r>
            <a:r>
              <a:rPr lang="en-US" sz="2000" dirty="0" err="1"/>
              <a:t>addal</a:t>
            </a:r>
            <a:r>
              <a:rPr lang="en-US" sz="2000" dirty="0"/>
              <a:t>):any utterance or utterances which are structured properly .</a:t>
            </a:r>
          </a:p>
          <a:p>
            <a:pPr marL="457200" indent="-457200" algn="l" rtl="0">
              <a:buAutoNum type="arabicPeriod"/>
            </a:pPr>
            <a:r>
              <a:rPr lang="en-US" sz="2000" dirty="0"/>
              <a:t>Reference(?</a:t>
            </a:r>
            <a:r>
              <a:rPr lang="en-US" sz="2000" dirty="0" err="1"/>
              <a:t>almadluul</a:t>
            </a:r>
            <a:r>
              <a:rPr lang="en-US" sz="2000" dirty="0"/>
              <a:t>): it is the meaning or idea held by the structure of contexts, or words stored in the minds of the group and have been associated with their own meanings defined by the language dictionaries, or full knowledge of the meanings of the words that people know. </a:t>
            </a:r>
          </a:p>
          <a:p>
            <a:pPr marL="457200" indent="-457200" algn="l" rtl="0">
              <a:buAutoNum type="arabicPeriod"/>
            </a:pPr>
            <a:r>
              <a:rPr lang="en-US" sz="2000" dirty="0"/>
              <a:t>Semantic Relation (?</a:t>
            </a:r>
            <a:r>
              <a:rPr lang="en-US" sz="2000" dirty="0" err="1"/>
              <a:t>al؟alaqatu</a:t>
            </a:r>
            <a:r>
              <a:rPr lang="en-US" sz="2000" dirty="0"/>
              <a:t> ?</a:t>
            </a:r>
            <a:r>
              <a:rPr lang="en-US" sz="2000" dirty="0" err="1"/>
              <a:t>addalaliyyah</a:t>
            </a:r>
            <a:r>
              <a:rPr lang="en-US" sz="2000" dirty="0"/>
              <a:t>): it is the relationship between the utterance and its meaning , and depends significantly on the type of speech , the linguistic conditions , and the relationship of the listener/hearer, reader and speaker with the topic talking about, and experience in the meanings of words, as the relationship between word and meaning is complex. </a:t>
            </a:r>
            <a:r>
              <a:rPr lang="en-US" sz="2000" dirty="0" err="1"/>
              <a:t>Haider</a:t>
            </a:r>
            <a:r>
              <a:rPr lang="en-US" sz="2000" dirty="0"/>
              <a:t> ( 2005) states that meaning does change and vary in accordance to linguistic situations, changing social aspects from time to time in individuals or groups, which requires renewal as some words and utterances could vanish and die and be replaced by others .</a:t>
            </a:r>
            <a:endParaRPr lang="ar-IQ" sz="2000" dirty="0"/>
          </a:p>
        </p:txBody>
      </p:sp>
    </p:spTree>
    <p:extLst>
      <p:ext uri="{BB962C8B-B14F-4D97-AF65-F5344CB8AC3E}">
        <p14:creationId xmlns:p14="http://schemas.microsoft.com/office/powerpoint/2010/main" val="18258589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167</TotalTime>
  <Words>3090</Words>
  <Application>Microsoft Office PowerPoint</Application>
  <PresentationFormat>On-screen Show (4:3)</PresentationFormat>
  <Paragraphs>63</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Georgia</vt:lpstr>
      <vt:lpstr>Times New Roman</vt:lpstr>
      <vt:lpstr>Trebuchet MS</vt:lpstr>
      <vt:lpstr>Wingdings 2</vt:lpstr>
      <vt:lpstr>Urban</vt:lpstr>
      <vt:lpstr>Arabic Perspective in Semantics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Arabic Perspective in Semantic</dc:title>
  <dc:creator>DR.Ahmed Saker 2O14</dc:creator>
  <cp:lastModifiedBy>ahmed qadoury</cp:lastModifiedBy>
  <cp:revision>12</cp:revision>
  <dcterms:created xsi:type="dcterms:W3CDTF">2020-11-23T17:21:43Z</dcterms:created>
  <dcterms:modified xsi:type="dcterms:W3CDTF">2020-12-28T18:22:49Z</dcterms:modified>
</cp:coreProperties>
</file>