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4" r:id="rId1"/>
  </p:sldMasterIdLst>
  <p:sldIdLst>
    <p:sldId id="257" r:id="rId2"/>
    <p:sldId id="263" r:id="rId3"/>
    <p:sldId id="267" r:id="rId4"/>
    <p:sldId id="268" r:id="rId5"/>
    <p:sldId id="271" r:id="rId6"/>
    <p:sldId id="269" r:id="rId7"/>
    <p:sldId id="272"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2" autoAdjust="0"/>
    <p:restoredTop sz="94660"/>
  </p:normalViewPr>
  <p:slideViewPr>
    <p:cSldViewPr>
      <p:cViewPr>
        <p:scale>
          <a:sx n="76" d="100"/>
          <a:sy n="76" d="100"/>
        </p:scale>
        <p:origin x="-1140" y="21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180329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984552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220307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427720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91611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149053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82616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480767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907917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608698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570113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952491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346" y="2912232"/>
            <a:ext cx="3830406" cy="287896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4629150" y="2912232"/>
            <a:ext cx="3821518" cy="287896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842449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543698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54189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817862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D8BD707-D9CF-40AE-B4C6-C98DA3205C09}" type="datetimeFigureOut">
              <a:rPr lang="en-US" smtClean="0"/>
              <a:pPr/>
              <a:t>12/22/2020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53649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D8BD707-D9CF-40AE-B4C6-C98DA3205C09}" type="datetimeFigureOut">
              <a:rPr lang="en-US" smtClean="0"/>
              <a:pPr/>
              <a:t>12/22/2020</a:t>
            </a:fld>
            <a:endParaRPr 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46968544"/>
      </p:ext>
    </p:extLst>
  </p:cSld>
  <p:clrMap bg1="dk1" tx1="lt1" bg2="dk2" tx2="lt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 id="2147483828" r:id="rId14"/>
    <p:sldLayoutId id="2147483829" r:id="rId15"/>
    <p:sldLayoutId id="2147483830" r:id="rId16"/>
    <p:sldLayoutId id="2147483831" r:id="rId17"/>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ctr" defTabSz="914400" rtl="1"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r" defTabSz="914400" rtl="1"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r" defTabSz="914400" rtl="1"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r" defTabSz="914400" rtl="1"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r" defTabSz="914400" rtl="1"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r" defTabSz="914400" rtl="1"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362200"/>
            <a:ext cx="7239000" cy="1981200"/>
          </a:xfrm>
        </p:spPr>
        <p:style>
          <a:lnRef idx="1">
            <a:schemeClr val="dk1"/>
          </a:lnRef>
          <a:fillRef idx="2">
            <a:schemeClr val="dk1"/>
          </a:fillRef>
          <a:effectRef idx="1">
            <a:schemeClr val="dk1"/>
          </a:effectRef>
          <a:fontRef idx="minor">
            <a:schemeClr val="dk1"/>
          </a:fontRef>
        </p:style>
        <p:txBody>
          <a:bodyPr/>
          <a:lstStyle/>
          <a:p>
            <a:r>
              <a:rPr lang="en-US" dirty="0" smtClean="0"/>
              <a:t>The Scope of linguistics</a:t>
            </a:r>
            <a:r>
              <a:rPr lang="en-US" dirty="0" smtClean="0"/>
              <a:t>?</a:t>
            </a:r>
            <a:endParaRPr lang="en-US" dirty="0"/>
          </a:p>
        </p:txBody>
      </p:sp>
    </p:spTree>
    <p:extLst>
      <p:ext uri="{BB962C8B-B14F-4D97-AF65-F5344CB8AC3E}">
        <p14:creationId xmlns:p14="http://schemas.microsoft.com/office/powerpoint/2010/main" val="31756513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smtClean="0"/>
              <a:t>Overview</a:t>
            </a:r>
            <a:endParaRPr lang="en-US" dirty="0"/>
          </a:p>
        </p:txBody>
      </p:sp>
      <p:sp>
        <p:nvSpPr>
          <p:cNvPr id="5" name="Rectangle 4"/>
          <p:cNvSpPr/>
          <p:nvPr/>
        </p:nvSpPr>
        <p:spPr>
          <a:xfrm>
            <a:off x="914400" y="2462748"/>
            <a:ext cx="7010400" cy="3416320"/>
          </a:xfrm>
          <a:prstGeom prst="rect">
            <a:avLst/>
          </a:prstGeom>
        </p:spPr>
        <p:txBody>
          <a:bodyPr wrap="square">
            <a:spAutoFit/>
          </a:bodyPr>
          <a:lstStyle/>
          <a:p>
            <a:pPr marL="457200" indent="-457200">
              <a:buAutoNum type="arabicPeriod"/>
            </a:pPr>
            <a:endParaRPr lang="en-US" sz="2400" dirty="0" smtClean="0"/>
          </a:p>
          <a:p>
            <a:endParaRPr lang="en-US" sz="2400" dirty="0"/>
          </a:p>
          <a:p>
            <a:pPr marL="457200" indent="-457200">
              <a:buAutoNum type="arabicPeriod"/>
            </a:pPr>
            <a:r>
              <a:rPr lang="en-US" sz="2400" dirty="0" smtClean="0"/>
              <a:t>The Scope </a:t>
            </a:r>
            <a:r>
              <a:rPr lang="en-US" sz="2400" dirty="0" smtClean="0"/>
              <a:t>of </a:t>
            </a:r>
            <a:r>
              <a:rPr lang="en-US" sz="2400" dirty="0" smtClean="0"/>
              <a:t>Linguistics</a:t>
            </a:r>
          </a:p>
          <a:p>
            <a:pPr marL="457200" indent="-457200">
              <a:buAutoNum type="arabicPeriod"/>
            </a:pPr>
            <a:endParaRPr lang="en-US" sz="2400" dirty="0"/>
          </a:p>
          <a:p>
            <a:pPr marL="457200" indent="-457200">
              <a:buAutoNum type="arabicPeriod"/>
            </a:pPr>
            <a:r>
              <a:rPr lang="en-US" sz="2400" dirty="0" smtClean="0"/>
              <a:t>Core of Linguistic fields</a:t>
            </a:r>
          </a:p>
          <a:p>
            <a:pPr marL="457200" indent="-457200">
              <a:buAutoNum type="arabicPeriod"/>
            </a:pPr>
            <a:endParaRPr lang="en-US" sz="2400" dirty="0"/>
          </a:p>
          <a:p>
            <a:pPr marL="457200" indent="-457200">
              <a:buAutoNum type="arabicPeriod"/>
            </a:pPr>
            <a:r>
              <a:rPr lang="en-US" sz="2400" dirty="0" smtClean="0"/>
              <a:t>Other Linguistic subfields</a:t>
            </a:r>
            <a:endParaRPr lang="en-US" sz="2400" dirty="0" smtClean="0"/>
          </a:p>
          <a:p>
            <a:endParaRPr lang="en-US" sz="2400" dirty="0"/>
          </a:p>
          <a:p>
            <a:endParaRPr lang="en-US" sz="2400" dirty="0"/>
          </a:p>
        </p:txBody>
      </p:sp>
    </p:spTree>
    <p:extLst>
      <p:ext uri="{BB962C8B-B14F-4D97-AF65-F5344CB8AC3E}">
        <p14:creationId xmlns:p14="http://schemas.microsoft.com/office/powerpoint/2010/main" val="37120140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effectLst/>
              </a:rPr>
              <a:t>Scope </a:t>
            </a:r>
            <a:r>
              <a:rPr lang="en-US" sz="3200" dirty="0">
                <a:effectLst/>
              </a:rPr>
              <a:t>of Linguistics </a:t>
            </a:r>
          </a:p>
        </p:txBody>
      </p:sp>
      <p:sp>
        <p:nvSpPr>
          <p:cNvPr id="3" name="Content Placeholder 2"/>
          <p:cNvSpPr>
            <a:spLocks noGrp="1"/>
          </p:cNvSpPr>
          <p:nvPr>
            <p:ph idx="1"/>
          </p:nvPr>
        </p:nvSpPr>
        <p:spPr>
          <a:xfrm>
            <a:off x="914400" y="2209800"/>
            <a:ext cx="7315200" cy="4191000"/>
          </a:xfrm>
        </p:spPr>
        <p:txBody>
          <a:bodyPr>
            <a:noAutofit/>
          </a:bodyPr>
          <a:lstStyle/>
          <a:p>
            <a:pPr lvl="0" algn="l" rtl="0"/>
            <a:endParaRPr lang="en-US" sz="2400" dirty="0" smtClean="0">
              <a:effectLst/>
            </a:endParaRPr>
          </a:p>
          <a:p>
            <a:pPr lvl="0" algn="l" rtl="0"/>
            <a:r>
              <a:rPr lang="en-US" sz="2400" dirty="0" smtClean="0">
                <a:effectLst/>
              </a:rPr>
              <a:t>Linguistics </a:t>
            </a:r>
            <a:r>
              <a:rPr lang="en-US" sz="2400" dirty="0">
                <a:effectLst/>
              </a:rPr>
              <a:t>is a discipline that covers a wide range of topics; this makes its boundaries (with other neighboring disciplines) difficult to define.</a:t>
            </a:r>
          </a:p>
          <a:p>
            <a:pPr algn="l" rtl="0"/>
            <a:endParaRPr lang="en-US" sz="2400" dirty="0">
              <a:effectLst/>
            </a:endParaRPr>
          </a:p>
          <a:p>
            <a:pPr lvl="0" algn="l" rtl="0"/>
            <a:r>
              <a:rPr lang="en-US" sz="2400" dirty="0">
                <a:effectLst/>
              </a:rPr>
              <a:t>A diagram in the shape of a wheel gives a rough impression of the range covered by the core linguistic levels and its sub-disciplines</a:t>
            </a:r>
            <a:r>
              <a:rPr lang="en-US" sz="2400" dirty="0" smtClean="0">
                <a:effectLst/>
              </a:rPr>
              <a:t>.</a:t>
            </a:r>
            <a:endParaRPr lang="en-US" sz="2400" dirty="0">
              <a:effectLst/>
            </a:endParaRPr>
          </a:p>
        </p:txBody>
      </p:sp>
    </p:spTree>
    <p:extLst>
      <p:ext uri="{BB962C8B-B14F-4D97-AF65-F5344CB8AC3E}">
        <p14:creationId xmlns:p14="http://schemas.microsoft.com/office/powerpoint/2010/main" val="5792127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lide_6"/>
          <p:cNvPicPr>
            <a:picLocks noChangeAspect="1" noChangeArrowheads="1"/>
          </p:cNvPicPr>
          <p:nvPr/>
        </p:nvPicPr>
        <p:blipFill>
          <a:blip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76200" y="533400"/>
            <a:ext cx="8981811"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42130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effectLst/>
              </a:rPr>
              <a:t>Scope </a:t>
            </a:r>
            <a:r>
              <a:rPr lang="en-US" sz="3200" dirty="0">
                <a:effectLst/>
              </a:rPr>
              <a:t>of Linguistics </a:t>
            </a:r>
          </a:p>
        </p:txBody>
      </p:sp>
      <p:sp>
        <p:nvSpPr>
          <p:cNvPr id="3" name="Content Placeholder 2"/>
          <p:cNvSpPr>
            <a:spLocks noGrp="1"/>
          </p:cNvSpPr>
          <p:nvPr>
            <p:ph idx="1"/>
          </p:nvPr>
        </p:nvSpPr>
        <p:spPr>
          <a:xfrm>
            <a:off x="762000" y="2133600"/>
            <a:ext cx="7696200" cy="4343400"/>
          </a:xfrm>
        </p:spPr>
        <p:txBody>
          <a:bodyPr>
            <a:noAutofit/>
          </a:bodyPr>
          <a:lstStyle/>
          <a:p>
            <a:pPr algn="l" rtl="0"/>
            <a:r>
              <a:rPr lang="en-US" sz="2100" dirty="0">
                <a:effectLst/>
              </a:rPr>
              <a:t>Phonetics studies how speech sounds are produced, transmitted and perceived.</a:t>
            </a:r>
          </a:p>
          <a:p>
            <a:pPr algn="l" rtl="0"/>
            <a:r>
              <a:rPr lang="en-US" sz="2100" dirty="0">
                <a:effectLst/>
              </a:rPr>
              <a:t>Phonology is </a:t>
            </a:r>
            <a:r>
              <a:rPr lang="en-US" sz="2100" dirty="0" smtClean="0">
                <a:effectLst/>
              </a:rPr>
              <a:t>a subfield of linguistics that </a:t>
            </a:r>
            <a:r>
              <a:rPr lang="en-US" sz="2100" dirty="0">
                <a:effectLst/>
              </a:rPr>
              <a:t>deals with the classification, distribution and function of speech sounds in a language.</a:t>
            </a:r>
          </a:p>
          <a:p>
            <a:pPr lvl="0" algn="l" rtl="0"/>
            <a:r>
              <a:rPr lang="en-US" sz="2100" dirty="0" smtClean="0">
                <a:effectLst/>
              </a:rPr>
              <a:t>Syntax is a subfield of linguistics that deals with how words are arranged to </a:t>
            </a:r>
            <a:r>
              <a:rPr lang="en-US" sz="2100" dirty="0">
                <a:effectLst/>
              </a:rPr>
              <a:t>form phrases and sentences.</a:t>
            </a:r>
          </a:p>
          <a:p>
            <a:pPr algn="l" rtl="0"/>
            <a:r>
              <a:rPr lang="en-US" sz="2100" dirty="0">
                <a:effectLst/>
              </a:rPr>
              <a:t>Semantics is a subfield of linguistics that deals with linguistic meaning.</a:t>
            </a:r>
          </a:p>
          <a:p>
            <a:pPr lvl="0" algn="l" rtl="0"/>
            <a:endParaRPr lang="en-US" sz="2100" dirty="0" smtClean="0">
              <a:effectLst/>
            </a:endParaRPr>
          </a:p>
        </p:txBody>
      </p:sp>
    </p:spTree>
    <p:extLst>
      <p:ext uri="{BB962C8B-B14F-4D97-AF65-F5344CB8AC3E}">
        <p14:creationId xmlns:p14="http://schemas.microsoft.com/office/powerpoint/2010/main" val="35473730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effectLst/>
              </a:rPr>
              <a:t>Scope </a:t>
            </a:r>
            <a:r>
              <a:rPr lang="en-US" sz="3200" dirty="0">
                <a:effectLst/>
              </a:rPr>
              <a:t>of Linguistics </a:t>
            </a:r>
          </a:p>
        </p:txBody>
      </p:sp>
      <p:sp>
        <p:nvSpPr>
          <p:cNvPr id="3" name="Content Placeholder 2"/>
          <p:cNvSpPr>
            <a:spLocks noGrp="1"/>
          </p:cNvSpPr>
          <p:nvPr>
            <p:ph idx="1"/>
          </p:nvPr>
        </p:nvSpPr>
        <p:spPr>
          <a:xfrm>
            <a:off x="762000" y="2133600"/>
            <a:ext cx="7696200" cy="4343400"/>
          </a:xfrm>
        </p:spPr>
        <p:txBody>
          <a:bodyPr>
            <a:noAutofit/>
          </a:bodyPr>
          <a:lstStyle/>
          <a:p>
            <a:pPr algn="l" rtl="0"/>
            <a:r>
              <a:rPr lang="en-US" dirty="0">
                <a:effectLst/>
              </a:rPr>
              <a:t>Pragmatics is a subfield of linguistics that deals with deals with how speakers use language in ways which cannot be </a:t>
            </a:r>
            <a:r>
              <a:rPr lang="en-US" dirty="0"/>
              <a:t>predicted from linguistic knowledge alone.</a:t>
            </a:r>
            <a:endParaRPr lang="en-US" dirty="0">
              <a:effectLst/>
            </a:endParaRPr>
          </a:p>
          <a:p>
            <a:pPr lvl="0" algn="l" rtl="0"/>
            <a:r>
              <a:rPr lang="en-US" dirty="0" smtClean="0">
                <a:effectLst/>
              </a:rPr>
              <a:t>Sociolinguistics </a:t>
            </a:r>
            <a:r>
              <a:rPr lang="en-US" dirty="0">
                <a:effectLst/>
              </a:rPr>
              <a:t>is a subfield of linguistics that deals with </a:t>
            </a:r>
            <a:r>
              <a:rPr lang="en-US" dirty="0" smtClean="0">
                <a:effectLst/>
              </a:rPr>
              <a:t>language is social context.</a:t>
            </a:r>
            <a:endParaRPr lang="en-US" dirty="0">
              <a:effectLst/>
            </a:endParaRPr>
          </a:p>
          <a:p>
            <a:pPr algn="l" rtl="0"/>
            <a:r>
              <a:rPr lang="en-US" dirty="0" smtClean="0">
                <a:effectLst/>
              </a:rPr>
              <a:t>Anthropological linguistics is a subfield of linguistics that </a:t>
            </a:r>
            <a:r>
              <a:rPr lang="en-US" dirty="0">
                <a:effectLst/>
              </a:rPr>
              <a:t>deals </a:t>
            </a:r>
            <a:r>
              <a:rPr lang="en-US" dirty="0" smtClean="0">
                <a:effectLst/>
              </a:rPr>
              <a:t>language in across-cultural settings. </a:t>
            </a:r>
            <a:endParaRPr lang="en-US" dirty="0">
              <a:effectLst/>
            </a:endParaRPr>
          </a:p>
          <a:p>
            <a:pPr lvl="0" algn="l" rtl="0"/>
            <a:r>
              <a:rPr lang="en-US" dirty="0" smtClean="0">
                <a:effectLst/>
              </a:rPr>
              <a:t>Philosophical linguistics is a subfield of linguistics that deals with the reaction between language and through. </a:t>
            </a:r>
          </a:p>
          <a:p>
            <a:pPr lvl="0" algn="l" rtl="0"/>
            <a:endParaRPr lang="en-US" dirty="0" smtClean="0">
              <a:effectLst/>
            </a:endParaRPr>
          </a:p>
        </p:txBody>
      </p:sp>
    </p:spTree>
    <p:extLst>
      <p:ext uri="{BB962C8B-B14F-4D97-AF65-F5344CB8AC3E}">
        <p14:creationId xmlns:p14="http://schemas.microsoft.com/office/powerpoint/2010/main" val="37766449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effectLst/>
              </a:rPr>
              <a:t>Scope </a:t>
            </a:r>
            <a:r>
              <a:rPr lang="en-US" sz="3200" dirty="0">
                <a:effectLst/>
              </a:rPr>
              <a:t>of Linguistics </a:t>
            </a:r>
          </a:p>
        </p:txBody>
      </p:sp>
      <p:sp>
        <p:nvSpPr>
          <p:cNvPr id="3" name="Content Placeholder 2"/>
          <p:cNvSpPr>
            <a:spLocks noGrp="1"/>
          </p:cNvSpPr>
          <p:nvPr>
            <p:ph idx="1"/>
          </p:nvPr>
        </p:nvSpPr>
        <p:spPr>
          <a:xfrm>
            <a:off x="762000" y="2133600"/>
            <a:ext cx="7696200" cy="4343400"/>
          </a:xfrm>
        </p:spPr>
        <p:txBody>
          <a:bodyPr>
            <a:noAutofit/>
          </a:bodyPr>
          <a:lstStyle/>
          <a:p>
            <a:pPr algn="l" rtl="0"/>
            <a:r>
              <a:rPr lang="en-US" sz="2200" dirty="0">
                <a:effectLst/>
              </a:rPr>
              <a:t>Stylistics is a subfield of linguistics that deals with the use of language in literary text</a:t>
            </a:r>
          </a:p>
          <a:p>
            <a:pPr algn="l" rtl="0"/>
            <a:r>
              <a:rPr lang="en-US" sz="2200" dirty="0">
                <a:effectLst/>
              </a:rPr>
              <a:t>Computational linguistics is a subfield of linguistics that deals with the use of computer software in analyzing texts. </a:t>
            </a:r>
          </a:p>
          <a:p>
            <a:pPr lvl="0" algn="l" rtl="0"/>
            <a:r>
              <a:rPr lang="en-US" sz="2200" dirty="0">
                <a:effectLst/>
              </a:rPr>
              <a:t>Applied linguistics is a subfield of linguistics that applies linguistic insights in language teaching.</a:t>
            </a:r>
          </a:p>
          <a:p>
            <a:pPr algn="l" rtl="0"/>
            <a:r>
              <a:rPr lang="en-US" sz="2200" dirty="0">
                <a:effectLst/>
              </a:rPr>
              <a:t>Psycholinguistics is a subfield of linguistics that deals the relation between language and mind.</a:t>
            </a:r>
          </a:p>
          <a:p>
            <a:pPr lvl="0" algn="l" rtl="0"/>
            <a:endParaRPr lang="en-US" sz="2200" dirty="0" smtClean="0">
              <a:effectLst/>
            </a:endParaRPr>
          </a:p>
        </p:txBody>
      </p:sp>
    </p:spTree>
    <p:extLst>
      <p:ext uri="{BB962C8B-B14F-4D97-AF65-F5344CB8AC3E}">
        <p14:creationId xmlns:p14="http://schemas.microsoft.com/office/powerpoint/2010/main" val="38283207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US" sz="3200" dirty="0" smtClean="0">
                <a:effectLst/>
              </a:rPr>
              <a:t>Scope </a:t>
            </a:r>
            <a:r>
              <a:rPr lang="en-US" sz="3200" dirty="0">
                <a:effectLst/>
              </a:rPr>
              <a:t>of Linguistics </a:t>
            </a:r>
          </a:p>
        </p:txBody>
      </p:sp>
      <p:sp>
        <p:nvSpPr>
          <p:cNvPr id="3" name="Content Placeholder 2"/>
          <p:cNvSpPr>
            <a:spLocks noGrp="1"/>
          </p:cNvSpPr>
          <p:nvPr>
            <p:ph idx="1"/>
          </p:nvPr>
        </p:nvSpPr>
        <p:spPr>
          <a:xfrm>
            <a:off x="762000" y="2286000"/>
            <a:ext cx="7696200" cy="4191000"/>
          </a:xfrm>
        </p:spPr>
        <p:txBody>
          <a:bodyPr>
            <a:noAutofit/>
          </a:bodyPr>
          <a:lstStyle/>
          <a:p>
            <a:pPr lvl="0" algn="l" rtl="0"/>
            <a:r>
              <a:rPr lang="en-US" sz="2200" dirty="0">
                <a:effectLst/>
              </a:rPr>
              <a:t>There are two important aspects of linguistics which cannot be shown in the diagram above</a:t>
            </a:r>
            <a:r>
              <a:rPr lang="en-US" sz="2200" dirty="0" smtClean="0">
                <a:effectLst/>
              </a:rPr>
              <a:t>:</a:t>
            </a:r>
            <a:endParaRPr lang="en-US" sz="2200" dirty="0">
              <a:effectLst/>
            </a:endParaRPr>
          </a:p>
          <a:p>
            <a:pPr marL="457200" lvl="0" indent="-457200" algn="l" rtl="0">
              <a:buFont typeface="+mj-lt"/>
              <a:buAutoNum type="arabicPeriod"/>
            </a:pPr>
            <a:r>
              <a:rPr lang="en-US" sz="2200" b="1" dirty="0">
                <a:effectLst/>
              </a:rPr>
              <a:t>Historical linguistics</a:t>
            </a:r>
            <a:r>
              <a:rPr lang="en-US" sz="2200" dirty="0">
                <a:effectLst/>
              </a:rPr>
              <a:t>, the study of language change from a </a:t>
            </a:r>
            <a:r>
              <a:rPr lang="en-US" sz="2200" b="1" dirty="0">
                <a:effectLst/>
              </a:rPr>
              <a:t>synchronic or diachronic</a:t>
            </a:r>
            <a:r>
              <a:rPr lang="en-US" sz="2200" dirty="0">
                <a:effectLst/>
              </a:rPr>
              <a:t> perspective</a:t>
            </a:r>
            <a:r>
              <a:rPr lang="en-US" sz="2200" dirty="0" smtClean="0">
                <a:effectLst/>
              </a:rPr>
              <a:t>.</a:t>
            </a:r>
            <a:endParaRPr lang="en-US" sz="2200" dirty="0">
              <a:effectLst/>
            </a:endParaRPr>
          </a:p>
          <a:p>
            <a:pPr marL="457200" lvl="0" indent="-457200" algn="l" rtl="0">
              <a:buFont typeface="+mj-lt"/>
              <a:buAutoNum type="arabicPeriod"/>
            </a:pPr>
            <a:r>
              <a:rPr lang="en-US" sz="2200" b="1" dirty="0">
                <a:effectLst/>
              </a:rPr>
              <a:t>Linguistic typology</a:t>
            </a:r>
            <a:r>
              <a:rPr lang="en-US" sz="2200" dirty="0">
                <a:effectLst/>
              </a:rPr>
              <a:t>, the study of different language types. The study of linguistic typology cannot be fitted in the diagram, because it spreads over several layers of the diagram, covering phonology, syntax and semantics.</a:t>
            </a:r>
          </a:p>
          <a:p>
            <a:pPr lvl="0" algn="l" rtl="0"/>
            <a:endParaRPr lang="en-US" sz="2200" dirty="0" smtClean="0">
              <a:effectLst/>
            </a:endParaRPr>
          </a:p>
        </p:txBody>
      </p:sp>
    </p:spTree>
    <p:extLst>
      <p:ext uri="{BB962C8B-B14F-4D97-AF65-F5344CB8AC3E}">
        <p14:creationId xmlns:p14="http://schemas.microsoft.com/office/powerpoint/2010/main" val="35419691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أزرق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جاج مصنف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644</TotalTime>
  <Words>354</Words>
  <Application>Microsoft Office PowerPoint</Application>
  <PresentationFormat>On-screen Show (4:3)</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Damask</vt:lpstr>
      <vt:lpstr>The Scope of linguistics?</vt:lpstr>
      <vt:lpstr>Overview</vt:lpstr>
      <vt:lpstr>Scope of Linguistics </vt:lpstr>
      <vt:lpstr>PowerPoint Presentation</vt:lpstr>
      <vt:lpstr>Scope of Linguistics </vt:lpstr>
      <vt:lpstr>Scope of Linguistics </vt:lpstr>
      <vt:lpstr>Scope of Linguistics </vt:lpstr>
      <vt:lpstr>Scope of Linguistics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TURKISK FOLK MUSICE</dc:title>
  <dc:creator>firas alrawi</dc:creator>
  <cp:lastModifiedBy>Thulfiqar </cp:lastModifiedBy>
  <cp:revision>67</cp:revision>
  <dcterms:created xsi:type="dcterms:W3CDTF">2006-08-16T00:00:00Z</dcterms:created>
  <dcterms:modified xsi:type="dcterms:W3CDTF">2020-12-22T15:42:25Z</dcterms:modified>
</cp:coreProperties>
</file>