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7" r:id="rId2"/>
    <p:sldId id="263" r:id="rId3"/>
    <p:sldId id="258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6" d="100"/>
          <a:sy n="76" d="100"/>
        </p:scale>
        <p:origin x="-114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What is linguistics?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462748"/>
            <a:ext cx="701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Defining Linguistics</a:t>
            </a:r>
          </a:p>
          <a:p>
            <a:endParaRPr lang="en-US" sz="2400" dirty="0"/>
          </a:p>
          <a:p>
            <a:r>
              <a:rPr lang="en-US" sz="2400" dirty="0" smtClean="0"/>
              <a:t>2</a:t>
            </a:r>
            <a:r>
              <a:rPr lang="en-US" sz="2400" dirty="0"/>
              <a:t>. </a:t>
            </a:r>
            <a:r>
              <a:rPr lang="en-US" sz="2400" dirty="0" smtClean="0"/>
              <a:t>What is a linguist?</a:t>
            </a:r>
          </a:p>
          <a:p>
            <a:endParaRPr lang="en-US" sz="2400" dirty="0" smtClean="0"/>
          </a:p>
          <a:p>
            <a:r>
              <a:rPr lang="en-US" sz="2400" dirty="0" smtClean="0"/>
              <a:t>3. Traditional </a:t>
            </a:r>
            <a:r>
              <a:rPr lang="en-US" sz="2400" dirty="0"/>
              <a:t>G</a:t>
            </a:r>
            <a:r>
              <a:rPr lang="en-US" sz="2400" dirty="0" smtClean="0"/>
              <a:t>rammar vs. Linguistics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Defining 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315200" cy="4191000"/>
          </a:xfrm>
        </p:spPr>
        <p:txBody>
          <a:bodyPr>
            <a:normAutofit/>
          </a:bodyPr>
          <a:lstStyle/>
          <a:p>
            <a:pPr algn="l"/>
            <a:endParaRPr lang="ar-IQ" b="1" dirty="0"/>
          </a:p>
          <a:p>
            <a:pPr lvl="0" algn="l" rtl="0"/>
            <a:r>
              <a:rPr lang="en-US" dirty="0">
                <a:effectLst/>
              </a:rPr>
              <a:t>Linguistics can be defined as “the systematic study of language, a discipline which describes language in all its aspects and formulates theories as to how it works”. </a:t>
            </a:r>
            <a:endParaRPr lang="en-US" dirty="0" smtClean="0">
              <a:effectLst/>
            </a:endParaRPr>
          </a:p>
          <a:p>
            <a:pPr lvl="0" algn="l" rtl="0"/>
            <a:endParaRPr lang="en-US" dirty="0">
              <a:effectLst/>
            </a:endParaRPr>
          </a:p>
          <a:p>
            <a:pPr lvl="0" algn="l" rtl="0"/>
            <a:r>
              <a:rPr lang="en-US" dirty="0" smtClean="0">
                <a:effectLst/>
              </a:rPr>
              <a:t>Linguistics </a:t>
            </a:r>
            <a:r>
              <a:rPr lang="en-US" dirty="0">
                <a:effectLst/>
              </a:rPr>
              <a:t>is interested in providing answers for different </a:t>
            </a:r>
            <a:r>
              <a:rPr lang="en-US" dirty="0" smtClean="0">
                <a:effectLst/>
              </a:rPr>
              <a:t>interesting questions </a:t>
            </a:r>
            <a:r>
              <a:rPr lang="en-US" dirty="0">
                <a:effectLst/>
              </a:rPr>
              <a:t>about languages, such as </a:t>
            </a:r>
            <a:r>
              <a:rPr lang="en-US" dirty="0" smtClean="0">
                <a:effectLst/>
              </a:rPr>
              <a:t>“what </a:t>
            </a:r>
            <a:r>
              <a:rPr lang="en-US" dirty="0">
                <a:effectLst/>
              </a:rPr>
              <a:t>is language?” and </a:t>
            </a:r>
            <a:r>
              <a:rPr lang="en-US" dirty="0" smtClean="0">
                <a:effectLst/>
              </a:rPr>
              <a:t>“how </a:t>
            </a:r>
            <a:r>
              <a:rPr lang="en-US" dirty="0">
                <a:effectLst/>
              </a:rPr>
              <a:t>does language work?”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8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533400"/>
            <a:ext cx="7765321" cy="132632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Defining 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620000" cy="4343400"/>
          </a:xfrm>
        </p:spPr>
        <p:txBody>
          <a:bodyPr>
            <a:noAutofit/>
          </a:bodyPr>
          <a:lstStyle/>
          <a:p>
            <a:pPr algn="l" rtl="0"/>
            <a:r>
              <a:rPr lang="en-US" sz="1900" dirty="0" smtClean="0">
                <a:effectLst/>
              </a:rPr>
              <a:t>Linguistics </a:t>
            </a:r>
            <a:r>
              <a:rPr lang="en-US" sz="1900" dirty="0">
                <a:effectLst/>
              </a:rPr>
              <a:t>explores different aspects of these too broad questions, thus it attempts to answer a more specific questions, such as</a:t>
            </a:r>
            <a:r>
              <a:rPr lang="en-US" sz="1900" dirty="0" smtClean="0">
                <a:effectLst/>
              </a:rPr>
              <a:t>:</a:t>
            </a:r>
          </a:p>
          <a:p>
            <a:pPr marL="0" indent="0" algn="l" rtl="0">
              <a:buNone/>
            </a:pPr>
            <a:endParaRPr lang="en-US" sz="1900" dirty="0">
              <a:effectLst/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1900" dirty="0">
                <a:effectLst/>
              </a:rPr>
              <a:t>What do all languages have in common?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1900" dirty="0">
                <a:effectLst/>
              </a:rPr>
              <a:t>What range of variation is found among languages?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1900" dirty="0">
                <a:effectLst/>
              </a:rPr>
              <a:t>How does human language differ from animal communication? 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1900" dirty="0">
                <a:effectLst/>
              </a:rPr>
              <a:t>How does a child learn to speak? 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1900" dirty="0">
                <a:effectLst/>
              </a:rPr>
              <a:t>Why do languages change? 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1900" dirty="0">
                <a:effectLst/>
              </a:rPr>
              <a:t>To what extent are social class differences reflected in language? </a:t>
            </a:r>
          </a:p>
          <a:p>
            <a:pPr marL="0" indent="0" algn="l" rtl="0">
              <a:buNone/>
            </a:pPr>
            <a:endParaRPr lang="en-US" sz="19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86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What is a linguist?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41910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effectLst/>
              </a:rPr>
              <a:t>A  linguist is a person specialized in linguistics.</a:t>
            </a:r>
          </a:p>
          <a:p>
            <a:pPr lvl="0" algn="l" rtl="0"/>
            <a:r>
              <a:rPr lang="en-US" sz="2200" dirty="0" smtClean="0">
                <a:effectLst/>
              </a:rPr>
              <a:t>A </a:t>
            </a:r>
            <a:r>
              <a:rPr lang="en-US" sz="2200" dirty="0">
                <a:effectLst/>
              </a:rPr>
              <a:t>linguist describes languages, but does not prescribe (dictate) how to use them. </a:t>
            </a:r>
          </a:p>
          <a:p>
            <a:pPr lvl="0" algn="l" rtl="0"/>
            <a:r>
              <a:rPr lang="en-US" sz="2200" dirty="0">
                <a:effectLst/>
              </a:rPr>
              <a:t>For linguists, all languages, and all aspects of a language, are interesting and worth in-depth analyses. </a:t>
            </a:r>
          </a:p>
          <a:p>
            <a:pPr lvl="0" algn="l" rtl="0"/>
            <a:r>
              <a:rPr lang="en-US" sz="2200" dirty="0">
                <a:effectLst/>
              </a:rPr>
              <a:t>For linguists, the patterns of any language are more important than the physical substance out of which they are made</a:t>
            </a:r>
            <a:r>
              <a:rPr lang="en-US" sz="2200" dirty="0" smtClean="0">
                <a:effectLst/>
              </a:rPr>
              <a:t>.</a:t>
            </a:r>
            <a:endParaRPr lang="en-US" sz="2200" dirty="0">
              <a:effectLst/>
            </a:endParaRPr>
          </a:p>
          <a:p>
            <a:pPr marL="0" indent="0" algn="l" rtl="0">
              <a:buNone/>
            </a:pPr>
            <a:endParaRPr lang="en-US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681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21919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000" dirty="0" smtClean="0">
                <a:effectLst/>
              </a:rPr>
              <a:t>Traditional Grammar </a:t>
            </a:r>
            <a:r>
              <a:rPr lang="en-US" sz="3000" dirty="0">
                <a:effectLst/>
              </a:rPr>
              <a:t>vs. </a:t>
            </a:r>
            <a:r>
              <a:rPr lang="en-US" sz="3000" dirty="0" smtClean="0">
                <a:effectLst/>
              </a:rPr>
              <a:t>Linguistics </a:t>
            </a:r>
            <a:endParaRPr lang="en-US" sz="3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467600" cy="4343400"/>
          </a:xfrm>
        </p:spPr>
        <p:txBody>
          <a:bodyPr>
            <a:noAutofit/>
          </a:bodyPr>
          <a:lstStyle/>
          <a:p>
            <a:pPr lvl="0" algn="l" rtl="0"/>
            <a:r>
              <a:rPr lang="en-US" sz="1800" dirty="0" smtClean="0">
                <a:effectLst/>
              </a:rPr>
              <a:t>Traditional grammar is an old method to study and teach language.</a:t>
            </a:r>
          </a:p>
          <a:p>
            <a:pPr lvl="0" algn="l" rtl="0"/>
            <a:r>
              <a:rPr lang="en-US" sz="1800" dirty="0" smtClean="0">
                <a:effectLst/>
              </a:rPr>
              <a:t>Linguistics </a:t>
            </a:r>
            <a:r>
              <a:rPr lang="en-US" sz="1800" dirty="0">
                <a:effectLst/>
              </a:rPr>
              <a:t>differs from traditional grammar in a number of respects: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1800" dirty="0">
                <a:effectLst/>
              </a:rPr>
              <a:t>Linguistics is descriptive whereas traditional grammar is prescriptive.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1800" dirty="0">
                <a:effectLst/>
              </a:rPr>
              <a:t>Unlike traditional grammar, linguistics does not force any language into the framework of another.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1800" dirty="0">
                <a:effectLst/>
              </a:rPr>
              <a:t>Traditional grammarian is known for their interest in studying written language only. In contrast, linguists tend to be interested in analyzing both written and spoken forms of language. </a:t>
            </a:r>
          </a:p>
          <a:p>
            <a:pPr marL="0" indent="0" algn="l" rtl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91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640</TotalTime>
  <Words>312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Damask</vt:lpstr>
      <vt:lpstr>What is linguistics?</vt:lpstr>
      <vt:lpstr>Overview</vt:lpstr>
      <vt:lpstr>Defining Linguistics</vt:lpstr>
      <vt:lpstr>Defining Linguistics</vt:lpstr>
      <vt:lpstr>What is a linguist?</vt:lpstr>
      <vt:lpstr>Traditional Grammar vs. Linguistics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67</cp:revision>
  <dcterms:created xsi:type="dcterms:W3CDTF">2006-08-16T00:00:00Z</dcterms:created>
  <dcterms:modified xsi:type="dcterms:W3CDTF">2020-12-22T15:35:54Z</dcterms:modified>
</cp:coreProperties>
</file>