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0563BCF-2227-48C0-90D0-AF13CC90A031}" type="datetimeFigureOut">
              <a:rPr lang="ar-IQ" smtClean="0"/>
              <a:t>11/25/1441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4935CD2-F99D-4ED8-8A7B-008794C194C4}"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63BCF-2227-48C0-90D0-AF13CC90A031}" type="datetimeFigureOut">
              <a:rPr lang="ar-IQ" smtClean="0"/>
              <a:t>11/25/1441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935CD2-F99D-4ED8-8A7B-008794C194C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63BCF-2227-48C0-90D0-AF13CC90A031}" type="datetimeFigureOut">
              <a:rPr lang="ar-IQ" smtClean="0"/>
              <a:t>11/25/1441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935CD2-F99D-4ED8-8A7B-008794C194C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563BCF-2227-48C0-90D0-AF13CC90A031}" type="datetimeFigureOut">
              <a:rPr lang="ar-IQ" smtClean="0"/>
              <a:t>11/25/1441</a:t>
            </a:fld>
            <a:endParaRPr lang="ar-IQ"/>
          </a:p>
        </p:txBody>
      </p:sp>
      <p:sp>
        <p:nvSpPr>
          <p:cNvPr id="9" name="Slide Number Placeholder 8"/>
          <p:cNvSpPr>
            <a:spLocks noGrp="1"/>
          </p:cNvSpPr>
          <p:nvPr>
            <p:ph type="sldNum" sz="quarter" idx="15"/>
          </p:nvPr>
        </p:nvSpPr>
        <p:spPr/>
        <p:txBody>
          <a:bodyPr rtlCol="0"/>
          <a:lstStyle/>
          <a:p>
            <a:fld id="{54935CD2-F99D-4ED8-8A7B-008794C194C4}"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563BCF-2227-48C0-90D0-AF13CC90A031}" type="datetimeFigureOut">
              <a:rPr lang="ar-IQ" smtClean="0"/>
              <a:t>11/25/1441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4935CD2-F99D-4ED8-8A7B-008794C194C4}"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563BCF-2227-48C0-90D0-AF13CC90A031}" type="datetimeFigureOut">
              <a:rPr lang="ar-IQ" smtClean="0"/>
              <a:t>11/25/1441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4935CD2-F99D-4ED8-8A7B-008794C194C4}"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563BCF-2227-48C0-90D0-AF13CC90A031}" type="datetimeFigureOut">
              <a:rPr lang="ar-IQ" smtClean="0"/>
              <a:t>11/25/1441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4935CD2-F99D-4ED8-8A7B-008794C194C4}"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0563BCF-2227-48C0-90D0-AF13CC90A031}" type="datetimeFigureOut">
              <a:rPr lang="ar-IQ" smtClean="0"/>
              <a:t>11/25/1441</a:t>
            </a:fld>
            <a:endParaRPr lang="ar-IQ"/>
          </a:p>
        </p:txBody>
      </p:sp>
      <p:sp>
        <p:nvSpPr>
          <p:cNvPr id="7" name="Slide Number Placeholder 6"/>
          <p:cNvSpPr>
            <a:spLocks noGrp="1"/>
          </p:cNvSpPr>
          <p:nvPr>
            <p:ph type="sldNum" sz="quarter" idx="11"/>
          </p:nvPr>
        </p:nvSpPr>
        <p:spPr/>
        <p:txBody>
          <a:bodyPr rtlCol="0"/>
          <a:lstStyle/>
          <a:p>
            <a:fld id="{54935CD2-F99D-4ED8-8A7B-008794C194C4}"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63BCF-2227-48C0-90D0-AF13CC90A031}" type="datetimeFigureOut">
              <a:rPr lang="ar-IQ" smtClean="0"/>
              <a:t>11/25/1441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4935CD2-F99D-4ED8-8A7B-008794C194C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0563BCF-2227-48C0-90D0-AF13CC90A031}" type="datetimeFigureOut">
              <a:rPr lang="ar-IQ" smtClean="0"/>
              <a:t>11/25/1441</a:t>
            </a:fld>
            <a:endParaRPr lang="ar-IQ"/>
          </a:p>
        </p:txBody>
      </p:sp>
      <p:sp>
        <p:nvSpPr>
          <p:cNvPr id="22" name="Slide Number Placeholder 21"/>
          <p:cNvSpPr>
            <a:spLocks noGrp="1"/>
          </p:cNvSpPr>
          <p:nvPr>
            <p:ph type="sldNum" sz="quarter" idx="15"/>
          </p:nvPr>
        </p:nvSpPr>
        <p:spPr/>
        <p:txBody>
          <a:bodyPr rtlCol="0"/>
          <a:lstStyle/>
          <a:p>
            <a:fld id="{54935CD2-F99D-4ED8-8A7B-008794C194C4}"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563BCF-2227-48C0-90D0-AF13CC90A031}" type="datetimeFigureOut">
              <a:rPr lang="ar-IQ" smtClean="0"/>
              <a:t>11/25/1441</a:t>
            </a:fld>
            <a:endParaRPr lang="ar-IQ"/>
          </a:p>
        </p:txBody>
      </p:sp>
      <p:sp>
        <p:nvSpPr>
          <p:cNvPr id="18" name="Slide Number Placeholder 17"/>
          <p:cNvSpPr>
            <a:spLocks noGrp="1"/>
          </p:cNvSpPr>
          <p:nvPr>
            <p:ph type="sldNum" sz="quarter" idx="11"/>
          </p:nvPr>
        </p:nvSpPr>
        <p:spPr/>
        <p:txBody>
          <a:bodyPr rtlCol="0"/>
          <a:lstStyle/>
          <a:p>
            <a:fld id="{54935CD2-F99D-4ED8-8A7B-008794C194C4}"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563BCF-2227-48C0-90D0-AF13CC90A031}" type="datetimeFigureOut">
              <a:rPr lang="ar-IQ" smtClean="0"/>
              <a:t>11/25/1441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4935CD2-F99D-4ED8-8A7B-008794C194C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764704"/>
            <a:ext cx="6172200" cy="1728192"/>
          </a:xfrm>
          <a:solidFill>
            <a:schemeClr val="accent2"/>
          </a:solidFill>
        </p:spPr>
        <p:txBody>
          <a:bodyPr>
            <a:normAutofit/>
          </a:bodyPr>
          <a:lstStyle/>
          <a:p>
            <a:pPr algn="ctr"/>
            <a:r>
              <a:rPr lang="ar-IQ" sz="4800" dirty="0"/>
              <a:t>مادة تقنيات الاتصال</a:t>
            </a:r>
          </a:p>
        </p:txBody>
      </p:sp>
      <p:sp>
        <p:nvSpPr>
          <p:cNvPr id="3" name="Subtitle 2"/>
          <p:cNvSpPr>
            <a:spLocks noGrp="1"/>
          </p:cNvSpPr>
          <p:nvPr>
            <p:ph type="subTitle" idx="1"/>
          </p:nvPr>
        </p:nvSpPr>
        <p:spPr>
          <a:xfrm>
            <a:off x="2286000" y="3068960"/>
            <a:ext cx="6172200" cy="2232248"/>
          </a:xfrm>
        </p:spPr>
        <p:txBody>
          <a:bodyPr>
            <a:normAutofit fontScale="92500" lnSpcReduction="10000"/>
          </a:bodyPr>
          <a:lstStyle/>
          <a:p>
            <a:pPr algn="ctr"/>
            <a:r>
              <a:rPr lang="ar-IQ" sz="2800" dirty="0">
                <a:solidFill>
                  <a:schemeClr val="tx1"/>
                </a:solidFill>
              </a:rPr>
              <a:t>المرحلة الثالثه انثروبولوجي / </a:t>
            </a:r>
            <a:r>
              <a:rPr lang="ar-IQ" sz="2800" dirty="0" smtClean="0">
                <a:solidFill>
                  <a:schemeClr val="tx1"/>
                </a:solidFill>
              </a:rPr>
              <a:t>مسائي / صباحي </a:t>
            </a:r>
            <a:endParaRPr lang="ar-IQ" sz="2800" dirty="0">
              <a:solidFill>
                <a:schemeClr val="tx1"/>
              </a:solidFill>
            </a:endParaRPr>
          </a:p>
          <a:p>
            <a:pPr algn="ctr"/>
            <a:r>
              <a:rPr lang="ar-IQ" sz="2800" dirty="0">
                <a:solidFill>
                  <a:schemeClr val="tx1"/>
                </a:solidFill>
              </a:rPr>
              <a:t>اعداد : </a:t>
            </a:r>
            <a:endParaRPr lang="ar-IQ" sz="2800" dirty="0" smtClean="0">
              <a:solidFill>
                <a:schemeClr val="tx1"/>
              </a:solidFill>
            </a:endParaRPr>
          </a:p>
          <a:p>
            <a:pPr algn="ctr"/>
            <a:r>
              <a:rPr lang="ar-IQ" sz="2800" dirty="0" smtClean="0">
                <a:solidFill>
                  <a:schemeClr val="tx1"/>
                </a:solidFill>
              </a:rPr>
              <a:t>د. </a:t>
            </a:r>
            <a:r>
              <a:rPr lang="ar-IQ" sz="2800" smtClean="0">
                <a:solidFill>
                  <a:schemeClr val="tx1"/>
                </a:solidFill>
              </a:rPr>
              <a:t>ذكرى جميل البناء</a:t>
            </a:r>
          </a:p>
          <a:p>
            <a:pPr algn="ctr"/>
            <a:r>
              <a:rPr lang="ar-IQ" sz="2800" dirty="0" smtClean="0">
                <a:solidFill>
                  <a:schemeClr val="tx1"/>
                </a:solidFill>
              </a:rPr>
              <a:t> </a:t>
            </a:r>
            <a:r>
              <a:rPr lang="ar-IQ" sz="2800" dirty="0">
                <a:solidFill>
                  <a:schemeClr val="tx1"/>
                </a:solidFill>
              </a:rPr>
              <a:t>م.م ياسمين اسام</a:t>
            </a:r>
          </a:p>
          <a:p>
            <a:pPr algn="ctr"/>
            <a:r>
              <a:rPr lang="ar-IQ" sz="2800" dirty="0">
                <a:solidFill>
                  <a:schemeClr val="tx1"/>
                </a:solidFill>
              </a:rPr>
              <a:t>المحاضرة </a:t>
            </a:r>
            <a:r>
              <a:rPr lang="ar-IQ" sz="2800" dirty="0" smtClean="0">
                <a:solidFill>
                  <a:schemeClr val="tx1"/>
                </a:solidFill>
              </a:rPr>
              <a:t>العشرين</a:t>
            </a:r>
            <a:endParaRPr lang="ar-IQ" sz="2800" dirty="0">
              <a:solidFill>
                <a:schemeClr val="tx1"/>
              </a:solidFill>
            </a:endParaRPr>
          </a:p>
          <a:p>
            <a:endParaRPr lang="ar-IQ" sz="2800" dirty="0"/>
          </a:p>
        </p:txBody>
      </p:sp>
    </p:spTree>
    <p:extLst>
      <p:ext uri="{BB962C8B-B14F-4D97-AF65-F5344CB8AC3E}">
        <p14:creationId xmlns:p14="http://schemas.microsoft.com/office/powerpoint/2010/main" val="3877709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568952" cy="6480720"/>
          </a:xfrm>
        </p:spPr>
        <p:txBody>
          <a:bodyPr>
            <a:normAutofit fontScale="92500" lnSpcReduction="20000"/>
          </a:bodyPr>
          <a:lstStyle/>
          <a:p>
            <a:r>
              <a:rPr lang="ar-IQ" b="1" dirty="0"/>
              <a:t>المدخل الاثنوغرافي الوصفي </a:t>
            </a:r>
            <a:endParaRPr lang="en-US" dirty="0"/>
          </a:p>
          <a:p>
            <a:r>
              <a:rPr lang="ar-IQ" dirty="0"/>
              <a:t>يسمى المدخل ايضا بأسم المدخل الوصفي الرمزي التفسيري ويتزعمه كل من فيكتور </a:t>
            </a:r>
            <a:r>
              <a:rPr lang="ar-IQ" dirty="0" smtClean="0"/>
              <a:t>تيرنر </a:t>
            </a:r>
            <a:r>
              <a:rPr lang="ar-IQ" dirty="0"/>
              <a:t>و كليفورد جيرتز . ويتفق كل من تيرنر وجيرتز على الاهتمام بدراسة مشكله (المعنى) وعلى اهمية الوصف او التفسير الذي يقدمه افراد المجتمع المدروس ، الذي يكشف ليس فحسب عن نظرتهم لانفسهم بل ايضا عن رؤيتهم للكون والآخرين والبيئه المحيطه بهم . لكنهما يختلفان من حيث الأطر النظريه في معالجة الوصف او التفسير الذي يقدمه الاخباريون او افراد المجتمع المحلي موضوع الدراسه . </a:t>
            </a:r>
            <a:endParaRPr lang="en-US" dirty="0"/>
          </a:p>
          <a:p>
            <a:r>
              <a:rPr lang="ar-IQ" b="1" dirty="0"/>
              <a:t>اولا : فيكتور تيرنر </a:t>
            </a:r>
            <a:endParaRPr lang="en-US" dirty="0"/>
          </a:p>
          <a:p>
            <a:r>
              <a:rPr lang="ar-IQ"/>
              <a:t>استخدم </a:t>
            </a:r>
            <a:r>
              <a:rPr lang="ar-IQ" smtClean="0"/>
              <a:t>تيرنر </a:t>
            </a:r>
            <a:r>
              <a:rPr lang="ar-IQ" dirty="0"/>
              <a:t>اساليب متعدده ومختلفه في جمع الماده العلميه المتعلقه بالرموز والشعائر فضلا عن انه استخدم مناهج ونظريات متنوعه في تحليل الرموز . ويرجع ذلك الى ان الرموز وخاصة الرموز الاساسيه او المهيمنه تجسد او تمثل مجموعه من المبادئ والموضوعات الثقافيه المختلفه . فالرمز المهيمن يمكن ان يظهر في اكثر من جانب من جوانب الحياة الاجتماعيه او في اكثر من شعيره . فعلى سبيل المثال توجد شجرة اللبن التي تعد رمز اساسي في مجتمع ديمبو بزامبيا في اكثر من شعيره حيث تظهر في شعائر تكريس الذكور والاناث من الاطفال / مثلما تظهر في خمسة شعائر مختلفه متعلقه بخصوبة المرأة وبنضج الفتاة والانجاب والولاده .  </a:t>
            </a:r>
            <a:endParaRPr lang="en-US" dirty="0"/>
          </a:p>
          <a:p>
            <a:r>
              <a:rPr lang="ar-IQ" dirty="0"/>
              <a:t>نموذج آخر (الوضوء في الاسلام) الوضوء رمز اساسي يشير الى الطهاره من الدنس ويتجسد في اكثر من شعيره الوضوء عند الصلاة وعند الدعاء وفي التسبيح وفي قرأة القرآن . </a:t>
            </a:r>
            <a:endParaRPr lang="en-US" dirty="0"/>
          </a:p>
          <a:p>
            <a:r>
              <a:rPr lang="ar-IQ" dirty="0"/>
              <a:t>او اللغه رمز اساسي تستخدم في مواقف اجتماعيه متباينه ، او الملابس البيضاء ، فالعروس تلبس الملابس البيضاء في يوم الزفاف وتلبس عند الصلاة ، او ارتدائها من قبل شريحة الاطباء والممرضين ، فهنا المواقف الاجتماعيه متباينه و لكن الرمز (الابيض) يشير الى المعنى ذاته النقاء والطهاره ...... الخ . </a:t>
            </a:r>
            <a:endParaRPr lang="en-US" dirty="0"/>
          </a:p>
          <a:p>
            <a:endParaRPr lang="ar-IQ" dirty="0"/>
          </a:p>
        </p:txBody>
      </p:sp>
    </p:spTree>
    <p:extLst>
      <p:ext uri="{BB962C8B-B14F-4D97-AF65-F5344CB8AC3E}">
        <p14:creationId xmlns:p14="http://schemas.microsoft.com/office/powerpoint/2010/main" val="348519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424936" cy="6480720"/>
          </a:xfrm>
        </p:spPr>
        <p:txBody>
          <a:bodyPr>
            <a:normAutofit fontScale="92500" lnSpcReduction="20000"/>
          </a:bodyPr>
          <a:lstStyle/>
          <a:p>
            <a:r>
              <a:rPr lang="ar-IQ" dirty="0"/>
              <a:t>اعتمد تيرنر في دراسته للمجتمع من خلال المدخل الرمزي على عدة اطر نظريه استخدمها في وحده واحده , هذه الاطر النظريه تستند الى اراء دوركايم </a:t>
            </a:r>
            <a:r>
              <a:rPr lang="en-US" dirty="0"/>
              <a:t>Durkheim</a:t>
            </a:r>
            <a:r>
              <a:rPr lang="ar-IQ" dirty="0"/>
              <a:t> وماكس في التماسك الاجتماعي . فضلا عن استناده الى اراء كارل ماركس </a:t>
            </a:r>
            <a:r>
              <a:rPr lang="en-US" dirty="0"/>
              <a:t>Carl Marx</a:t>
            </a:r>
            <a:r>
              <a:rPr lang="ar-IQ" dirty="0"/>
              <a:t> ولاسيما تلك التي تتعلق بعدم الانسجام في العلاقات الاجتماعيه و المتمثله في وجود الصراع بين مكونات المجتمع . ومحور اهتمام تيرنر هنا الكشف عن العوامل التي تحقق تماسك المجتمع بالرغم من وجود الصراع و التناقض الذي يعد حاله طبيعيه في الحياة الاجتماعيه . اهتم تيرنر ايضا بنظرية (فان جنب ) </a:t>
            </a:r>
            <a:r>
              <a:rPr lang="en-US" dirty="0"/>
              <a:t>Van </a:t>
            </a:r>
            <a:r>
              <a:rPr lang="en-US" dirty="0" err="1"/>
              <a:t>Gennep</a:t>
            </a:r>
            <a:r>
              <a:rPr lang="en-US" dirty="0"/>
              <a:t>  </a:t>
            </a:r>
            <a:r>
              <a:rPr lang="ar-IQ" dirty="0"/>
              <a:t>عن شعائر المرور </a:t>
            </a:r>
            <a:r>
              <a:rPr lang="en-US" dirty="0"/>
              <a:t>Rites of passages </a:t>
            </a:r>
            <a:r>
              <a:rPr lang="ar-IQ" dirty="0"/>
              <a:t> التي يقسمها الى ثلاثه مراحل هي الانفصال </a:t>
            </a:r>
            <a:r>
              <a:rPr lang="en-US" dirty="0"/>
              <a:t>Separation </a:t>
            </a:r>
            <a:r>
              <a:rPr lang="ar-IQ" dirty="0"/>
              <a:t> و الانتقال </a:t>
            </a:r>
            <a:r>
              <a:rPr lang="en-US" dirty="0"/>
              <a:t>Transition</a:t>
            </a:r>
            <a:r>
              <a:rPr lang="ar-IQ" dirty="0"/>
              <a:t> والاندماج او الاتحاد </a:t>
            </a:r>
            <a:r>
              <a:rPr lang="en-US" dirty="0"/>
              <a:t>Incorporation </a:t>
            </a:r>
            <a:r>
              <a:rPr lang="ar-IQ" dirty="0"/>
              <a:t>.</a:t>
            </a:r>
            <a:endParaRPr lang="en-US" dirty="0"/>
          </a:p>
          <a:p>
            <a:r>
              <a:rPr lang="ar-IQ" b="1" dirty="0"/>
              <a:t>ويمكن اجمال الاساليب و المناهج التي اتبعها تيرنر في دراسته للرموز التي يبدو واضحا فيها تأثير النظريات التي استخدمها . </a:t>
            </a:r>
            <a:endParaRPr lang="en-US" dirty="0"/>
          </a:p>
          <a:p>
            <a:r>
              <a:rPr lang="ar-IQ" dirty="0"/>
              <a:t>1.المعلومات والمعطيات المتعلقه بالرموز والشعائر المتضمنه للرموز يمكن الحصول عليها عن طريق التركيز على الخصائص و الصفات الخارجيه  التي يمكن ملاحظتها . ويضرب تيرنر على ذلك بشعيرة نضج الفتاة في مجتمع ديمبو , اذ ان الخصائص و الصفات الخارجيه تتمثل او تظهر في الطريقه التي تلف بها الفتاة في رداء و تستلقي عند جذع الشجره ( شجرة اللبن ) التي تعد رمزا مهيمنا . كما ان الجانب الحسي من شجرة اللبن يظهر في تلك الماده البيضاء التي تشبه اللبن التي تخرج من الشجره . نموذج اخر ( طقوس عقد القران عند المسلمين _ الشيعه ) . العروس ترتدي الملابس البيضاء الفضفاضه وتجلس في مواجهة المراة و تقرأ القران " سورة انا فتحنا " وتوضع رجليها في ماء الورد وتوصع حبات الهيل بين اصابع يديها ورجليها , وتوقد لها شمعه بيضاء اللون , وتهيء صينية تضم اللبن الحلو و القيمر والعسل والخضروات , وتقف حولها ممن هن سعيدات في حياتهن الزوجيه ...الخ . كل هذه الرموز لها او تشير الى معاني . طقوس اخرى "طقوس زكريا و دورة السنه 21 اذار او طقوس الطهور " ....الخ . </a:t>
            </a:r>
            <a:endParaRPr lang="en-US" dirty="0"/>
          </a:p>
        </p:txBody>
      </p:sp>
    </p:spTree>
    <p:extLst>
      <p:ext uri="{BB962C8B-B14F-4D97-AF65-F5344CB8AC3E}">
        <p14:creationId xmlns:p14="http://schemas.microsoft.com/office/powerpoint/2010/main" val="188923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sz="quarter" idx="1"/>
          </p:nvPr>
        </p:nvSpPr>
        <p:spPr>
          <a:xfrm>
            <a:off x="251520" y="188640"/>
            <a:ext cx="8424936" cy="6480720"/>
          </a:xfrm>
        </p:spPr>
        <p:txBody>
          <a:bodyPr>
            <a:normAutofit fontScale="85000" lnSpcReduction="20000"/>
          </a:bodyPr>
          <a:lstStyle/>
          <a:p>
            <a:r>
              <a:rPr lang="ar-IQ" dirty="0" smtClean="0"/>
              <a:t>2.ان </a:t>
            </a:r>
            <a:r>
              <a:rPr lang="ar-IQ" dirty="0"/>
              <a:t>معاني الرموز المهيمنه و الرموز و الشعائر يمكن استنتاجها و استخلاصها عن طريق التفسيرات او الشروح التي يقدمها الاخباريون او المواطنون ( مجتمع الدراسة ) . ويميز تيرنر بين نوعين من التفسيرات . فمن ناحية هناك تفسيرات الاخصائيين الذين لديهم معرفة خاصة بالشعيرة الرمزيه والذين يقودون الجماعه في ادائها . </a:t>
            </a:r>
            <a:endParaRPr lang="en-US" dirty="0"/>
          </a:p>
          <a:p>
            <a:r>
              <a:rPr lang="ar-IQ" dirty="0"/>
              <a:t>من ناحيه اخرى هناك التفسيرات التي يقدمها غير المتخصصين الذين يشتركون في اداء الشعيره . ففي شعيره بلوغ او نضج الفتاة كما يوضح تيرنر يذهب المتخصصون الذين يقودون تلك الشعيره الى ان شجرة اللبن هي شجره قديمه وهي في الوقت ذاته رمز للامومه او الانتساب الى الام في ذلك المجتمع الامومي . اما غير المتخصصين الذين يشتركون في اداء الشعيره يفسرون شجرة اللبن على انها رمز يشير الى و استمرارية مجتمع ديمبو فشجرة اللبن بالنسبه لاحد الاخباريين هي بمثابة الرمز المميز لذلك المجتمع . </a:t>
            </a:r>
            <a:endParaRPr lang="en-US" dirty="0"/>
          </a:p>
          <a:p>
            <a:r>
              <a:rPr lang="ar-IQ" dirty="0"/>
              <a:t>3.الفهم الاجرائي </a:t>
            </a:r>
            <a:r>
              <a:rPr lang="en-US" dirty="0"/>
              <a:t>Operational Understanding </a:t>
            </a:r>
            <a:r>
              <a:rPr lang="ar-IQ" dirty="0"/>
              <a:t> للرموز يتحقق ذلك النوع من الفهم عن طريق الملاحظة ليس فحسب ما يقوله الافراد بل ايضا ما يفعلونه سواء في مواقف او شعائر معينة . </a:t>
            </a:r>
            <a:endParaRPr lang="en-US" dirty="0"/>
          </a:p>
          <a:p>
            <a:r>
              <a:rPr lang="ar-IQ" dirty="0"/>
              <a:t>وهذا الفهم الاجرائي , يتطلب من عالم الانثروبولوجيا ان يهتم ببناء و تكوين الجماعه التي يؤدي او يمارس افرادها افعالا معينه مرنبطه برموز محددة . والفهم الاجرائي يتطلب الاهتمام بالجوانب الانفعاليه الوجدانيه للفاعلين . </a:t>
            </a:r>
            <a:endParaRPr lang="en-US" dirty="0"/>
          </a:p>
          <a:p>
            <a:r>
              <a:rPr lang="ar-IQ" dirty="0"/>
              <a:t>4.تحليل العلاقات و المضمون , ويعني تيرنر بمفهوم العلاقات هنا ان معنى الرموز ينبع من علاقته بالرموز الاخرى في مضمون كلي محدد . </a:t>
            </a:r>
            <a:endParaRPr lang="en-US" dirty="0"/>
          </a:p>
          <a:p>
            <a:r>
              <a:rPr lang="ar-IQ" dirty="0"/>
              <a:t>هذا النوع من التحليل يعد العمل النهائي و الاساسي للباحث الذي يهتم بدراسة المجتمع و الثقافه ليس فقط من خلال مفهوم الفعل الاجتماعي والشعائر بل ايضا من خلال مفهوم النسق الرمزي و علاقة كل رمز بالرموز الاخرى المؤلفه لذلك النسق . ومفهوم الرمز بهذا المعنى يرتبط بخاصيه تعد من اهم خصائصه المميزة وهي ان له – اي الرمز معاني متعدده ومتمايزة تظهر في مضمونات مختلفه وفي علاقات متنوعه مع رموز اخرى . </a:t>
            </a:r>
            <a:endParaRPr lang="en-US" dirty="0"/>
          </a:p>
          <a:p>
            <a:endParaRPr lang="ar-IQ" dirty="0"/>
          </a:p>
        </p:txBody>
      </p:sp>
    </p:spTree>
    <p:extLst>
      <p:ext uri="{BB962C8B-B14F-4D97-AF65-F5344CB8AC3E}">
        <p14:creationId xmlns:p14="http://schemas.microsoft.com/office/powerpoint/2010/main" val="107321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16632"/>
            <a:ext cx="8712968" cy="6624736"/>
          </a:xfrm>
        </p:spPr>
        <p:txBody>
          <a:bodyPr>
            <a:normAutofit fontScale="85000" lnSpcReduction="20000"/>
          </a:bodyPr>
          <a:lstStyle/>
          <a:p>
            <a:r>
              <a:rPr lang="ar-IQ" b="1" dirty="0"/>
              <a:t>امثلة خارجية : </a:t>
            </a:r>
            <a:endParaRPr lang="en-US" dirty="0"/>
          </a:p>
          <a:p>
            <a:r>
              <a:rPr lang="ar-IQ" dirty="0"/>
              <a:t>_ الرمز يستخدم في مواقف احتماعيه مختلفة ,لكنه يشير الى المعنى نفسه مثلا ارتداء اللون الابيض يشير الى الطهاره و النقاء والنظاقة , ترتديه العروس في ليلة الزفاف , يرتديه الاطباء و الممرضين , يرتديه المسلم اثناء الصلاة (مستحب جدا ) . هنا الرمز له معنى النقاء و استخداماته في مواقف اجتماعيه مختلفه . </a:t>
            </a:r>
            <a:endParaRPr lang="en-US" dirty="0"/>
          </a:p>
          <a:p>
            <a:r>
              <a:rPr lang="ar-IQ" dirty="0"/>
              <a:t>_ الرمز يستخدم في مواقف اجتماعيه مختلفه , لكنه يشير الى معاني مختلفه مثلا رنة الجرس يشير في مواقف الى ابتداء او نهاية الدوام الرسمي , في موقف اخر يشير الى ان هناك شخص قادم , او لاستدعاء شخص اخر , او التنبيه والاستيقاظ عند الصباح ، التنبيه الى الخطر وهكذا، او لبس الاسود في بعض المواقف يشير الى الحزن ، وفي مواقف اخرى يشير لبس اللون الاسود الى التألق والمجد والسؤدد في حفلات السهره ويرافقه رموز اخرى . </a:t>
            </a:r>
            <a:endParaRPr lang="en-US" dirty="0"/>
          </a:p>
          <a:p>
            <a:r>
              <a:rPr lang="ar-IQ" dirty="0"/>
              <a:t>_ الرمز يستخدم في الوقت نفسه او الشعيره نفسها ، لكنه يشير الى اكثر من معنى . مثلا شعيرة الصوم تعني كسر الشهوه والرغبات الانسانيه الاخرى ، وتعني صوم الجوارح الانسانيه ، وتعني العباده لله وكذلك استمرارية السلام وهكذا . </a:t>
            </a:r>
            <a:endParaRPr lang="ar-IQ" dirty="0" smtClean="0"/>
          </a:p>
          <a:p>
            <a:r>
              <a:rPr lang="ar-IQ" dirty="0"/>
              <a:t>وخلاصة القول / يمكن القول اعطاء نموذج عن الشعائر الحسينيه وفقا لمنهج تيرنر في الخطوه الاولى على الباحث الانثروبولوجي التعرف على الصوره الشكليه الظاهريه التي تكون عليها الشعيره ورموزها من خلال ملاحظتها . وفي الخطوه الثانيه التعرف على معانيها وذلك من خلال مؤسسي تلك الشعائر ورموزها او من زعمائها الذين يقودون الجماعه في ادائها . ومن خلال ايضا الافراد الذين يؤدونها . وفي خطوه ثالثه ملاحظة سلوك الافراد اثناء تأديتهم للشعيره و بمعنى ملاحظة سلوك الافراد الفاعلين . وفي خطوه رابعه تجري عملية التحليل و التفسير وذلك بتوضيح العلاقات بين الرموز , بمعنى توضيح علاقة كل رمز بالرموز الاخرى ثم علاقتها بالنسق الاجتماعي الكلي من حيث علاقة تلك الشعائر بمتغيراتها كأن يكون لها متغيرات اجتماعيه او تاريخيه او سياسيه او دينيه او اسلاميه لها علاقه بها بصورة مباشرة او غير مباشرة . هذه الصورة تمكن الباحث ليس التعرف على الشعائر او رموزها و معانيها , بل تفسير للاخر على بقائها واستمرارها بالرغم من مرور قرون عليها وقابليتها على الاستمرار ابد الابدين . بوصفها تجسد احداث تاريخيه _اسلاميه _ تدافع عن قيم ومبادئ اسلاميه راسخه لها اهميتها العقائدية و الفكرية و العلمية . او ان شخوص احداثها هم زعماء الاسلام وناشريه وحماته ... الخ . من هنا تتجلى اهمية ربط النسق الرمزي الثقافي بالواقع الاجتماعي لا عزله . </a:t>
            </a:r>
            <a:endParaRPr lang="en-US" dirty="0"/>
          </a:p>
          <a:p>
            <a:endParaRPr lang="ar-IQ" dirty="0"/>
          </a:p>
        </p:txBody>
      </p:sp>
    </p:spTree>
    <p:extLst>
      <p:ext uri="{BB962C8B-B14F-4D97-AF65-F5344CB8AC3E}">
        <p14:creationId xmlns:p14="http://schemas.microsoft.com/office/powerpoint/2010/main" val="1302056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424936" cy="6552728"/>
          </a:xfrm>
        </p:spPr>
        <p:txBody>
          <a:bodyPr>
            <a:normAutofit fontScale="85000" lnSpcReduction="10000"/>
          </a:bodyPr>
          <a:lstStyle/>
          <a:p>
            <a:r>
              <a:rPr lang="ar-IQ" b="1" dirty="0"/>
              <a:t>وبالرجوع الى تيرنر </a:t>
            </a:r>
            <a:endParaRPr lang="en-US" dirty="0"/>
          </a:p>
          <a:p>
            <a:r>
              <a:rPr lang="ar-IQ" dirty="0"/>
              <a:t>وفي دراسه تربط بين الرموز والواقع الاجتماعي , يوضح تيرنر جوانب متعدده منها علاقة الاضداد , والصراع و التماسك بين افراد المجتمع . وذاك ما يجري توضيحه , يشير الى انه في مجتمع ديمبو نوعين من الاخشاب المستخدمه في بناء الاساس الذي يشيد عليه البيت او الكوخ . و الاشجار التي يصنع منها هذين النوعين من الاخشاب لها دلاله رمزيه , فالنوع الاول من الخشب هو خشب شجرة اللبن والنوع الثاني هو خشب شجرة الدم , وشجرة الدم تعد رمز الرجل , الذي يتزوج بالفتاة التي تمر بشعيرة النضج . بينما شجرة اللبن ترمز الى الزوجه او الفتاة التي مرت بالفعل بتلك الشعيرة . ويذهب تيرنر في التعرف على مغزى ومعنى هذه الرموز المرتبطه بالاشجار . "طبقا لتفسير افراد مجتمع ديمبو ان هناك دم الذكور ودم الاناث وفي اتحادهما (اتحاد الاضداد )  تكمن وحدة المجتمع . كما هو في صورة اتحاد ضدين متمايزين هما اخشاب شجرة الدم واخشاب شجرة اللبن لنؤسس البيت , الكوخ ( نواة المجتمع ) . فضلا عن ذلك يشير تيرنر الى ان شجرة اللبن ترمز الى جوانب اجتماعيه متعدده مرتبطه بالتمايز والصراع بين اعضاء ذلك المجتمع . ففي شعيرة نضج الفتاة (التي تكون فيها شجرة اللبن رمزا اساسيا ) . يوجد تقابل بين الاضداد النساء و الرجال , بوصف النساء ينفصلن عن الرجال في اداء الشعيرة , بمعنى ان الرجال لا يشتركوا فيها , وفي جانب اخر ان شجرة اللبن تمثل الرابطه بين الام والابنه بوصفها ترمز الى الانثى . لكن في اداء الشعيرة ( شعيرة نضج الفتاة ) تفصل الابنه عن الام , فضلا عن ان الابنه وبعد مرورهال بالشعيره تفصل عن البنات الاخريات اللواتي لم يمرن بعد بشعيرة نضج الفتاة . فهنا نجد تقابل وانفصال بين الاضداد الرجال و النساء . تقابل وانفصال بين جماعة النساء انفسهن , اذ تنفصل الابنه عن الام بعد مرورها بشعيرة النضج فضلا عن انفصالها عن البنات اللواتي لم ينضجن بعد. ويشير تيرنر ان الرابطه الرمزيه بين شجرة الدم الرجل وشجرة اللبن المرأة تتبلور في الجانب الحسي الذي يشير الى العلاقه الجنسيه بين الرجل والمرأة ويتبلور ايضا في الجانب الفكري _ المعياري متمثلا في فكرة الزواج الذي يوحد الاضداد في وحدة واحدة ليجمعهم في بيت _ كوخ واحد المتكون من وحدة الاضداد ايضا اخشاب شجرة الدم مع اخشاب شجرة اللبن . </a:t>
            </a:r>
            <a:endParaRPr lang="en-US" dirty="0"/>
          </a:p>
        </p:txBody>
      </p:sp>
    </p:spTree>
    <p:extLst>
      <p:ext uri="{BB962C8B-B14F-4D97-AF65-F5344CB8AC3E}">
        <p14:creationId xmlns:p14="http://schemas.microsoft.com/office/powerpoint/2010/main" val="271140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260648"/>
            <a:ext cx="8352928" cy="6336704"/>
          </a:xfrm>
        </p:spPr>
        <p:txBody>
          <a:bodyPr>
            <a:normAutofit lnSpcReduction="10000"/>
          </a:bodyPr>
          <a:lstStyle/>
          <a:p>
            <a:r>
              <a:rPr lang="ar-IQ" b="1" dirty="0"/>
              <a:t>خلاصة القول / </a:t>
            </a:r>
            <a:r>
              <a:rPr lang="ar-IQ" dirty="0"/>
              <a:t>هناك انفصال وانقسام ثم اتحاد وتماسك , فهناك اتحاد الاضداد , بأتحاد اخشاب شجرة الدم مع اخشاب شجرة اللبن لتؤسس البيت , الكوخ . </a:t>
            </a:r>
            <a:endParaRPr lang="en-US" dirty="0"/>
          </a:p>
          <a:p>
            <a:r>
              <a:rPr lang="ar-IQ" dirty="0"/>
              <a:t>ثم اتحاد الاضداد (شجرة الدم (الرجل) مع شجرة اللبن (المرأة)) ويجتمعون في الكوخ المهيء لهم . يتحدون بوجود علاقه جنسيه تستند الى العرف والتقاليد . وهناك انفصال وانقسام في شعيرة نضج الفتاة , اذ انفصال النساء عن الرجال فضلا عن الانفصال بين الجنس نفسه ( انفصال الابنه عن الام ) . لتتحد الابنه التي اكملت الشعيره واصبحت ناضجه برجل وهكذا , </a:t>
            </a:r>
            <a:endParaRPr lang="en-US" dirty="0"/>
          </a:p>
          <a:p>
            <a:r>
              <a:rPr lang="ar-IQ" b="1" dirty="0"/>
              <a:t>ان اهمية الاسهام </a:t>
            </a:r>
            <a:r>
              <a:rPr lang="ar-IQ" dirty="0"/>
              <a:t>الذي قدمه تيرنر يتمثل في اهتمامه بدراسة الرموز ومعانيها بمعنى العلاقه بين الرموز والمرموز اليه فضلا عن علاقته بالرموز الاخرى وربطها بالمضمون الاجتماعي . وبهذا المفهوم استطاع تيرنر ان يتغلب على مشكلة الجوانب الصوريه _ الشكليه المجردة التي يعاني منها المنهج البنيوي . الذي يعتمد على مجرد العلاقات القائمه بين وحدات النسق . فمن خلال الجمع بين المضمون الاجتماعي للرموز وبين العلاقه البنائيه بين الرمز والمرموز اليه والرموز الاخرى قدم تيرنر بعدا جديدا لعملية الوصف والتفسير التي يقوم بها الانثروبولجي بالمقارنه مع الوصف والتفسير الذي يقدمه الاخباريون او المواطنون . وعلى عكس المدرسه البنائيه _ الوظيفيه التقليديه ( دوركايم , راد كليف براون ) . الذين يهتمون بالتضامن الاجتماعي ووحدة المحتمع , اهتم تيرنر بالواقع وعدم التجانس او اللانباء وبعمليات التغير والانتقال والتحول وان لم يغفل مفهوم التضامن ووحدة المجتمع . </a:t>
            </a:r>
          </a:p>
        </p:txBody>
      </p:sp>
    </p:spTree>
    <p:extLst>
      <p:ext uri="{BB962C8B-B14F-4D97-AF65-F5344CB8AC3E}">
        <p14:creationId xmlns:p14="http://schemas.microsoft.com/office/powerpoint/2010/main" val="2764706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352928" cy="6480720"/>
          </a:xfrm>
        </p:spPr>
        <p:txBody>
          <a:bodyPr>
            <a:normAutofit lnSpcReduction="10000"/>
          </a:bodyPr>
          <a:lstStyle/>
          <a:p>
            <a:r>
              <a:rPr lang="ar-IQ" dirty="0"/>
              <a:t>ويعني تيرنر بمفهوم اللانباء تلك المرحله الانتقاليه التي يتصف بها الافراد عند انتقالهم من حاله الى حاله اخرى ، وضحنا سابقا ان تيرنر استخدم نظرية فان جنب </a:t>
            </a:r>
            <a:r>
              <a:rPr lang="en-US" dirty="0"/>
              <a:t>Van </a:t>
            </a:r>
            <a:r>
              <a:rPr lang="en-US" dirty="0" err="1"/>
              <a:t>Gennep</a:t>
            </a:r>
            <a:r>
              <a:rPr lang="ar-IQ" dirty="0"/>
              <a:t> عن شعائر المرور التي تشمل الانفصال وشعائر الانتقال ثم شعائر الاتحاد ، اهتم تيرنر بصفه خاصه بمرحلة الانتقال على انها تمثل مرحله تحويليه ينتقل فيها الافراد و لاسيما الاطفال والمراهقين من حاله عدم النضج والاكتمال الى حاله اخرى هي النضج .</a:t>
            </a:r>
            <a:endParaRPr lang="en-US" dirty="0"/>
          </a:p>
          <a:p>
            <a:r>
              <a:rPr lang="ar-IQ" dirty="0"/>
              <a:t>وفي المرحله الانتقاليه تستخدم الرموز والشعائر الرمزيه لتحويل الافراد غير محددي الادوار الى شخصيات لها ادوار ووظائف في المجتمع . مثلا الافراد الذين يمرون بالمرحله الانتقاليه لا يتميزون بمكانه محدده واضحه وليس لديهم هويه او يمتلكون شيئا او خاصيه معينه . ملبس او رتبه او وضع قرابي يميزهم عن رفاقهم الذين يمرون بنفس المرحله . وبالرغم من ان تيرنر يصف المرحله الانتقاليه او الهامشيه بوصفها مرحله لا بنائيه ، الا انه يذهب الى ان هذه المرحله تتميز بنوع معين من البناء الاجتماعي (بمعنى العلاقات الاجتماعيه) تتمثل في العلاقه بين الصغار و الكبار ، اذ يخضع الصغار لسلطة الكبار (الاساتذه والاباء واولياء الامور وكل من له دور قيادي) . لكن هناك مساوات تامه بين الاطفال او الصغار بوصفهم يشتركون جميعا في صفة عدم النضج ، وما تقوم به الرموز بوصفها قوى اجتماعيه هو تحويل الافراد من هذه المرحله الهامشيه الانتقاليه الى مرحلة التكامل والنضج والتكيف مع المجتمع . </a:t>
            </a:r>
          </a:p>
        </p:txBody>
      </p:sp>
    </p:spTree>
    <p:extLst>
      <p:ext uri="{BB962C8B-B14F-4D97-AF65-F5344CB8AC3E}">
        <p14:creationId xmlns:p14="http://schemas.microsoft.com/office/powerpoint/2010/main" val="589593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TotalTime>
  <Words>2106</Words>
  <Application>Microsoft Office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مادة تقنيات الاتصال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6</cp:revision>
  <dcterms:created xsi:type="dcterms:W3CDTF">2020-07-14T21:06:58Z</dcterms:created>
  <dcterms:modified xsi:type="dcterms:W3CDTF">2020-07-14T22:43:50Z</dcterms:modified>
</cp:coreProperties>
</file>