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17" name="Footer Placeholder 16"/>
          <p:cNvSpPr>
            <a:spLocks noGrp="1"/>
          </p:cNvSpPr>
          <p:nvPr>
            <p:ph type="ftr" sz="quarter" idx="11"/>
          </p:nvPr>
        </p:nvSpPr>
        <p:spPr/>
        <p:txBody>
          <a:bodyPr/>
          <a:lstStyle>
            <a:extLst/>
          </a:lstStyle>
          <a:p>
            <a:endParaRPr lang="ar-IQ"/>
          </a:p>
        </p:txBody>
      </p:sp>
      <p:sp>
        <p:nvSpPr>
          <p:cNvPr id="29" name="Slide Number Placeholder 28"/>
          <p:cNvSpPr>
            <a:spLocks noGrp="1"/>
          </p:cNvSpPr>
          <p:nvPr>
            <p:ph type="sldNum" sz="quarter" idx="12"/>
          </p:nvPr>
        </p:nvSpPr>
        <p:spPr/>
        <p:txBody>
          <a:bodyPr/>
          <a:lstStyle>
            <a:extLst/>
          </a:lstStyle>
          <a:p>
            <a:fld id="{2F81AF86-66EE-4F39-BCED-B421D9F10DB0}" type="slidenum">
              <a:rPr lang="ar-IQ" smtClean="0"/>
              <a:t>‹#›</a:t>
            </a:fld>
            <a:endParaRPr lang="ar-IQ"/>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81AF86-66EE-4F39-BCED-B421D9F10DB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81AF86-66EE-4F39-BCED-B421D9F10DB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81AF86-66EE-4F39-BCED-B421D9F10DB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F81AF86-66EE-4F39-BCED-B421D9F10DB0}" type="slidenum">
              <a:rPr lang="ar-IQ" smtClean="0"/>
              <a:t>‹#›</a:t>
            </a:fld>
            <a:endParaRPr lang="ar-IQ"/>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F81AF86-66EE-4F39-BCED-B421D9F10DB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2F81AF86-66EE-4F39-BCED-B421D9F10DB0}" type="slidenum">
              <a:rPr lang="ar-IQ" smtClean="0"/>
              <a:t>‹#›</a:t>
            </a:fld>
            <a:endParaRPr lang="ar-IQ"/>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2F81AF86-66EE-4F39-BCED-B421D9F10DB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2F81AF86-66EE-4F39-BCED-B421D9F10DB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6CE269E-959E-4DDB-836B-809013FBAEF4}" type="datetimeFigureOut">
              <a:rPr lang="ar-IQ" smtClean="0"/>
              <a:t>11/25/1441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F81AF86-66EE-4F39-BCED-B421D9F10DB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6CE269E-959E-4DDB-836B-809013FBAEF4}" type="datetimeFigureOut">
              <a:rPr lang="ar-IQ" smtClean="0"/>
              <a:t>11/25/1441</a:t>
            </a:fld>
            <a:endParaRPr lang="ar-IQ"/>
          </a:p>
        </p:txBody>
      </p:sp>
      <p:sp>
        <p:nvSpPr>
          <p:cNvPr id="6" name="Footer Placeholder 5"/>
          <p:cNvSpPr>
            <a:spLocks noGrp="1"/>
          </p:cNvSpPr>
          <p:nvPr>
            <p:ph type="ftr" sz="quarter" idx="11"/>
          </p:nvPr>
        </p:nvSpPr>
        <p:spPr>
          <a:xfrm>
            <a:off x="914400" y="55499"/>
            <a:ext cx="5562600" cy="365125"/>
          </a:xfrm>
        </p:spPr>
        <p:txBody>
          <a:bodyPr/>
          <a:lstStyle>
            <a:extLst/>
          </a:lstStyle>
          <a:p>
            <a:endParaRPr lang="ar-IQ"/>
          </a:p>
        </p:txBody>
      </p:sp>
      <p:sp>
        <p:nvSpPr>
          <p:cNvPr id="7" name="Slide Number Placeholder 6"/>
          <p:cNvSpPr>
            <a:spLocks noGrp="1"/>
          </p:cNvSpPr>
          <p:nvPr>
            <p:ph type="sldNum" sz="quarter" idx="12"/>
          </p:nvPr>
        </p:nvSpPr>
        <p:spPr>
          <a:xfrm>
            <a:off x="8610600" y="55499"/>
            <a:ext cx="457200" cy="365125"/>
          </a:xfrm>
        </p:spPr>
        <p:txBody>
          <a:bodyPr/>
          <a:lstStyle>
            <a:extLst/>
          </a:lstStyle>
          <a:p>
            <a:fld id="{2F81AF86-66EE-4F39-BCED-B421D9F10DB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6CE269E-959E-4DDB-836B-809013FBAEF4}" type="datetimeFigureOut">
              <a:rPr lang="ar-IQ" smtClean="0"/>
              <a:t>11/25/1441</a:t>
            </a:fld>
            <a:endParaRPr lang="ar-IQ"/>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IQ"/>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F81AF86-66EE-4F39-BCED-B421D9F10DB0}"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a:t>مادة تقنيات الاتصال</a:t>
            </a:r>
          </a:p>
        </p:txBody>
      </p:sp>
      <p:sp>
        <p:nvSpPr>
          <p:cNvPr id="3" name="Subtitle 2"/>
          <p:cNvSpPr>
            <a:spLocks noGrp="1"/>
          </p:cNvSpPr>
          <p:nvPr>
            <p:ph type="subTitle" idx="1"/>
          </p:nvPr>
        </p:nvSpPr>
        <p:spPr/>
        <p:txBody>
          <a:bodyPr>
            <a:normAutofit fontScale="77500" lnSpcReduction="20000"/>
          </a:bodyPr>
          <a:lstStyle/>
          <a:p>
            <a:r>
              <a:rPr lang="ar-IQ" sz="2800" dirty="0">
                <a:solidFill>
                  <a:schemeClr val="tx1"/>
                </a:solidFill>
              </a:rPr>
              <a:t>المرحلة الثالثه انثروبولوجي / </a:t>
            </a:r>
            <a:r>
              <a:rPr lang="ar-IQ" sz="2800" dirty="0" smtClean="0">
                <a:solidFill>
                  <a:schemeClr val="tx1"/>
                </a:solidFill>
              </a:rPr>
              <a:t>مسائي / صباحي </a:t>
            </a:r>
            <a:endParaRPr lang="ar-IQ" sz="2800" dirty="0">
              <a:solidFill>
                <a:schemeClr val="tx1"/>
              </a:solidFill>
            </a:endParaRPr>
          </a:p>
          <a:p>
            <a:r>
              <a:rPr lang="ar-IQ" sz="2800" dirty="0">
                <a:solidFill>
                  <a:schemeClr val="tx1"/>
                </a:solidFill>
              </a:rPr>
              <a:t>اعداد </a:t>
            </a:r>
            <a:r>
              <a:rPr lang="ar-IQ" sz="2800" dirty="0" smtClean="0">
                <a:solidFill>
                  <a:schemeClr val="tx1"/>
                </a:solidFill>
              </a:rPr>
              <a:t>:</a:t>
            </a:r>
          </a:p>
          <a:p>
            <a:r>
              <a:rPr lang="ar-IQ" sz="2800" dirty="0" smtClean="0"/>
              <a:t>د. </a:t>
            </a:r>
            <a:r>
              <a:rPr lang="ar-IQ" sz="2800" smtClean="0"/>
              <a:t>ذكرى جميل البناء </a:t>
            </a:r>
            <a:r>
              <a:rPr lang="ar-IQ" sz="2800" smtClean="0">
                <a:solidFill>
                  <a:schemeClr val="tx1"/>
                </a:solidFill>
              </a:rPr>
              <a:t> </a:t>
            </a:r>
          </a:p>
          <a:p>
            <a:r>
              <a:rPr lang="ar-IQ" sz="2800" dirty="0" smtClean="0">
                <a:solidFill>
                  <a:schemeClr val="tx1"/>
                </a:solidFill>
              </a:rPr>
              <a:t> </a:t>
            </a:r>
            <a:r>
              <a:rPr lang="ar-IQ" sz="2800" dirty="0">
                <a:solidFill>
                  <a:schemeClr val="tx1"/>
                </a:solidFill>
              </a:rPr>
              <a:t>م.م ياسمين اسام</a:t>
            </a:r>
          </a:p>
          <a:p>
            <a:r>
              <a:rPr lang="ar-IQ" sz="2800" dirty="0">
                <a:solidFill>
                  <a:schemeClr val="tx1"/>
                </a:solidFill>
              </a:rPr>
              <a:t>المحاضرة </a:t>
            </a:r>
            <a:r>
              <a:rPr lang="ar-IQ" sz="2800" dirty="0" smtClean="0">
                <a:solidFill>
                  <a:schemeClr val="tx1"/>
                </a:solidFill>
              </a:rPr>
              <a:t>التاسعة </a:t>
            </a:r>
            <a:r>
              <a:rPr lang="ar-IQ" sz="2800" dirty="0">
                <a:solidFill>
                  <a:schemeClr val="tx1"/>
                </a:solidFill>
              </a:rPr>
              <a:t>عشر</a:t>
            </a:r>
          </a:p>
          <a:p>
            <a:endParaRPr lang="ar-IQ" dirty="0"/>
          </a:p>
        </p:txBody>
      </p:sp>
    </p:spTree>
    <p:extLst>
      <p:ext uri="{BB962C8B-B14F-4D97-AF65-F5344CB8AC3E}">
        <p14:creationId xmlns:p14="http://schemas.microsoft.com/office/powerpoint/2010/main" val="2789644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404664"/>
            <a:ext cx="8662736" cy="6192688"/>
          </a:xfrm>
        </p:spPr>
        <p:txBody>
          <a:bodyPr>
            <a:normAutofit fontScale="70000" lnSpcReduction="20000"/>
          </a:bodyPr>
          <a:lstStyle/>
          <a:p>
            <a:r>
              <a:rPr lang="ar-IQ" b="1" dirty="0"/>
              <a:t>اهم المداخل او المناهج والنظريات الرمزيه في دراسة المجتمع </a:t>
            </a:r>
            <a:endParaRPr lang="en-US" dirty="0"/>
          </a:p>
          <a:p>
            <a:r>
              <a:rPr lang="ar-IQ" dirty="0"/>
              <a:t>ظهرت المناهج والنظريات في الستينيات وتبلورت في السبعينيات والثمانينيات من القرن العشرين . وبظهور المناهج والنظريات الرمزيه جرى تحول من الاهتمام بدراسة السلوك والبناء الاجتماعي والنسق الفكري المجرد والمنعزل عن واقع الحياة الاجتماعيه الى الاهتمام بدراسة المعاني والرموز واللغه والادراك ، واصبحت الحياة الاجتماعيه تدرك وتفهم على انها تؤلف حوار او نص او نسيج من المعاني .  </a:t>
            </a:r>
            <a:endParaRPr lang="en-US" dirty="0"/>
          </a:p>
          <a:p>
            <a:r>
              <a:rPr lang="ar-IQ" dirty="0"/>
              <a:t>لعل من اهم مميزات المدخل الرمزي هو انه لا يهتم بالمعنى الحرفي للسلوك او الفعل او الظواهر الثقافيه بصفة عامه بل يركز على المعنى او المغزى الكامن فيها . فالمدخل الرمزي يميز بين المعنى الرمزي الظاهر لتلك الظواهر وبين معانيها الرمزيه التي تجعلها تتسم بالاهميه والقيمه في نظر افراد المجتمع . ويهتم المدخل الرمزي بالمضمون والمحتوى وهدفه الرئيسي هو تقديم وصف تفسيري شامل (من وجهت نظر الافراد المدروسين) لمعنى ومغزى بناء النص او الشعيره او النسق الثقافي ككل. والمدخل الرمزي يدرس الجوانب المعرفيه والوجدانيه والادائيه والتعبيريه لظاهرة معينه مع التركيز على الابنيه الايديولوجيه الواسعه وعلى روح الثقافه داخل تلك الابنيه . ولايهتم المدخل الرمزي بتأسيس نظرية عن اسباب الظواهر الثقافيه والاجتماعيه بل يهتم في المحل الاول بتقديم وصف تفسيري لتلك الظواهر (كما يفهمها افراد المجتمع المدروس) . </a:t>
            </a:r>
            <a:endParaRPr lang="en-US" dirty="0"/>
          </a:p>
          <a:p>
            <a:r>
              <a:rPr lang="ar-IQ" dirty="0"/>
              <a:t>ومع توسع وانتشار الدراسات الرمزيه تعددت المناهج والنظريات لكن يمكن اجمال اكثر تلك المناهج شيوعا وانتشارا وتأثيرا في مدخلين رئيسين: </a:t>
            </a:r>
            <a:endParaRPr lang="en-US" dirty="0"/>
          </a:p>
        </p:txBody>
      </p:sp>
    </p:spTree>
    <p:extLst>
      <p:ext uri="{BB962C8B-B14F-4D97-AF65-F5344CB8AC3E}">
        <p14:creationId xmlns:p14="http://schemas.microsoft.com/office/powerpoint/2010/main" val="347091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496944" cy="6480720"/>
          </a:xfrm>
        </p:spPr>
        <p:txBody>
          <a:bodyPr>
            <a:normAutofit fontScale="70000" lnSpcReduction="20000"/>
          </a:bodyPr>
          <a:lstStyle/>
          <a:p>
            <a:r>
              <a:rPr lang="ar-IQ" dirty="0"/>
              <a:t>اولا : المدخل البنيوي الرمزي ويمثله ديفيد شنايدر . </a:t>
            </a:r>
            <a:endParaRPr lang="en-US" dirty="0"/>
          </a:p>
          <a:p>
            <a:r>
              <a:rPr lang="ar-IQ" dirty="0"/>
              <a:t>ثانيا : المدخل الوصفي التفسيري او الاثنوغرافي ، وهذا المدخل يقسم الى قسمين كبيرين احدهما بزعامة فيكتور تيرنر ويهتم بالشعائر والعمليات الاجتماعيه والرموز المتضمنه فيها ، وثانيهما برعاية كليفورد جيرتز ويهتم بالوصف الاثنوغرافي المكثف ومعالجة الثقافه والمجتمع على انها نصوص يمكن قرأتها وفهمها .</a:t>
            </a:r>
            <a:endParaRPr lang="en-US" dirty="0"/>
          </a:p>
          <a:p>
            <a:r>
              <a:rPr lang="ar-IQ" b="1" dirty="0"/>
              <a:t>اولا : المدخل البنيوي الرمزي : </a:t>
            </a:r>
            <a:endParaRPr lang="en-US" dirty="0"/>
          </a:p>
          <a:p>
            <a:r>
              <a:rPr lang="ar-IQ" dirty="0"/>
              <a:t>يتزعم هذا المدخل ديفيد شنايدر ، تعني الثقافه عند شنايدر نسق او بناء رمزي يمكن تعريفه من خلال العلاقه الموجوده او القائمه بين عناصره والمنهج البنائي الرمزي يركز على العلاقات الداخليه بين عناصر النسق الرمزي مستهدفا تحديد الرموز الاساسيه والبناء العميق للنسق ككل . فالثقافه تتطلب ان تدرس من خلال الحدود والمصطلحات الخاصه بها ويجب ان لا ترد الى اي نسق اخر غير ثقافي . </a:t>
            </a:r>
            <a:endParaRPr lang="en-US" dirty="0"/>
          </a:p>
          <a:p>
            <a:r>
              <a:rPr lang="ar-IQ" dirty="0"/>
              <a:t>شنايدر قدم دراسه متكامله عن النسق الرمزي الثقافي ، ولكن كان ذلك على حساب مفهوم الفعل الاجتماعي ، فقد عزل شنايدر النسق او البناء الرمزي وفصله عن الواقع الاجتماعي في سلوك و افعال الافراد . ويقول شنايدر مؤكدا على الاتجاه البنيوي التجريدي " انني لست مهتما بوصف الانماط الفعليه للسلوك او الفعل ، او بما يفعله الناس في الواقع عندما يقومون بأدوارهم ، او بالادوار التي يشغلها الناس والتنظيمات العامه في السلوك او فعل الافراد (المجتمع المدروس) " . </a:t>
            </a:r>
          </a:p>
        </p:txBody>
      </p:sp>
    </p:spTree>
    <p:extLst>
      <p:ext uri="{BB962C8B-B14F-4D97-AF65-F5344CB8AC3E}">
        <p14:creationId xmlns:p14="http://schemas.microsoft.com/office/powerpoint/2010/main" val="315806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640960" cy="6336704"/>
          </a:xfrm>
        </p:spPr>
        <p:txBody>
          <a:bodyPr>
            <a:normAutofit fontScale="62500" lnSpcReduction="20000"/>
          </a:bodyPr>
          <a:lstStyle/>
          <a:p>
            <a:r>
              <a:rPr lang="ar-IQ" dirty="0"/>
              <a:t>ويؤكد شنايدر بقوله انني اهتم بنسق الرموز والمعاني وليس بالوصف , اي المستوى . ان عناصر الثقافه تكتسب معناها من علاقة كل عنصر بالعناصر الاخرى المؤلفه لنسق قائم على الاضداد والتقابل الثنائي . </a:t>
            </a:r>
            <a:endParaRPr lang="en-US" dirty="0"/>
          </a:p>
          <a:p>
            <a:r>
              <a:rPr lang="ar-IQ" dirty="0"/>
              <a:t>في دراسة شنايدر الرمزيه للنسق القرابي في المجتمع الامريكي يوضح تحليله لنسق القرابه في المجتمع الامريكي ويؤسسه على مفهوم علاقات التقابل والاضداد الثنائيه مع ربط ذلك بالقواعد والمعايير الثقافيه السائده في ذلك المجتمع . و يذهب شنايدر ان الحب يمثل الرمز الاساسي المحوري في نسق الثقافه الامريكيه . ويوضح ذلك بقوله ان هنالك علاقة تقابل بين الطبيعه والثقافه (متمثله بالقانون ) . فالنسق القرابي الامريكي يقوم على ذلك النوع من التقابل بين الطبيعه والقانون . </a:t>
            </a:r>
            <a:endParaRPr lang="en-US" dirty="0"/>
          </a:p>
          <a:p>
            <a:r>
              <a:rPr lang="ar-IQ" dirty="0"/>
              <a:t>بمعنى اخر ان النسق القرابي كما يفهمه افراد المجتمع الامريكي يؤسس على عنصرين اساسين هما الطبيعه و القانون وذلك من خلال مفهوم الحب المرتبط بهذين العنصرين . ويتمثل العنصر الطبيعي في الحب القرابي المؤسس على علاقة الدم يظهر في علاقة الاباء و الابناء اما العنصر القانوني الثقافي يتمثل في علاقة الزواج و المصاهره المحكومه بقواعد و قوانين منظمه للعلاقات الجنسيه بين المراه و الرجل . ان الحب يربط علاقة الزواج (او المصاهره ) و علاقة الدم (او القرابه ) من خلال العلاقات المبنيه . فالحب بمعنى العلاقه الجنسيه هو فعل طبيعي ينتج عنه التكاثر والانجاب . اذ ان الحب رمز للوحده ، فالحب اتحاد الاضداد الرجل والمرأه ولكن وحدة الاضداد لاتكن مؤكده من خلال الزواج فحسب بل ايضا من خلال انتاج الاتحاد المتمثل في وحدة الدم بمعنى الطفل . فالطفل يجمع و يوحد في شخص واحد مكونات و عناصر بايولوجيه وراثيه من الاب و الام . و هو بذلك يمثل وحدة الدم في علاقته بالوالدين و الاخوه والاخوات , و هذه الوحده تمثل وحدة الحب القرابي المرتبطه اشد ارتباط بالجانب الجنسي بين الاب والام الزوج والزوجه . </a:t>
            </a:r>
            <a:endParaRPr lang="en-US" dirty="0"/>
          </a:p>
          <a:p>
            <a:endParaRPr lang="ar-IQ" dirty="0"/>
          </a:p>
        </p:txBody>
      </p:sp>
    </p:spTree>
    <p:extLst>
      <p:ext uri="{BB962C8B-B14F-4D97-AF65-F5344CB8AC3E}">
        <p14:creationId xmlns:p14="http://schemas.microsoft.com/office/powerpoint/2010/main" val="4281936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568952" cy="6408712"/>
          </a:xfrm>
        </p:spPr>
        <p:txBody>
          <a:bodyPr>
            <a:normAutofit/>
          </a:bodyPr>
          <a:lstStyle/>
          <a:p>
            <a:r>
              <a:rPr lang="ar-IQ" sz="2000" dirty="0"/>
              <a:t>ما يمكن قوله بصدد التحليل البنائي الرمزي الذي قدمه شنايدر عن النسق القرابي في المجتمع الامريكي ، بالرغم من انه يعد تحولا عن الدراسات الانثروبولوجيه التقليديه لا سيما تلك المتعلقه بالدراسه البنائيه الوظيفيه للنسق القرابي بشكل عام . الا ان هذا التحليل الرمزي عزل الجزانب الثقافيه او الرمزيه عن الجوانب الاقتصاديه او الاجتماعيه والتاريخيه . </a:t>
            </a:r>
            <a:endParaRPr lang="en-US" sz="2000" dirty="0"/>
          </a:p>
          <a:p>
            <a:r>
              <a:rPr lang="ar-IQ" sz="2000" dirty="0"/>
              <a:t>ان اغفال المضمون الاجتماعي والتركيز على العلاقات الشكليه الصوريه بين الرموز المحوريه او الاساسيه لا يحل مشكلة التنوع في الرموز الثقافيه المرتبطه بالتنوع والاختلاف في الطبقه الاجتماعيه والعمر والجنس . فضلا عن ان اهمال الجانب التاريخي ترك مشكلة ظهور نمو وتغير الرمز عبر الزمن من دون حل . </a:t>
            </a:r>
            <a:endParaRPr lang="en-US" sz="2000" dirty="0"/>
          </a:p>
          <a:p>
            <a:endParaRPr lang="ar-IQ" dirty="0"/>
          </a:p>
        </p:txBody>
      </p:sp>
    </p:spTree>
    <p:extLst>
      <p:ext uri="{BB962C8B-B14F-4D97-AF65-F5344CB8AC3E}">
        <p14:creationId xmlns:p14="http://schemas.microsoft.com/office/powerpoint/2010/main" val="3919184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TotalTime>
  <Words>839</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Metro</vt:lpstr>
      <vt:lpstr>مادة تقنيات الاتصال</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3</cp:revision>
  <dcterms:created xsi:type="dcterms:W3CDTF">2020-07-10T20:53:15Z</dcterms:created>
  <dcterms:modified xsi:type="dcterms:W3CDTF">2020-07-14T22:00:14Z</dcterms:modified>
</cp:coreProperties>
</file>