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9" d="100"/>
          <a:sy n="79" d="100"/>
        </p:scale>
        <p:origin x="-111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6AC4B73-CE26-47D5-93AF-14B43C83185D}" type="datetimeFigureOut">
              <a:rPr lang="ar-IQ" smtClean="0"/>
              <a:t>11/25/1441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CBEB86-5957-4311-932A-E38862ED371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AC4B73-CE26-47D5-93AF-14B43C83185D}" type="datetimeFigureOut">
              <a:rPr lang="ar-IQ" smtClean="0"/>
              <a:t>11/25/1441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CBEB86-5957-4311-932A-E38862ED371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AC4B73-CE26-47D5-93AF-14B43C83185D}" type="datetimeFigureOut">
              <a:rPr lang="ar-IQ" smtClean="0"/>
              <a:t>11/25/1441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CBEB86-5957-4311-932A-E38862ED371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AC4B73-CE26-47D5-93AF-14B43C83185D}" type="datetimeFigureOut">
              <a:rPr lang="ar-IQ" smtClean="0"/>
              <a:t>11/25/1441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CBEB86-5957-4311-932A-E38862ED3712}" type="slidenum">
              <a:rPr lang="ar-IQ" smtClean="0"/>
              <a:t>‹#›</a:t>
            </a:fld>
            <a:endParaRPr lang="ar-IQ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AC4B73-CE26-47D5-93AF-14B43C83185D}" type="datetimeFigureOut">
              <a:rPr lang="ar-IQ" smtClean="0"/>
              <a:t>11/25/1441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CBEB86-5957-4311-932A-E38862ED3712}" type="slidenum">
              <a:rPr lang="ar-IQ" smtClean="0"/>
              <a:t>‹#›</a:t>
            </a:fld>
            <a:endParaRPr lang="ar-IQ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AC4B73-CE26-47D5-93AF-14B43C83185D}" type="datetimeFigureOut">
              <a:rPr lang="ar-IQ" smtClean="0"/>
              <a:t>11/25/1441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CBEB86-5957-4311-932A-E38862ED3712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AC4B73-CE26-47D5-93AF-14B43C83185D}" type="datetimeFigureOut">
              <a:rPr lang="ar-IQ" smtClean="0"/>
              <a:t>11/25/1441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CBEB86-5957-4311-932A-E38862ED3712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AC4B73-CE26-47D5-93AF-14B43C83185D}" type="datetimeFigureOut">
              <a:rPr lang="ar-IQ" smtClean="0"/>
              <a:t>11/25/1441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CBEB86-5957-4311-932A-E38862ED3712}" type="slidenum">
              <a:rPr lang="ar-IQ" smtClean="0"/>
              <a:t>‹#›</a:t>
            </a:fld>
            <a:endParaRPr lang="ar-IQ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AC4B73-CE26-47D5-93AF-14B43C83185D}" type="datetimeFigureOut">
              <a:rPr lang="ar-IQ" smtClean="0"/>
              <a:t>11/25/1441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CBEB86-5957-4311-932A-E38862ED371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6AC4B73-CE26-47D5-93AF-14B43C83185D}" type="datetimeFigureOut">
              <a:rPr lang="ar-IQ" smtClean="0"/>
              <a:t>11/25/1441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CBEB86-5957-4311-932A-E38862ED3712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6AC4B73-CE26-47D5-93AF-14B43C83185D}" type="datetimeFigureOut">
              <a:rPr lang="ar-IQ" smtClean="0"/>
              <a:t>11/25/1441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CBEB86-5957-4311-932A-E38862ED3712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6AC4B73-CE26-47D5-93AF-14B43C83185D}" type="datetimeFigureOut">
              <a:rPr lang="ar-IQ" smtClean="0"/>
              <a:t>11/25/1441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BCBEB86-5957-4311-932A-E38862ED3712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224135"/>
          </a:xfrm>
        </p:spPr>
        <p:txBody>
          <a:bodyPr>
            <a:normAutofit fontScale="90000"/>
          </a:bodyPr>
          <a:lstStyle/>
          <a:p>
            <a:pPr algn="ctr"/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>مادة تقنيات الاتصال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44824"/>
            <a:ext cx="6400800" cy="2736304"/>
          </a:xfrm>
        </p:spPr>
        <p:txBody>
          <a:bodyPr>
            <a:normAutofit/>
          </a:bodyPr>
          <a:lstStyle/>
          <a:p>
            <a:pPr algn="ctr"/>
            <a:r>
              <a:rPr lang="ar-IQ" dirty="0" smtClean="0">
                <a:solidFill>
                  <a:schemeClr val="tx1"/>
                </a:solidFill>
              </a:rPr>
              <a:t>المرحلة الثالثه انثروبولوجي / </a:t>
            </a:r>
            <a:r>
              <a:rPr lang="ar-IQ" dirty="0" smtClean="0">
                <a:solidFill>
                  <a:schemeClr val="tx1"/>
                </a:solidFill>
              </a:rPr>
              <a:t>مسائي / صباحي </a:t>
            </a:r>
            <a:endParaRPr lang="ar-IQ" dirty="0" smtClean="0">
              <a:solidFill>
                <a:schemeClr val="tx1"/>
              </a:solidFill>
            </a:endParaRPr>
          </a:p>
          <a:p>
            <a:pPr algn="ctr"/>
            <a:r>
              <a:rPr lang="ar-IQ" dirty="0" smtClean="0">
                <a:solidFill>
                  <a:schemeClr val="tx1"/>
                </a:solidFill>
              </a:rPr>
              <a:t>اعداد </a:t>
            </a:r>
            <a:r>
              <a:rPr lang="ar-IQ" dirty="0" smtClean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ar-IQ" dirty="0" smtClean="0">
                <a:solidFill>
                  <a:schemeClr val="tx1"/>
                </a:solidFill>
              </a:rPr>
              <a:t>د. ذكرى جميل البناء</a:t>
            </a:r>
            <a:r>
              <a:rPr lang="ar-IQ" dirty="0" smtClean="0">
                <a:solidFill>
                  <a:schemeClr val="tx1"/>
                </a:solidFill>
              </a:rPr>
              <a:t>  </a:t>
            </a:r>
          </a:p>
          <a:p>
            <a:pPr algn="ctr"/>
            <a:r>
              <a:rPr lang="ar-IQ" dirty="0" smtClean="0">
                <a:solidFill>
                  <a:schemeClr val="tx1"/>
                </a:solidFill>
              </a:rPr>
              <a:t>م.م </a:t>
            </a:r>
            <a:r>
              <a:rPr lang="ar-IQ" dirty="0" smtClean="0">
                <a:solidFill>
                  <a:schemeClr val="tx1"/>
                </a:solidFill>
              </a:rPr>
              <a:t>ياسمين اسام</a:t>
            </a:r>
          </a:p>
          <a:p>
            <a:pPr algn="ctr"/>
            <a:r>
              <a:rPr lang="ar-IQ" dirty="0" smtClean="0">
                <a:solidFill>
                  <a:schemeClr val="tx1"/>
                </a:solidFill>
              </a:rPr>
              <a:t>المحاضرة الثامنه عشر</a:t>
            </a:r>
          </a:p>
          <a:p>
            <a:endParaRPr lang="ar-IQ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329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256584"/>
          </a:xfrm>
        </p:spPr>
        <p:txBody>
          <a:bodyPr>
            <a:normAutofit fontScale="77500" lnSpcReduction="20000"/>
          </a:bodyPr>
          <a:lstStyle/>
          <a:p>
            <a:r>
              <a:rPr lang="ar-IQ" b="1" dirty="0"/>
              <a:t>المحور الثالث </a:t>
            </a:r>
            <a:endParaRPr lang="en-US" dirty="0"/>
          </a:p>
          <a:p>
            <a:r>
              <a:rPr lang="ar-IQ" dirty="0"/>
              <a:t>بفضل اهتمام علماء الانثروبولوجيا بالرمز كمدخل في دراسة الثقافه والمجتمع ، اذ ظهرت المناهج و النظريات المختلفه المهتمه بجوانب معينه من الرموز ومما يتعلق بمدى فائدتها في الدراسه . مما نتج عنه ظهور تصنيفات متعدده من الرموز هدفت الى تأسيس اطار تصنيفي علمي لاهم الرموز التي ساعدت في توفير دراسه علميه ودقيقه للثقافه او المجتمع ، لعل من اكثر التصنيفات شيوعا تلك التي قدمها ادورد سابير </a:t>
            </a:r>
            <a:r>
              <a:rPr lang="en-US" dirty="0"/>
              <a:t>Edward </a:t>
            </a:r>
            <a:r>
              <a:rPr lang="en-US" dirty="0" err="1"/>
              <a:t>Sapair</a:t>
            </a:r>
            <a:r>
              <a:rPr lang="en-US" dirty="0"/>
              <a:t> </a:t>
            </a:r>
            <a:r>
              <a:rPr lang="ar-IQ" dirty="0"/>
              <a:t> وفيكتور تيرنر </a:t>
            </a:r>
            <a:r>
              <a:rPr lang="en-US" dirty="0"/>
              <a:t>Victor Turner </a:t>
            </a:r>
          </a:p>
          <a:p>
            <a:r>
              <a:rPr lang="ar-IQ" b="1" dirty="0"/>
              <a:t>اولا : تصنيف سابير </a:t>
            </a:r>
            <a:endParaRPr lang="en-US" dirty="0"/>
          </a:p>
          <a:p>
            <a:r>
              <a:rPr lang="ar-IQ" dirty="0"/>
              <a:t>يضع سابير تميزا بين صنفين من الرموز الصنف الاول يطلق عليه رمز المرجعيه . وهي تشير الى تلك الاشكال التي تشمل اللغه الشفاهيه (الكلام) والكتابه وشفرة التلغراف والاعلام القوميه وسائر التنظيمات الاخرى من الرموز المتفق عليها والتي تعد وسائل اقتصاديه ذات اهميه لاغراض مرجعيه . </a:t>
            </a:r>
            <a:endParaRPr lang="en-US" dirty="0"/>
          </a:p>
          <a:p>
            <a:r>
              <a:rPr lang="ar-IQ" dirty="0"/>
              <a:t>اما الرمز الثاني يطلق عليه الرموز المكثفه ، تتميز ايضا بالاقتصاد ومشبعه بالانفعالات . هذا النوع من الرموز يوصف بانه شكل مكثف جدا من السلوك الاستبدالي للتعبير المباشر الذي يسمح بأطلاق التوتر الانفعالي في صوره شعوريه او لا شعوريه . ويذهب سابير الى انه في سلوك الفعل الواقعي . يمتزج ويتداخل هذين النوعين من الرموز فيما بينهما . </a:t>
            </a:r>
            <a:endParaRPr lang="en-US" dirty="0"/>
          </a:p>
          <a:p>
            <a:r>
              <a:rPr lang="ar-IQ" dirty="0"/>
              <a:t>مثال في ذلك – يمكن لانواع معينه من الكتابه او الشعارات اللفظيه التي تعد رموز مرجعيه ان تاخذ بسهوله صفه او خاصية الشعائر الانفعاليه او الرموز المكثفه . وتصبح ذات اهميه للفرد و المجتمع بوصفها اشكال استبداليه للتعبير الانفعالي . </a:t>
            </a:r>
            <a:endParaRPr lang="en-US" dirty="0"/>
          </a:p>
          <a:p>
            <a:pPr marL="109728" indent="0">
              <a:buNone/>
            </a:pPr>
            <a:endParaRPr lang="ar-IQ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algn="r"/>
            <a:r>
              <a:rPr lang="ar-IQ" dirty="0">
                <a:effectLst/>
              </a:rPr>
              <a:t>تصنيف الرموز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796952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6192688"/>
          </a:xfrm>
        </p:spPr>
        <p:txBody>
          <a:bodyPr/>
          <a:lstStyle/>
          <a:p>
            <a:r>
              <a:rPr lang="ar-IQ" dirty="0"/>
              <a:t>ويقول سابير ان الرموز المرجعيه متأخره في تطورها عن الرموز المكثفه، فمعظم الرموز المرجعيه يمكن ردها الى رموز ظهرت بشكل لا شعوري مشبعه بخاصيه انفعاليه و التي اخذت بالتدرج شكل الرموز المرجعيه عندما تخلت عن السلوك الانفعالي المرتبط بها . </a:t>
            </a:r>
            <a:endParaRPr lang="en-US" dirty="0"/>
          </a:p>
          <a:p>
            <a:r>
              <a:rPr lang="ar-IQ" dirty="0"/>
              <a:t>فخلاصة القول بالرغم من بساطة التصنيف الذي قدمه سابير الا انه اثبت قيمته و فائدته في التمييز بين موضوعات العالم الخارجي او الرموز المرجعيه وبين الحالات النفسيه المتعلقه بالعالم الداخلي للفرد او بالذات (الرموز المكثفه المشبعه بالانفعالات) . لكن ما يؤخذ على تصنيف سابير اعتماده على التحليل النفسي في دراسة الرموز , وخاصية الرموز المكثفه الانفعاليه ، بشكل يؤثر على طبيعة التحليل الاجتماعي والثقافي ، لكن ذلك النقد لايقلل من اهمية بعض التصورات التي قدمها سابير لاسيما خاصة التكثيف التي اخذها وطورها تيرنر في دراسته الرمزيه . </a:t>
            </a:r>
          </a:p>
        </p:txBody>
      </p:sp>
    </p:spTree>
    <p:extLst>
      <p:ext uri="{BB962C8B-B14F-4D97-AF65-F5344CB8AC3E}">
        <p14:creationId xmlns:p14="http://schemas.microsoft.com/office/powerpoint/2010/main" val="2058943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 fontScale="85000" lnSpcReduction="20000"/>
          </a:bodyPr>
          <a:lstStyle/>
          <a:p>
            <a:r>
              <a:rPr lang="ar-IQ" b="1" dirty="0"/>
              <a:t>ثانيا : تصنيف تيرنر </a:t>
            </a:r>
            <a:endParaRPr lang="en-US" dirty="0"/>
          </a:p>
          <a:p>
            <a:r>
              <a:rPr lang="ar-IQ" dirty="0"/>
              <a:t>يميز تيرنر بين نوعين من الرموز </a:t>
            </a:r>
            <a:endParaRPr lang="en-US" dirty="0"/>
          </a:p>
          <a:p>
            <a:r>
              <a:rPr lang="ar-IQ" dirty="0"/>
              <a:t>اولا: الرموز المهيمنه ، وتعد اهدافا في حد ذاتها سواء كانت هذه الرموز متضمنه في الشعائر او مستخدمه في التفاعل الاجتماعي . </a:t>
            </a:r>
            <a:endParaRPr lang="en-US" dirty="0"/>
          </a:p>
          <a:p>
            <a:r>
              <a:rPr lang="ar-IQ" dirty="0"/>
              <a:t>ثانيا : الرموز الوسيليه , وتعد رموز تستخدم كوسائل لتحقيق الاغراض او الاهداف الاساسيه في شعيره معينه او في التفاعل الاجتماعي . </a:t>
            </a:r>
            <a:endParaRPr lang="en-US" dirty="0"/>
          </a:p>
          <a:p>
            <a:r>
              <a:rPr lang="ar-IQ" dirty="0"/>
              <a:t> </a:t>
            </a:r>
            <a:endParaRPr lang="en-US" dirty="0"/>
          </a:p>
          <a:p>
            <a:r>
              <a:rPr lang="ar-IQ" b="1" dirty="0"/>
              <a:t>خصائص الرموز المهيمنه عند تيرنر </a:t>
            </a:r>
            <a:endParaRPr lang="en-US" dirty="0"/>
          </a:p>
          <a:p>
            <a:r>
              <a:rPr lang="ar-IQ" b="1" dirty="0"/>
              <a:t>1.التكثيف </a:t>
            </a:r>
            <a:r>
              <a:rPr lang="en-US" b="1" dirty="0"/>
              <a:t>Condensation</a:t>
            </a:r>
            <a:endParaRPr lang="en-US" dirty="0"/>
          </a:p>
          <a:p>
            <a:r>
              <a:rPr lang="ar-IQ" dirty="0"/>
              <a:t>بمعنى ان عدة افكار وتصورات وانفعالات وافعال تتبلور وتتمثل في رمز واحد او صياغه رؤيه واحده . في هذا المعنى يجمع تيرنر بين مفهوم الرموز المرجعيه ومفهوم الرموز المكثفه ، فأن الرموز المهيمنه عند تيرنر تعد رموز مرجعيه وتكثيفيه او مكثفه في الوقت نفسه . واذا كان سابير – كما يقول تيرنر – ركز على الجانب الانفعالي من الرموز المكثفه ، فأن الرموز المهيمنه تتصف بأعتماد الجانب الفكري او المعرفي والجانب الوحداني الانفعالي في وحده واحده .</a:t>
            </a:r>
            <a:endParaRPr lang="en-US" dirty="0"/>
          </a:p>
          <a:p>
            <a:r>
              <a:rPr lang="ar-IQ" dirty="0"/>
              <a:t>اندماج الرموز اللفظية الكلام مع الحزن وانفعالاته (مظاهر الصياح –الضرب – اللطم) </a:t>
            </a:r>
            <a:endParaRPr lang="en-US" dirty="0"/>
          </a:p>
          <a:p>
            <a:r>
              <a:rPr lang="ar-IQ" dirty="0"/>
              <a:t>اندماج الرموز لفظية الكلام مع الفرح وانفعالاته (الرقص – التصفيق) </a:t>
            </a:r>
          </a:p>
        </p:txBody>
      </p:sp>
    </p:spTree>
    <p:extLst>
      <p:ext uri="{BB962C8B-B14F-4D97-AF65-F5344CB8AC3E}">
        <p14:creationId xmlns:p14="http://schemas.microsoft.com/office/powerpoint/2010/main" val="2954940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404664"/>
            <a:ext cx="8784976" cy="6048672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ar-IQ" b="1" dirty="0"/>
              <a:t>2.الوحده </a:t>
            </a:r>
            <a:r>
              <a:rPr lang="en-US" b="1" dirty="0"/>
              <a:t>Unity </a:t>
            </a:r>
            <a:endParaRPr lang="en-US" dirty="0"/>
          </a:p>
          <a:p>
            <a:r>
              <a:rPr lang="ar-IQ" dirty="0"/>
              <a:t>وحدة الرموز و المعاني المختلفه في صياغه رمزيه واحده . يعطي تيرنر مثالا عن مجتمع ديمبو (شمال غرب زامبيا) اثناء  دراسة ميدانيه للقبيله  او المجتمع . ففي مجتمع ديمبو توجد شجرة لبن تستخدم كرمز اساسي او مهيمن يحتوي في مضمونه عدة معاني مختلفه. اذ ان الشجره تعني الامومه و مبدأ الانتساب الى الام كما انها تعني صدر المرأة و ذلك لوجود الماده البيضاء التي تشبه اللبن . و تعني ايضا استمرارية شعب ديمبو ككل . فضلا عن ان هذه المعاني يمكن توحيدها و ربط فيما بينها داخل اطار معنى واحد هو التغذيه و الاعتماد . </a:t>
            </a:r>
            <a:endParaRPr lang="en-US" dirty="0"/>
          </a:p>
          <a:p>
            <a:r>
              <a:rPr lang="ar-IQ" dirty="0"/>
              <a:t>نموذج اخر , الشعائر في الدين الاسلامي ( الصلاة , الصوم , الزكاة , الحج... الخ ) فالصوم يعني كسر الشهوات الانسانيه بالامتناع عن الطعام و الشراب و الجنس . و يعني الشعور بجوع الفقراء , فيسعى الانسان الى المساعده و الاحسان , و تضمين لقانون التكافل الاجتماعي , و يعني ايضا وحدة المسلمين بأدائهم الشعائر في كل مكان يمتد به الاسلام و بتوقيت زمني معين (محدد) . فهنا تضمين لوحدة المسلمين فضلا عن استمرارية الاسلام باستمرارية شعائره عقيده و عباده و معامله . كما يمكن جمع هذه المعاني جميعها و ربطها في معنى واحد هو الاسلام و اركانه 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537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6048672"/>
          </a:xfrm>
        </p:spPr>
        <p:txBody>
          <a:bodyPr>
            <a:normAutofit fontScale="77500" lnSpcReduction="20000"/>
          </a:bodyPr>
          <a:lstStyle/>
          <a:p>
            <a:r>
              <a:rPr lang="ar-IQ" b="1" dirty="0"/>
              <a:t>3.قطبية المعنى </a:t>
            </a:r>
            <a:r>
              <a:rPr lang="en-US" b="1" dirty="0"/>
              <a:t>Polarization of meaning </a:t>
            </a:r>
            <a:endParaRPr lang="en-US" b="1" dirty="0" smtClean="0"/>
          </a:p>
          <a:p>
            <a:r>
              <a:rPr lang="ar-IQ" sz="2900" dirty="0"/>
              <a:t>هذه الخاصيه تعني ان الرموز المهيمنه تحوي على ابعاد او اقطاب متقابله و يميز تيرنر بين : </a:t>
            </a:r>
            <a:endParaRPr lang="en-US" sz="2900" dirty="0"/>
          </a:p>
          <a:p>
            <a:r>
              <a:rPr lang="ar-IQ" sz="2900" dirty="0"/>
              <a:t>اولا : القطب الحسي او الفسيولوجي الذي يرتبط بالشكل الخارجي للرمز و يرتبط ايضا بوجدان ومشاعر ورغبات الناس . </a:t>
            </a:r>
            <a:endParaRPr lang="en-US" sz="2900" dirty="0"/>
          </a:p>
          <a:p>
            <a:r>
              <a:rPr lang="ar-IQ" sz="2900" dirty="0"/>
              <a:t>ثانيا : القطب الايديولوجي او المعرفي و المعياري ، بمعنى يرتبط بأفكار ومعايير وقيم توجه وتحكم اعضاء المجتمع في تفاعلهم وسلوكهم . وبألاشاره الى المثال مجتمع ديمبو (شجرة اللبن) التي تستخدم في شعيرة نضج الفتاة . يذهب تيرنر الى ان الجانب الحسي – الفسيولوجي – الخارجي يتمثل في علاقة التشابه الموجوده بين لبن صدر المرأه والماده اللزجه البيضاء التي تفرزها شجرة اللبن . وعلى مستوى القطب الايديولوجي او الفكري فأن شجرة اللبن ترمز الى معاني الانوثه والامومه وحدة واستمرارية الجماعات المؤلفه لمجتمع ديمبو . </a:t>
            </a:r>
            <a:endParaRPr lang="en-US" sz="2900" dirty="0"/>
          </a:p>
          <a:p>
            <a:r>
              <a:rPr lang="ar-IQ" sz="2900" dirty="0"/>
              <a:t>و بالرجوع الى مثال (فريضة الصوم في الاسلام) . فعلى الصعيد الفسيولوجي (هو الابتعاد عن اللذات سلوك ظاهر – خارجي) . لكنه في الوقت نفسه وعلى الصعيد الفكري – العقيدي – فيعني تضمين للاحسان والمساعده و توحيد المسلمين واستمرارية الاسلام . والصوم لله وعبادة لله وصوم الجوارح الانسانيه . </a:t>
            </a:r>
            <a:endParaRPr lang="en-US" sz="2900" dirty="0"/>
          </a:p>
          <a:p>
            <a:r>
              <a:rPr lang="ar-IQ" sz="2900" dirty="0"/>
              <a:t>مثال عن الرموز المهيمنه ، يقول تيرنر ان الرموز المهيمنه تعد اهدافا في حد ذاتها سواء كانت هذه الرموز متضمنه في الشعائر او مستخدمه في التفاعل الاجتماعي . متضمنه في الشعائر (مثلا في الصلاه نستخدم الرموز اللفظيه وحركات الركوع والسجود) فكلها اهداف او تستخدم في التفاعل الاجتماعي (الرموز اللفظيه وغير اللفظيه) 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2650292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76664"/>
          </a:xfrm>
        </p:spPr>
        <p:txBody>
          <a:bodyPr>
            <a:normAutofit lnSpcReduction="10000"/>
          </a:bodyPr>
          <a:lstStyle/>
          <a:p>
            <a:r>
              <a:rPr lang="ar-IQ" sz="2800" dirty="0"/>
              <a:t>و مما يتعلق بالرموز الوسيليه عند تيرنر ، يقول تيرنر انها لاتكتسب اهميتها من حيث انها رموز في حد ذاتها بل من حيث هي وسائل لاغراض واهداف محدده ، ففي مجتمع ديمبو هناك شجرة تستهدف تخصيب النساء ، في هذه الشجره تستخدم اجزاء محمله بالثمار كوسيله لتخصيب النساء . ويعتقد اهالي ديمبو ان الثمار تمثل او ترمز الى الاطفال. فضلا عن ان هذه الثمار لها تأثير ايجابي في عملية التخصيب كما يعتقد افراد ديمبو ، و على هذا الاساس ينظر تيرنر لهذه الثمار على انها رموز وسيليه تستخدم لتحقيق هدف اساسي للشعيره وهو تخصيب النساء . </a:t>
            </a:r>
            <a:endParaRPr lang="en-US" sz="2800" dirty="0"/>
          </a:p>
          <a:p>
            <a:r>
              <a:rPr lang="ar-IQ" sz="2800" dirty="0"/>
              <a:t>نموذج اخر ، اذ ان الحصى التي يستخدمها المسلم في اداء رجم الشيطان في مناسك الحج ، فالحصى ليس لها اهميه في حد ذاتها ، انما اكتسبت اهميتها بوصفها الرمز المستخدم كوسيله لرجم الشيطان والمعصيه والغفله او الشهوه والتوبه الى الله عز وجل . بمعنى اخر اكتسبت اهميتها بوصفها اصبحت وسيله لتحقيق هدف معين . </a:t>
            </a:r>
            <a:endParaRPr lang="en-US" sz="2800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7537945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</TotalTime>
  <Words>1020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 مادة تقنيات الاتصال</vt:lpstr>
      <vt:lpstr>تصنيف الرموز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مادة تقنيات الاتصال</dc:title>
  <dc:creator>DR.Ahmed Saker 2o1O</dc:creator>
  <cp:lastModifiedBy>DR.Ahmed Saker 2o1O</cp:lastModifiedBy>
  <cp:revision>3</cp:revision>
  <dcterms:created xsi:type="dcterms:W3CDTF">2020-07-07T21:27:57Z</dcterms:created>
  <dcterms:modified xsi:type="dcterms:W3CDTF">2020-07-14T21:59:45Z</dcterms:modified>
</cp:coreProperties>
</file>