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5B99ADDC-071B-4BCC-A279-1420FFBBC5C2}"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5B99ADDC-071B-4BCC-A279-1420FFBBC5C2}"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5B99ADDC-071B-4BCC-A279-1420FFBBC5C2}"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5B99ADDC-071B-4BCC-A279-1420FFBBC5C2}"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DDD88AA-8C4C-449A-828D-5993F2A7C2D3}" type="datetimeFigureOut">
              <a:rPr lang="ar-IQ" smtClean="0"/>
              <a:t>11/25/1441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5B99ADDC-071B-4BCC-A279-1420FFBBC5C2}"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DDD88AA-8C4C-449A-828D-5993F2A7C2D3}" type="datetimeFigureOut">
              <a:rPr lang="ar-IQ" smtClean="0"/>
              <a:t>11/25/1441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B99ADDC-071B-4BCC-A279-1420FFBBC5C2}"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1432560" y="2132856"/>
            <a:ext cx="7406640" cy="2520280"/>
          </a:xfrm>
        </p:spPr>
        <p:txBody>
          <a:bodyPr>
            <a:normAutofit/>
          </a:bodyPr>
          <a:lstStyle/>
          <a:p>
            <a:pPr algn="ctr"/>
            <a:r>
              <a:rPr lang="ar-IQ" sz="2800" dirty="0"/>
              <a:t>المرحلة الثالثه انثروبولوجي / </a:t>
            </a:r>
            <a:r>
              <a:rPr lang="ar-IQ" sz="2800" dirty="0" smtClean="0"/>
              <a:t>مسائي / صباحي </a:t>
            </a:r>
            <a:endParaRPr lang="ar-IQ" sz="2800" dirty="0"/>
          </a:p>
          <a:p>
            <a:pPr algn="ctr"/>
            <a:r>
              <a:rPr lang="ar-IQ" sz="2800" dirty="0"/>
              <a:t>اعداد </a:t>
            </a:r>
            <a:r>
              <a:rPr lang="ar-IQ" sz="2800" dirty="0" smtClean="0"/>
              <a:t>:</a:t>
            </a:r>
          </a:p>
          <a:p>
            <a:pPr algn="ctr"/>
            <a:r>
              <a:rPr lang="ar-IQ" sz="2800" dirty="0" smtClean="0"/>
              <a:t>د. ذكرى جميل البناء</a:t>
            </a:r>
            <a:r>
              <a:rPr lang="ar-IQ" sz="2800" dirty="0" smtClean="0"/>
              <a:t>  </a:t>
            </a:r>
          </a:p>
          <a:p>
            <a:pPr algn="ctr"/>
            <a:r>
              <a:rPr lang="ar-IQ" sz="2800" dirty="0" smtClean="0"/>
              <a:t>م.م </a:t>
            </a:r>
            <a:r>
              <a:rPr lang="ar-IQ" sz="2800" dirty="0"/>
              <a:t>ياسمين اسام</a:t>
            </a:r>
          </a:p>
          <a:p>
            <a:pPr algn="ctr"/>
            <a:r>
              <a:rPr lang="ar-IQ" sz="2800" dirty="0"/>
              <a:t>المحاضرة </a:t>
            </a:r>
            <a:r>
              <a:rPr lang="ar-IQ" sz="2800" dirty="0" smtClean="0"/>
              <a:t>السابعه </a:t>
            </a:r>
            <a:r>
              <a:rPr lang="ar-IQ" sz="2800" dirty="0"/>
              <a:t>عشر</a:t>
            </a:r>
          </a:p>
          <a:p>
            <a:endParaRPr lang="ar-IQ" dirty="0"/>
          </a:p>
        </p:txBody>
      </p:sp>
    </p:spTree>
    <p:extLst>
      <p:ext uri="{BB962C8B-B14F-4D97-AF65-F5344CB8AC3E}">
        <p14:creationId xmlns:p14="http://schemas.microsoft.com/office/powerpoint/2010/main" val="792519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2074"/>
          </a:xfrm>
        </p:spPr>
        <p:txBody>
          <a:bodyPr>
            <a:normAutofit fontScale="90000"/>
          </a:bodyPr>
          <a:lstStyle/>
          <a:p>
            <a:pPr algn="r"/>
            <a:r>
              <a:rPr lang="ar-IQ" sz="2700" b="1" dirty="0"/>
              <a:t>المدخل الرمزي في دراسة المجتمع </a:t>
            </a:r>
            <a:r>
              <a:rPr lang="en-US" dirty="0"/>
              <a:t/>
            </a:r>
            <a:br>
              <a:rPr lang="en-US" dirty="0"/>
            </a:br>
            <a:endParaRPr lang="ar-IQ" dirty="0"/>
          </a:p>
        </p:txBody>
      </p:sp>
      <p:sp>
        <p:nvSpPr>
          <p:cNvPr id="3" name="Content Placeholder 2"/>
          <p:cNvSpPr>
            <a:spLocks noGrp="1"/>
          </p:cNvSpPr>
          <p:nvPr>
            <p:ph idx="1"/>
          </p:nvPr>
        </p:nvSpPr>
        <p:spPr>
          <a:xfrm>
            <a:off x="971600" y="476672"/>
            <a:ext cx="8172400" cy="6381328"/>
          </a:xfrm>
        </p:spPr>
        <p:txBody>
          <a:bodyPr>
            <a:normAutofit fontScale="55000" lnSpcReduction="20000"/>
          </a:bodyPr>
          <a:lstStyle/>
          <a:p>
            <a:pPr algn="just"/>
            <a:r>
              <a:rPr lang="ar-IQ" dirty="0" smtClean="0"/>
              <a:t>يرجع </a:t>
            </a:r>
            <a:r>
              <a:rPr lang="ar-IQ" dirty="0"/>
              <a:t>اهتمام علماء الانثروبولوجيا بدراسة العلاقه بين الرموز والسلوك الرمزي وبين الثقافه والمجتمع الى مائة سنه تقريبا ، الا ان هذا الاهتمام لم يتسم بالدقه والتركيز ولم ينتج عنه دراسه رمزيه متكامله تستدعي الاستخدام المنهجي والاطار النظري الا في سبعينيات القرن العشرين لذا شهدت العلوم الاجتماعيه والانثروبولوجيه منذ ذلك الوقت وحتى اللحظه دراسات منهجيه تنظيريه في توضيح العلاقه بين السلوك الرمزي وبين الثقافه والمجتمع . لذا في دراستنا سنسلط الضوء على اهم تعريفات واستخدامات الرموز ثم خصائصها ووظائفها وتصنيفها ثم واخيرا اهم المدارس الانثروبولوجيه التي تناولتها بالدراسه والتحليل . </a:t>
            </a:r>
            <a:endParaRPr lang="en-US" dirty="0"/>
          </a:p>
          <a:p>
            <a:pPr algn="just"/>
            <a:r>
              <a:rPr lang="ar-IQ" b="1" dirty="0"/>
              <a:t>المحور الاول : تعريف الرمز </a:t>
            </a:r>
            <a:endParaRPr lang="en-US" dirty="0"/>
          </a:p>
          <a:p>
            <a:pPr algn="just"/>
            <a:r>
              <a:rPr lang="ar-IQ" b="1" dirty="0"/>
              <a:t>التعريف اللغوي للرمز : </a:t>
            </a:r>
            <a:r>
              <a:rPr lang="ar-IQ" dirty="0"/>
              <a:t>لقد استخدم فيكتور تيرنر </a:t>
            </a:r>
            <a:r>
              <a:rPr lang="en-US" dirty="0"/>
              <a:t>Vector Turner</a:t>
            </a:r>
            <a:r>
              <a:rPr lang="ar-IQ" dirty="0"/>
              <a:t> التعريف اللغوي للرمز مقتبسا اياه من قاموس اكسفورد</a:t>
            </a:r>
            <a:r>
              <a:rPr lang="ar-IQ" b="1" dirty="0"/>
              <a:t> </a:t>
            </a:r>
            <a:r>
              <a:rPr lang="ar-IQ" dirty="0"/>
              <a:t>لذا يعرف الرمز "شيء متفق بالاجماع العام بوصفه يمثل او يستدعي شيء اخر بصوره طبيعيه من خلال امتلاك صفات مماثله او من خلال الارتباط في الواقع او الفكر </a:t>
            </a:r>
            <a:r>
              <a:rPr lang="ar-IQ" dirty="0" smtClean="0"/>
              <a:t>".</a:t>
            </a:r>
          </a:p>
          <a:p>
            <a:pPr algn="just"/>
            <a:r>
              <a:rPr lang="ar-IQ" dirty="0"/>
              <a:t>الرمز عند بيرس </a:t>
            </a:r>
            <a:r>
              <a:rPr lang="en-US" dirty="0"/>
              <a:t>Charles </a:t>
            </a:r>
            <a:r>
              <a:rPr lang="en-US" dirty="0" err="1"/>
              <a:t>Perice</a:t>
            </a:r>
            <a:r>
              <a:rPr lang="ar-IQ" dirty="0"/>
              <a:t> : يندرج تحت مفهوم الاشاره </a:t>
            </a:r>
            <a:r>
              <a:rPr lang="en-US" dirty="0"/>
              <a:t>sign</a:t>
            </a:r>
            <a:r>
              <a:rPr lang="ar-IQ" dirty="0"/>
              <a:t> التي يقسمها الى ثلاثة اقسام : </a:t>
            </a:r>
            <a:endParaRPr lang="ar-IQ" dirty="0" smtClean="0"/>
          </a:p>
          <a:p>
            <a:pPr marL="82296" indent="0" algn="just">
              <a:buNone/>
            </a:pPr>
            <a:endParaRPr lang="en-US" dirty="0"/>
          </a:p>
          <a:p>
            <a:pPr algn="just"/>
            <a:r>
              <a:rPr lang="ar-IQ" b="1" dirty="0"/>
              <a:t>الصوره </a:t>
            </a:r>
            <a:r>
              <a:rPr lang="en-US" b="1" dirty="0"/>
              <a:t>Icon</a:t>
            </a:r>
            <a:r>
              <a:rPr lang="ar-IQ" b="1" dirty="0"/>
              <a:t> والدليل </a:t>
            </a:r>
            <a:r>
              <a:rPr lang="en-US" b="1" dirty="0"/>
              <a:t>Index</a:t>
            </a:r>
            <a:r>
              <a:rPr lang="ar-IQ" b="1" dirty="0"/>
              <a:t> والرمز </a:t>
            </a:r>
            <a:r>
              <a:rPr lang="en-US" b="1" dirty="0"/>
              <a:t>Symbol</a:t>
            </a:r>
            <a:r>
              <a:rPr lang="ar-IQ" b="1" dirty="0"/>
              <a:t> </a:t>
            </a:r>
            <a:endParaRPr lang="en-US" dirty="0"/>
          </a:p>
          <a:p>
            <a:pPr algn="just"/>
            <a:r>
              <a:rPr lang="ar-IQ" dirty="0"/>
              <a:t>الصوره تعني صورة شيء او موضوع تقوم بينهما علاقة تشابه (تشابه بين الصوره وبين الموضوع المشار اليه) من الامثله في ذلك الصور الفوتوغرافيه والتماثيل والخرائط والرسوم البيانيه . اما الدليل من اهم خصائصه انه يشير الى الموضوع المشار اليه بسبب تأثره بذلك الموضوع. فالعلاقه بين الدليل والموضوع المشار اليه علاقه اتصاليه وليست تشابهيه ، الدليل جزء من الموضوع المشار اليه ويتأثر به . من الامثله في ذلك اعراض المرض التي تشير الى مرض معين ، السحب الداكنه التي تشير وقوع واقتراب هطول المطر ، الطرق على الباب الذي يشير الى ان هناك شخصا يطرق الباب . يمثل الرمز النوع الثالث من الاشارات ويشير الرمز الى الموضوع المشار اليه من خلال قانون او اتفاق او عاده (متفق ومتعارف عليه اجتماعيا) او ارتباط في الافكار ، اذ انه يعني ذلك الموضوع ، ومن امثلة ذلك الكلمات والجمل وسائر الاشارات المتفق عليها (رموز) . ويشغل المفسر او الشخص الذي يقوم بتفسير الرمز دورا اساسيا في اعطاء الرمز خاصيته الرمزيه . </a:t>
            </a:r>
            <a:r>
              <a:rPr lang="ar-IQ" dirty="0" smtClean="0"/>
              <a:t> </a:t>
            </a:r>
            <a:endParaRPr lang="en-US" dirty="0"/>
          </a:p>
          <a:p>
            <a:pPr algn="just"/>
            <a:endParaRPr lang="ar-IQ" dirty="0"/>
          </a:p>
        </p:txBody>
      </p:sp>
    </p:spTree>
    <p:extLst>
      <p:ext uri="{BB962C8B-B14F-4D97-AF65-F5344CB8AC3E}">
        <p14:creationId xmlns:p14="http://schemas.microsoft.com/office/powerpoint/2010/main" val="3629602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88640"/>
            <a:ext cx="7890080" cy="6480720"/>
          </a:xfrm>
        </p:spPr>
        <p:txBody>
          <a:bodyPr>
            <a:normAutofit fontScale="55000" lnSpcReduction="20000"/>
          </a:bodyPr>
          <a:lstStyle/>
          <a:p>
            <a:pPr algn="just"/>
            <a:r>
              <a:rPr lang="ar-IQ" b="1" dirty="0"/>
              <a:t>الرمز عند دي سوسير </a:t>
            </a:r>
            <a:r>
              <a:rPr lang="en-US" b="1" dirty="0" err="1"/>
              <a:t>Desassure</a:t>
            </a:r>
            <a:r>
              <a:rPr lang="ar-IQ" b="1" dirty="0"/>
              <a:t> </a:t>
            </a:r>
            <a:endParaRPr lang="en-US" dirty="0"/>
          </a:p>
          <a:p>
            <a:pPr algn="just"/>
            <a:r>
              <a:rPr lang="ar-IQ" dirty="0"/>
              <a:t>انه نوع من الاشاره يطلق عليه اسم المشير او الداله والاشاره تعني ارتباط كلي بين تصور ما </a:t>
            </a:r>
            <a:r>
              <a:rPr lang="en-US" dirty="0"/>
              <a:t>concept</a:t>
            </a:r>
            <a:r>
              <a:rPr lang="ar-IQ" dirty="0"/>
              <a:t> وصوره صوتيه </a:t>
            </a:r>
            <a:r>
              <a:rPr lang="en-US" dirty="0"/>
              <a:t>sound image</a:t>
            </a:r>
            <a:r>
              <a:rPr lang="ar-IQ" dirty="0"/>
              <a:t> محدده . مثلا كلمه شجره تعني صوت مرتبط به تصور معين ، والعلاقه بينهما بين الصوره الصوتيه والتصور علاقه تعسفيه . والخاصيه نفسها تنطبق على الرمز الذي يعني اشاره او داله للمعنى او التصور المرموز اليه ، فالرمز هو حامل للتصور او المعنى بالرغم من اشتراك الرمز مع الاشاره في صفة التعسف القائمه بينه وبين التصور المرموز اليه ، الا ان دي سوسير يذهب الى ان الرمز ليس تعسفيا بصوره كامله او مطلقه . فضلا عن انه ليس فارغا من المعنى ، اذ توجد رابطه طبيعيه بين الرمز والمرموز اليه. مثال في ذلك الميزان رمز للعداله ولايمكن استبداله برمزآخر مثل المركبه. </a:t>
            </a:r>
            <a:endParaRPr lang="en-US" dirty="0"/>
          </a:p>
          <a:p>
            <a:pPr algn="just"/>
            <a:r>
              <a:rPr lang="ar-IQ" b="1" dirty="0"/>
              <a:t>الرمز عند سابير </a:t>
            </a:r>
            <a:r>
              <a:rPr lang="en-US" b="1" dirty="0"/>
              <a:t>Edward </a:t>
            </a:r>
            <a:r>
              <a:rPr lang="en-US" b="1" dirty="0" err="1"/>
              <a:t>Spair</a:t>
            </a:r>
            <a:r>
              <a:rPr lang="ar-IQ" b="1" dirty="0"/>
              <a:t> </a:t>
            </a:r>
            <a:endParaRPr lang="en-US" dirty="0"/>
          </a:p>
          <a:p>
            <a:pPr algn="just"/>
            <a:r>
              <a:rPr lang="ar-IQ" dirty="0"/>
              <a:t>يعني سابير بالرمز موضوع او علاقه او اشاره ، الهدف منها استدعاء وتوجيه الاهتمام الخاص نحو شخص او موضوع او فكره او نشاط مرتبط بصوره مبهمه او غير مرتبط على الاطلاق بعلاقه طبيعيه بذلك الرمز ويذهب سابير الى ان العديد والكثير من الاشياء والموضوعات التي ليس لها اهميه في حد ذاتها مثل الاعلام واشارات المرور ، لكنها تكتسب اهميتها من خلال الصفه الرمزيه التي تكتسبها تلك الاهميه بوصفها تشير الى افكار او افعال ذات اهميه كبيره في المجتمع . </a:t>
            </a:r>
            <a:endParaRPr lang="en-US" dirty="0"/>
          </a:p>
          <a:p>
            <a:pPr algn="just"/>
            <a:r>
              <a:rPr lang="ar-IQ" b="1" dirty="0"/>
              <a:t>المحور الثاني : الرموز خصائصها و وظائفها </a:t>
            </a:r>
            <a:endParaRPr lang="en-US" dirty="0"/>
          </a:p>
          <a:p>
            <a:pPr algn="just"/>
            <a:r>
              <a:rPr lang="ar-IQ" dirty="0"/>
              <a:t>تشغل الرموز دورا هاما في فهم المجتمعات البشريه ، اذ ان المجتمع والثقافه ينظر اليهما على انهما انساق اجتماعيه وثقافيه او رمزيه . فالثقافه كما يذهب جريتز </a:t>
            </a:r>
            <a:r>
              <a:rPr lang="en-US" dirty="0" err="1"/>
              <a:t>Greetz</a:t>
            </a:r>
            <a:r>
              <a:rPr lang="ar-IQ" dirty="0"/>
              <a:t>تعني نمط من المعاني المتضمنه في الرموز والمنقوله تاريخيا ، وهي نسق من التصورات المتوارثه المعبر عنها في اشكال رمزيه من خلالها يتصل الناس ببعضهم وينمون معرفتهم واتجاههم نحو الحياة . واذا كانت الثقافه تتألف من انماط ثقافيه مثل الدين والايدولوجيه والحس العام والفن ونحو ذلك فأن هذه الانماط هي الاخرى انساق من الرمز تتحدد وتتكامل من كل منها مع الاخرى . </a:t>
            </a:r>
            <a:endParaRPr lang="en-US" dirty="0"/>
          </a:p>
          <a:p>
            <a:pPr algn="just"/>
            <a:r>
              <a:rPr lang="ar-IQ" dirty="0"/>
              <a:t>ومما يأتي نستعرض اهم الخصائص و الوظائف المميزه التي جذبت علماء الانثروبولوجيا والاجتماع الى دراستها من جانب الاعتماد عليها في دراسة الثقافه والمجتمع من جانب اخر . </a:t>
            </a:r>
            <a:endParaRPr lang="en-US" dirty="0"/>
          </a:p>
          <a:p>
            <a:pPr marL="82296" indent="0">
              <a:buNone/>
            </a:pPr>
            <a:endParaRPr lang="ar-IQ" dirty="0"/>
          </a:p>
        </p:txBody>
      </p:sp>
    </p:spTree>
    <p:extLst>
      <p:ext uri="{BB962C8B-B14F-4D97-AF65-F5344CB8AC3E}">
        <p14:creationId xmlns:p14="http://schemas.microsoft.com/office/powerpoint/2010/main" val="25703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88640"/>
            <a:ext cx="7992888" cy="6552728"/>
          </a:xfrm>
        </p:spPr>
        <p:txBody>
          <a:bodyPr>
            <a:noAutofit/>
          </a:bodyPr>
          <a:lstStyle/>
          <a:p>
            <a:pPr algn="just"/>
            <a:r>
              <a:rPr lang="ar-IQ" sz="1800" b="1" dirty="0"/>
              <a:t>أولا : تتصنف الرموز بانها جمعيه</a:t>
            </a:r>
            <a:r>
              <a:rPr lang="ar-IQ" sz="1800" dirty="0"/>
              <a:t> </a:t>
            </a:r>
            <a:endParaRPr lang="en-US" sz="1800" dirty="0"/>
          </a:p>
          <a:p>
            <a:pPr algn="just"/>
            <a:r>
              <a:rPr lang="ar-IQ" sz="1800" dirty="0"/>
              <a:t> فالرموز كما يذهب دوركايم </a:t>
            </a:r>
            <a:r>
              <a:rPr lang="en-US" sz="1800" dirty="0"/>
              <a:t>Durkheim</a:t>
            </a:r>
            <a:r>
              <a:rPr lang="ar-IQ" sz="1800" dirty="0"/>
              <a:t> هي ظواهر جمعيه بمعنى انها سابقه على وجود الافراد . فضلا عن انها في متناول الجماعه كلها انها تكون منضمه في سلوك هؤلاء الافراد وافعالهم . وبعباره اخرى ان التصورات الجمعيه عند دوركايم تعني الرموز .</a:t>
            </a:r>
            <a:endParaRPr lang="en-US" sz="1800" dirty="0"/>
          </a:p>
          <a:p>
            <a:pPr algn="just"/>
            <a:r>
              <a:rPr lang="ar-IQ" sz="1800" dirty="0"/>
              <a:t>بهذا المعنى ان الرموز ليست من خلق شخص بعينه الا انها تتصف بالخصوصيه ، بمعنى ان شخص واحد قد يعتنقها و يؤمن بأهميتها في حياته الخاصه بحيث يصبح الرمز الجمعي العام رمزا شخصيا خاصا بفرد معين . لكن هذه الخصوصيه لا تتناقض مع الصفه الاساسيه للرموز بوصفها عامه وجمعيه ومتفق عليها اجتماعيا . خلاصة القول تتشكل الرموز تاريخيا وتستخدم شخصيا وتبقى وتستمر اجتماعيا . وتبدو اهميه الرموز الجمعيه في اشتراك الافراد فيها واستخدامهم لها في حياتهم اليوميه، ومن دون الرموز المشتركه الجمعيه لايمكن ان توجد مفاهيم او معاني وبالتالي لايمكن ان توجد الجماعه اساسا . </a:t>
            </a:r>
            <a:endParaRPr lang="en-US" sz="1800" dirty="0"/>
          </a:p>
          <a:p>
            <a:pPr algn="just"/>
            <a:r>
              <a:rPr lang="ar-IQ" sz="1800" b="1" dirty="0"/>
              <a:t>ثانيا : تبدو خاصية الرموز بوصفها شكل مميز من اشكال التعبير</a:t>
            </a:r>
            <a:r>
              <a:rPr lang="ar-IQ" sz="1800" dirty="0"/>
              <a:t> </a:t>
            </a:r>
            <a:endParaRPr lang="en-US" sz="1800" dirty="0"/>
          </a:p>
          <a:p>
            <a:pPr algn="just"/>
            <a:r>
              <a:rPr lang="ar-IQ" sz="1800" dirty="0"/>
              <a:t>التعبير في الرموز الدينيه والسياسيه والملابس والقوميه والاعلام والنصوص المكتوبه و الرسوم والنقوش التي تستثير الانفعالات القويه بشأن التوحد مع الجماعه (المجتمع) . ان الرموز تدفع الناس للتفكير والتعبير عن فكرهم بوصفها حامله لمعاني كثيره وتتميز بالمرونه وسهولة التشكل والحضور في اكثر من شكل تعبيري واحد . وتظهر هذه الخاصيه في احلى صورها فالرموز التي تحملها عناصر التراث الشفاهي او الشعبي من اساطير وحكايات واغان وامثال شعبيه . وكذلك في لغة الجسد والبدن والفنون الشعبيه فضلا عن سائر اشكال اللغه والشعائر والموسيقى . </a:t>
            </a:r>
            <a:endParaRPr lang="en-US" sz="1800" dirty="0"/>
          </a:p>
        </p:txBody>
      </p:sp>
    </p:spTree>
    <p:extLst>
      <p:ext uri="{BB962C8B-B14F-4D97-AF65-F5344CB8AC3E}">
        <p14:creationId xmlns:p14="http://schemas.microsoft.com/office/powerpoint/2010/main" val="2851954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88640"/>
            <a:ext cx="7818072" cy="6480720"/>
          </a:xfrm>
        </p:spPr>
        <p:txBody>
          <a:bodyPr>
            <a:normAutofit/>
          </a:bodyPr>
          <a:lstStyle/>
          <a:p>
            <a:pPr algn="just"/>
            <a:r>
              <a:rPr lang="ar-IQ" sz="1800" b="1" dirty="0"/>
              <a:t>ثالثا : الرموز وسائل هامه في عملية الاتصال والتفاعل الاجتماعي  </a:t>
            </a:r>
            <a:r>
              <a:rPr lang="ar-IQ" sz="1800" dirty="0"/>
              <a:t>بوصفها شكل من اشكال التعبير فضلا عن كونها حامله للمعاني والمفاهيم، تقوم الرموز بمساعدة الافراد على تحقيق الاتصال ببعضهم البعض . واهمية الرموز في عملية الاتصال والتفاعل الاجتماعي تتضح في كونها تحل محل الاشياء المرموز اليها . فالافراد ينكرون ويعبرون عن تفكيرهم بالكلمات التي هي رموز وتصورات تسهل الاتصال والتفاعل الاجتماعي . مثال في ذلك ان الافراد يختلفون بعضهم عن الاخر في احاسيسهم ومشاعرهم وتفكيرهم ، لكنهم يفهمون بعضهم الاخر بوصفهم يتشابهون في تصوراتهم نحو الفكره او الموضوع او شخص ما ، اذا كانت تلك التصورات المشتركه معبر عنها برموز متفق عليها . وذلك ان الرموز تحل محل الاشياء و الافكار والتصورات المرموز اليها . فضلا عن ذلك ان الرموز متضمنه في الافعال الرمزيه وانماط السلوك الرمزي السائده في مجتمع معين . ان اداء شعيره معينه او فعل رمزي يسمح لتوصيل الافكار واعادة صياغتها بالاستعانه بحد ادنى من الكلمات او من دون استخدام الكلمات على الاطلاق . </a:t>
            </a:r>
            <a:endParaRPr lang="en-US" sz="1800" dirty="0"/>
          </a:p>
          <a:p>
            <a:pPr algn="just"/>
            <a:r>
              <a:rPr lang="ar-IQ" sz="1800" b="1" dirty="0"/>
              <a:t>رابعا : الرموز العلميه وسيله لتحصيل وتخزين المعرفه</a:t>
            </a:r>
            <a:r>
              <a:rPr lang="ar-IQ" sz="1800" dirty="0"/>
              <a:t> </a:t>
            </a:r>
            <a:endParaRPr lang="en-US" sz="1800" dirty="0"/>
          </a:p>
          <a:p>
            <a:pPr algn="just"/>
            <a:r>
              <a:rPr lang="ar-IQ" sz="1800" dirty="0"/>
              <a:t>ان الادراك وانواع المعرفه المختلفه العلميه وغير العلميه وكما يذهب بارسونز </a:t>
            </a:r>
            <a:r>
              <a:rPr lang="en-US" sz="1800" dirty="0"/>
              <a:t>Parsons</a:t>
            </a:r>
            <a:r>
              <a:rPr lang="ar-IQ" sz="1800" dirty="0"/>
              <a:t> تتأسس على الرموز ، وهناك اختلاف بسيط بين استخدام العلم للرموز والاستخدامات الاخرى لها . ففي العلم ان هناك علاقه بسيطه بين الرمز والمرموز اليه ، اذ يشير مباشره الى الموضوع الطبيعي المادي . بينما في الدين يتصف الرمز بقدرته على الاشاره الرمزيه المزدوجه او المتعدده بمعنى انه يشير الى اكثر من معنى في وقت واحد ، فضلا عن ذلك ان المعلومات اوالمعاني المتعلقه بموضوع او موضوعات معينه يمكن تمثيلها وتخزينها في رمز واحد سواء كان الرمز كلمه او شيء او فعل . فضلا عن انه يشير (الرمز) الى تصور يرتبط بقيمه ويشير لدى مدركه تركيبا معقدا من التصورات والافكار والانفعالات التي تتحول بعضها لتصبح رموزا . </a:t>
            </a:r>
            <a:endParaRPr lang="en-US" sz="1800" dirty="0"/>
          </a:p>
        </p:txBody>
      </p:sp>
    </p:spTree>
    <p:extLst>
      <p:ext uri="{BB962C8B-B14F-4D97-AF65-F5344CB8AC3E}">
        <p14:creationId xmlns:p14="http://schemas.microsoft.com/office/powerpoint/2010/main" val="2020264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6712"/>
            <a:ext cx="7498080" cy="5411688"/>
          </a:xfrm>
        </p:spPr>
        <p:txBody>
          <a:bodyPr>
            <a:normAutofit/>
          </a:bodyPr>
          <a:lstStyle/>
          <a:p>
            <a:pPr algn="just"/>
            <a:r>
              <a:rPr lang="ar-IQ" sz="1800" b="1" dirty="0"/>
              <a:t>خامسا : الرموز وسيله فعاله في الضبط الاجتماعي </a:t>
            </a:r>
            <a:endParaRPr lang="en-US" sz="1800" dirty="0"/>
          </a:p>
          <a:p>
            <a:pPr algn="just"/>
            <a:r>
              <a:rPr lang="ar-IQ" sz="1800" dirty="0"/>
              <a:t>ان ما يشير اليه الرمز يكون له قيمه في حد ذاته وهذه القيمه تجعل من الرمز والمرموز اليه مثل العلم و الوطن محل تقدير واحترام وبمعنى اخر تشغل الرموز دورها في الضبط الاجتماعي بمعناه الواسع بما يتضمنه من جوانب رسميه شرعيه وجوانب غير رسميه ترتبط بالعرف والتقاليد والرأي العام . وفي هذا المضمون نستخدم الرموز كميكانيزمات في الضبط الاجتماعي في اكثر من جانب ، فمن ناحيه نستخدم (الرموز) كمرجع او دليل او رمز او سند قبل ان يصبح السلوك مشكله ، ويكون اللجوء الى الرمز في هذه الحاله ضروريا بوصفها تمثل قيما معينه يتوجب من الافراد الالتزام بها وعدم انتهاكها وبعباره اخرى ان وظيفة الرمز هنا تمنع المشكله قبل وقوعها . لذا ان الرمز بهذا المعنى يختلف عن القوة الفيزيقيه كاداة لفرض النظام او الضبط الاجتماعي . ويعد الاجداد بوصفهم رموز لانماط سلوكيه معينه وكذلك الحكم والمؤثرات المستخدمه من التراث مراجع رمزيه يرجع اليها الافراد للتأكد من تطابق سلوكهم مع القوانين ومعايير المجتمع . من ناحيه اخرى تستخدم الرموز كوسيله للضبط عندما تكون تحت السيطره المباشره للاشخاص الذين يرغبون التأثير على سلوك الاخرين و ضبطه . و كما يذهب رايت ميلز </a:t>
            </a:r>
            <a:r>
              <a:rPr lang="en-US" sz="1800" dirty="0"/>
              <a:t>Right Mills</a:t>
            </a:r>
            <a:r>
              <a:rPr lang="ar-IQ" sz="1800" dirty="0"/>
              <a:t> يعمل الذين في السلطه تبرير سيطرتهم على النظم بربط سلطتهم برموز اخلاقيه تكون محل اعتقاد من الجميع . مثل الشعارات المقدسه و القواعد القانونيه المستمده شرعيا من الدين . </a:t>
            </a:r>
          </a:p>
          <a:p>
            <a:pPr algn="just"/>
            <a:endParaRPr lang="ar-IQ" sz="1800" dirty="0"/>
          </a:p>
        </p:txBody>
      </p:sp>
    </p:spTree>
    <p:extLst>
      <p:ext uri="{BB962C8B-B14F-4D97-AF65-F5344CB8AC3E}">
        <p14:creationId xmlns:p14="http://schemas.microsoft.com/office/powerpoint/2010/main" val="30776324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TotalTime>
  <Words>1444</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Solstice</vt:lpstr>
      <vt:lpstr>مادة تقنيات الاتصال</vt:lpstr>
      <vt:lpstr>المدخل الرمزي في دراسة المجتمع  </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2</cp:revision>
  <dcterms:created xsi:type="dcterms:W3CDTF">2020-07-03T21:09:57Z</dcterms:created>
  <dcterms:modified xsi:type="dcterms:W3CDTF">2020-07-14T21:58:47Z</dcterms:modified>
</cp:coreProperties>
</file>