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6B85BF1-E9C7-4738-AFF5-FA7F6BB81040}" type="datetimeFigureOut">
              <a:rPr lang="ar-IQ" smtClean="0"/>
              <a:t>11/25/1441</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A324CC3-3C11-4337-AB17-54CD3DBC1601}"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B85BF1-E9C7-4738-AFF5-FA7F6BB81040}" type="datetimeFigureOut">
              <a:rPr lang="ar-IQ" smtClean="0"/>
              <a:t>11/25/1441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324CC3-3C11-4337-AB17-54CD3DBC160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B85BF1-E9C7-4738-AFF5-FA7F6BB81040}" type="datetimeFigureOut">
              <a:rPr lang="ar-IQ" smtClean="0"/>
              <a:t>11/25/1441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324CC3-3C11-4337-AB17-54CD3DBC160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6B85BF1-E9C7-4738-AFF5-FA7F6BB81040}" type="datetimeFigureOut">
              <a:rPr lang="ar-IQ" smtClean="0"/>
              <a:t>11/25/1441</a:t>
            </a:fld>
            <a:endParaRPr lang="ar-IQ"/>
          </a:p>
        </p:txBody>
      </p:sp>
      <p:sp>
        <p:nvSpPr>
          <p:cNvPr id="9" name="Slide Number Placeholder 8"/>
          <p:cNvSpPr>
            <a:spLocks noGrp="1"/>
          </p:cNvSpPr>
          <p:nvPr>
            <p:ph type="sldNum" sz="quarter" idx="15"/>
          </p:nvPr>
        </p:nvSpPr>
        <p:spPr/>
        <p:txBody>
          <a:bodyPr rtlCol="0"/>
          <a:lstStyle/>
          <a:p>
            <a:fld id="{DA324CC3-3C11-4337-AB17-54CD3DBC1601}"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6B85BF1-E9C7-4738-AFF5-FA7F6BB81040}" type="datetimeFigureOut">
              <a:rPr lang="ar-IQ" smtClean="0"/>
              <a:t>11/25/1441</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A324CC3-3C11-4337-AB17-54CD3DBC1601}"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6B85BF1-E9C7-4738-AFF5-FA7F6BB81040}" type="datetimeFigureOut">
              <a:rPr lang="ar-IQ" smtClean="0"/>
              <a:t>11/25/1441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324CC3-3C11-4337-AB17-54CD3DBC1601}"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6B85BF1-E9C7-4738-AFF5-FA7F6BB81040}" type="datetimeFigureOut">
              <a:rPr lang="ar-IQ" smtClean="0"/>
              <a:t>11/25/1441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A324CC3-3C11-4337-AB17-54CD3DBC1601}"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6B85BF1-E9C7-4738-AFF5-FA7F6BB81040}" type="datetimeFigureOut">
              <a:rPr lang="ar-IQ" smtClean="0"/>
              <a:t>11/25/1441</a:t>
            </a:fld>
            <a:endParaRPr lang="ar-IQ"/>
          </a:p>
        </p:txBody>
      </p:sp>
      <p:sp>
        <p:nvSpPr>
          <p:cNvPr id="7" name="Slide Number Placeholder 6"/>
          <p:cNvSpPr>
            <a:spLocks noGrp="1"/>
          </p:cNvSpPr>
          <p:nvPr>
            <p:ph type="sldNum" sz="quarter" idx="11"/>
          </p:nvPr>
        </p:nvSpPr>
        <p:spPr/>
        <p:txBody>
          <a:bodyPr rtlCol="0"/>
          <a:lstStyle/>
          <a:p>
            <a:fld id="{DA324CC3-3C11-4337-AB17-54CD3DBC1601}"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85BF1-E9C7-4738-AFF5-FA7F6BB81040}" type="datetimeFigureOut">
              <a:rPr lang="ar-IQ" smtClean="0"/>
              <a:t>11/25/1441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A324CC3-3C11-4337-AB17-54CD3DBC160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6B85BF1-E9C7-4738-AFF5-FA7F6BB81040}" type="datetimeFigureOut">
              <a:rPr lang="ar-IQ" smtClean="0"/>
              <a:t>11/25/1441</a:t>
            </a:fld>
            <a:endParaRPr lang="ar-IQ"/>
          </a:p>
        </p:txBody>
      </p:sp>
      <p:sp>
        <p:nvSpPr>
          <p:cNvPr id="22" name="Slide Number Placeholder 21"/>
          <p:cNvSpPr>
            <a:spLocks noGrp="1"/>
          </p:cNvSpPr>
          <p:nvPr>
            <p:ph type="sldNum" sz="quarter" idx="15"/>
          </p:nvPr>
        </p:nvSpPr>
        <p:spPr/>
        <p:txBody>
          <a:bodyPr rtlCol="0"/>
          <a:lstStyle/>
          <a:p>
            <a:fld id="{DA324CC3-3C11-4337-AB17-54CD3DBC1601}"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6B85BF1-E9C7-4738-AFF5-FA7F6BB81040}" type="datetimeFigureOut">
              <a:rPr lang="ar-IQ" smtClean="0"/>
              <a:t>11/25/1441</a:t>
            </a:fld>
            <a:endParaRPr lang="ar-IQ"/>
          </a:p>
        </p:txBody>
      </p:sp>
      <p:sp>
        <p:nvSpPr>
          <p:cNvPr id="18" name="Slide Number Placeholder 17"/>
          <p:cNvSpPr>
            <a:spLocks noGrp="1"/>
          </p:cNvSpPr>
          <p:nvPr>
            <p:ph type="sldNum" sz="quarter" idx="11"/>
          </p:nvPr>
        </p:nvSpPr>
        <p:spPr/>
        <p:txBody>
          <a:bodyPr rtlCol="0"/>
          <a:lstStyle/>
          <a:p>
            <a:fld id="{DA324CC3-3C11-4337-AB17-54CD3DBC1601}"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6B85BF1-E9C7-4738-AFF5-FA7F6BB81040}" type="datetimeFigureOut">
              <a:rPr lang="ar-IQ" smtClean="0"/>
              <a:t>11/25/1441</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A324CC3-3C11-4337-AB17-54CD3DBC1601}"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476672"/>
            <a:ext cx="6172200" cy="1894362"/>
          </a:xfrm>
        </p:spPr>
        <p:txBody>
          <a:bodyPr>
            <a:normAutofit/>
          </a:bodyPr>
          <a:lstStyle/>
          <a:p>
            <a:pPr algn="ctr"/>
            <a:r>
              <a:rPr lang="ar-IQ" sz="6600" dirty="0"/>
              <a:t>مادة تقنيات الاتصال</a:t>
            </a:r>
          </a:p>
        </p:txBody>
      </p:sp>
      <p:sp>
        <p:nvSpPr>
          <p:cNvPr id="3" name="Subtitle 2"/>
          <p:cNvSpPr>
            <a:spLocks noGrp="1"/>
          </p:cNvSpPr>
          <p:nvPr>
            <p:ph type="subTitle" idx="1"/>
          </p:nvPr>
        </p:nvSpPr>
        <p:spPr>
          <a:xfrm>
            <a:off x="2286000" y="2420888"/>
            <a:ext cx="6606480" cy="3954034"/>
          </a:xfrm>
        </p:spPr>
        <p:txBody>
          <a:bodyPr>
            <a:normAutofit/>
          </a:bodyPr>
          <a:lstStyle/>
          <a:p>
            <a:pPr algn="ctr"/>
            <a:r>
              <a:rPr lang="ar-IQ" sz="3200" dirty="0"/>
              <a:t>المرحلة الثالثه انثروبولوجي / </a:t>
            </a:r>
            <a:r>
              <a:rPr lang="ar-IQ" sz="3200" dirty="0" smtClean="0"/>
              <a:t>مسائي / صباحي </a:t>
            </a:r>
            <a:endParaRPr lang="ar-IQ" sz="3200" dirty="0"/>
          </a:p>
          <a:p>
            <a:pPr algn="ctr"/>
            <a:r>
              <a:rPr lang="ar-IQ" sz="3200" dirty="0"/>
              <a:t>اعداد </a:t>
            </a:r>
            <a:r>
              <a:rPr lang="ar-IQ" sz="3200" dirty="0" smtClean="0"/>
              <a:t>:</a:t>
            </a:r>
          </a:p>
          <a:p>
            <a:pPr algn="ctr"/>
            <a:r>
              <a:rPr lang="ar-IQ" sz="3200" dirty="0" smtClean="0"/>
              <a:t>د. ذكرى جميل البناء</a:t>
            </a:r>
            <a:r>
              <a:rPr lang="ar-IQ" sz="3200" dirty="0" smtClean="0"/>
              <a:t> </a:t>
            </a:r>
          </a:p>
          <a:p>
            <a:pPr algn="ctr"/>
            <a:r>
              <a:rPr lang="ar-IQ" sz="3200" dirty="0" smtClean="0"/>
              <a:t> </a:t>
            </a:r>
            <a:r>
              <a:rPr lang="ar-IQ" sz="3200" dirty="0"/>
              <a:t>م.م ياسمين اسام</a:t>
            </a:r>
          </a:p>
          <a:p>
            <a:pPr algn="ctr"/>
            <a:r>
              <a:rPr lang="ar-IQ" sz="3200" dirty="0"/>
              <a:t>المحاضرة </a:t>
            </a:r>
            <a:r>
              <a:rPr lang="ar-IQ" sz="3200" dirty="0" smtClean="0"/>
              <a:t>السادسه </a:t>
            </a:r>
            <a:r>
              <a:rPr lang="ar-IQ" sz="3200" dirty="0"/>
              <a:t>عشر</a:t>
            </a:r>
          </a:p>
          <a:p>
            <a:endParaRPr lang="ar-IQ" sz="3600" dirty="0"/>
          </a:p>
        </p:txBody>
      </p:sp>
    </p:spTree>
    <p:extLst>
      <p:ext uri="{BB962C8B-B14F-4D97-AF65-F5344CB8AC3E}">
        <p14:creationId xmlns:p14="http://schemas.microsoft.com/office/powerpoint/2010/main" val="1117477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0"/>
            <a:ext cx="5400600" cy="1196752"/>
          </a:xfrm>
        </p:spPr>
        <p:txBody>
          <a:bodyPr>
            <a:normAutofit/>
          </a:bodyPr>
          <a:lstStyle/>
          <a:p>
            <a:pPr algn="r"/>
            <a:r>
              <a:rPr lang="ar-IQ" b="1" dirty="0"/>
              <a:t>نظريات في الاتصال </a:t>
            </a:r>
            <a:r>
              <a:rPr lang="en-US" dirty="0"/>
              <a:t/>
            </a:r>
            <a:br>
              <a:rPr lang="en-US" dirty="0"/>
            </a:br>
            <a:endParaRPr lang="ar-IQ" dirty="0"/>
          </a:p>
        </p:txBody>
      </p:sp>
      <p:sp>
        <p:nvSpPr>
          <p:cNvPr id="3" name="Content Placeholder 2"/>
          <p:cNvSpPr>
            <a:spLocks noGrp="1"/>
          </p:cNvSpPr>
          <p:nvPr>
            <p:ph sz="quarter" idx="1"/>
          </p:nvPr>
        </p:nvSpPr>
        <p:spPr>
          <a:xfrm>
            <a:off x="457200" y="764704"/>
            <a:ext cx="8147248" cy="5709248"/>
          </a:xfrm>
        </p:spPr>
        <p:txBody>
          <a:bodyPr>
            <a:normAutofit fontScale="92500" lnSpcReduction="20000"/>
          </a:bodyPr>
          <a:lstStyle/>
          <a:p>
            <a:r>
              <a:rPr lang="ar-IQ" b="1" dirty="0"/>
              <a:t>نظرية الرصاصه : </a:t>
            </a:r>
            <a:endParaRPr lang="en-US" dirty="0"/>
          </a:p>
          <a:p>
            <a:r>
              <a:rPr lang="ar-IQ" dirty="0"/>
              <a:t>اطلقت على هذه النظريه عدة مسميات من اهمها نظرية الرصاصه او الطلقه السحريه </a:t>
            </a:r>
            <a:r>
              <a:rPr lang="en-US" dirty="0"/>
              <a:t>Magic Bullet THEORY</a:t>
            </a:r>
            <a:r>
              <a:rPr lang="ar-IQ" dirty="0"/>
              <a:t> اي ان الرساله الاعلاميه قويه جدا في تأثيرها ، وشبهت بالطلقه الناريه التي اذا صوبت بشكل دقيق لا تخطأ الهدف مهما كانت دفاعاته كما سميت بنظريه الحقنه او الابره تحت الجلد </a:t>
            </a:r>
            <a:r>
              <a:rPr lang="en-US" dirty="0"/>
              <a:t>Hypodermic needle</a:t>
            </a:r>
            <a:r>
              <a:rPr lang="ar-IQ" dirty="0"/>
              <a:t> وشبهت الرساله هنا بالمحلول الذي يحقن به الوريد ويصل في ظرف لحظات الى كل اطراف الجسم عبر الدوره الدمويه ويكون تأثيره قوي ولايمكن الفكاك منه . </a:t>
            </a:r>
            <a:endParaRPr lang="en-US" dirty="0"/>
          </a:p>
          <a:p>
            <a:r>
              <a:rPr lang="ar-IQ" dirty="0"/>
              <a:t>وتعني هذه النظريه ان الفرد يتأثر بمضمون الوسيله الاعلاميه تأثيرا تلقائيا ومباشرا ، كما يرى اصحاب هذه النظريه ان وسائل الاعلام لها تأثير قوي ومباشر على الفرد والمجتمع يكاد يبلغ حد الهيمنه ، وهذا التأثير قوي وفعال مثل الرصاصه ، ولايفلت منه احد ، وكما نرى ان تأثيرها قوي وسريع ومباشر مثل تأثير رصاصة البندقيه الا ان أثرها قصير المدى . </a:t>
            </a:r>
            <a:endParaRPr lang="en-US" dirty="0"/>
          </a:p>
          <a:p>
            <a:r>
              <a:rPr lang="ar-IQ" b="1" dirty="0"/>
              <a:t>نظرية التأثر التراكمي </a:t>
            </a:r>
            <a:endParaRPr lang="en-US" dirty="0"/>
          </a:p>
          <a:p>
            <a:r>
              <a:rPr lang="ar-IQ" dirty="0"/>
              <a:t>يرى اصحاب هذا النوع من النظريات ان تأثر وسائل الاعلام لايظهر مباشرة وانما بعد فتره زمنيه طويله من خلال تراكم المتابعه الاعلاميه ، حيث يرون ان العرض الهائل للافكار المبثوثه عبر وسائل الاعلام تؤثر بشكل ملحوظ على المتلقي على مر الزمن . ومن امثلة هذا النوع نظرية دوامه الصمت التي تقوم على فرضية : ان قيام وسائل الاعلام بعرض رأي الاغلبيه ، يقلل من افراد الرأي المعارض ، وتأثير هذه النظريه بطيء وطويل المدى ، الا ان اثرها كبير وكبير جدا . </a:t>
            </a:r>
            <a:endParaRPr lang="en-US" dirty="0"/>
          </a:p>
          <a:p>
            <a:endParaRPr lang="ar-IQ" dirty="0"/>
          </a:p>
        </p:txBody>
      </p:sp>
    </p:spTree>
    <p:extLst>
      <p:ext uri="{BB962C8B-B14F-4D97-AF65-F5344CB8AC3E}">
        <p14:creationId xmlns:p14="http://schemas.microsoft.com/office/powerpoint/2010/main" val="1044546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147248" cy="6069288"/>
          </a:xfrm>
        </p:spPr>
        <p:txBody>
          <a:bodyPr>
            <a:normAutofit lnSpcReduction="10000"/>
          </a:bodyPr>
          <a:lstStyle/>
          <a:p>
            <a:r>
              <a:rPr lang="ar-IQ" b="1" dirty="0"/>
              <a:t>نظرية التطعيم او التلقيح </a:t>
            </a:r>
            <a:endParaRPr lang="en-US" dirty="0"/>
          </a:p>
          <a:p>
            <a:r>
              <a:rPr lang="ar-IQ" dirty="0"/>
              <a:t>ويمكن وصف هذه النظريه بأنها غرس تدريجي لما ينتقل عبر وسائل الاعلام ، حيث يتأثر المتلقي دون ادراك ووعي بما تعرضه وسائل الاعلام بشكل متواصل ، فيصاب بنوع من التبلد وعدم الاحساس ، فتكرار المناظر الفاضحه عبر هذه الوسائل يصنع في نفوس الناس شيئا من اللامبالاة اتجاه ما يرى في المجتمع من تبرج وفضائح ، ونظريه التطعيم او التلقيح هي جرعات من القيم الفكريه تجعل الامور عاديه وبديهيه ومألوفه . </a:t>
            </a:r>
            <a:endParaRPr lang="en-US" dirty="0"/>
          </a:p>
          <a:p>
            <a:r>
              <a:rPr lang="ar-IQ" b="1" dirty="0"/>
              <a:t>نظرية التأثير على مرحلتين : </a:t>
            </a:r>
            <a:endParaRPr lang="en-US" dirty="0"/>
          </a:p>
          <a:p>
            <a:r>
              <a:rPr lang="ar-IQ" dirty="0"/>
              <a:t>ويقصد بهذه النظريه انتقال المعلومات او الافكار على مرحلتين من خلال تلقي الناس لمعلومات التي تبثها وسائل الاعلام ومن خلال تفسيرات قادة الرأي لهذه المعلومات ، ففي السابق كان يظن ان لوسائل الاعلام التأثير المطلق في المتلقي ، الا ان هذه النظريه تبث عكس ذلك ، فالرسائل تنتقل من وسائل الاعلام الى قادة الرأي ثم الى الجماهير ، فالاعلام المباشر قد لا يؤثر فينا او يكون تأثيره محدود ، وعلى العكس من ذلك اذا انضم له قادة الرأي الذين لديهم النفوذ المادي والمعنوي الذي يفسر الرسائل الاعلاميه بالطريقه التي يراها ، على اساس تكوينه الثقافي ، وهذه النظريه تظهر بوضوح في الحملات الانتخابيه . </a:t>
            </a:r>
            <a:endParaRPr lang="en-US" dirty="0"/>
          </a:p>
        </p:txBody>
      </p:sp>
    </p:spTree>
    <p:extLst>
      <p:ext uri="{BB962C8B-B14F-4D97-AF65-F5344CB8AC3E}">
        <p14:creationId xmlns:p14="http://schemas.microsoft.com/office/powerpoint/2010/main" val="379852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8219256" cy="6141296"/>
          </a:xfrm>
        </p:spPr>
        <p:txBody>
          <a:bodyPr>
            <a:normAutofit fontScale="92500" lnSpcReduction="20000"/>
          </a:bodyPr>
          <a:lstStyle/>
          <a:p>
            <a:r>
              <a:rPr lang="ar-IQ" b="1" dirty="0"/>
              <a:t>نظرية تحديد الاولويات : </a:t>
            </a:r>
            <a:endParaRPr lang="en-US" dirty="0"/>
          </a:p>
          <a:p>
            <a:r>
              <a:rPr lang="ar-IQ" dirty="0"/>
              <a:t>تصنف نظرية تحديد الاولويات على انها من نظريات القائم بالاتصال ، وتفترض النظريه ان وسائل الاعلام هي من يقوم بترتيب الاهتمامات من خلال ابراز القضايا التي تستحق ، واهمال قضايا اخرى فيبدي الجمهور اهتمامه بهذه القضايا دون غيرها ، ولهذه النظريه تأثير قوي جدا ، وذلك من خلال وسائل الاعلام التي تبث احيانا برامج ومواضيع تعطيها حيزا كبيرا من الوقت وتركز عليها حتى تبدو للمشاهد انها اهم من غيرها وتجعله يهمل مواضيع اكثر منها اهمية وقيمه . </a:t>
            </a:r>
            <a:endParaRPr lang="en-US" dirty="0"/>
          </a:p>
          <a:p>
            <a:r>
              <a:rPr lang="ar-IQ" b="1" dirty="0"/>
              <a:t>نظرية حارس البوابه : </a:t>
            </a:r>
            <a:endParaRPr lang="en-US" dirty="0"/>
          </a:p>
          <a:p>
            <a:r>
              <a:rPr lang="ar-IQ" dirty="0"/>
              <a:t>يقصد بنظريه حارس البوابه القائمون والمسؤولون على الوسيله الاعلاميه الذين يتحكمون بمضمون الرساله المنشوره ، فتمر الرساله الاعلاميه بعدة مراحل وهي تنتقل من المصدر الى المتلقي ليتم التقرير ما اذا كانت الرساله التي تلقوها سوف ينقلوها او لن ينقلوها او ستطرأ عليها بعض التغييرات والتعديلات ، فينشرون ما يريدون ، ويمنعون ما لايريدون نشره ونظرية حارس البوابه تعني السيطره على مكان استراتيجي في سلسلة الاتصال ، بحيث يصبح لحارس البوابه اي القائم على الوسيله الاعلاميه سلطه اتخاذ القرار فيما سيمر من خلال بوابته ، فنظريه كهذه تؤثر من ناحيتين : ون ناحية الماده التي تم نشرها ، ومن ناحيه الماده التي تم منعها ان نظريه مثل هذه جميله جدا ، وفاعله جدا ، اذا كان حارس البوابه على قدر المسؤوليه ، ويدرك اهمية (فلترة) المضمون الاعلامي ، لتتوافق مع هوية الجمهور ، وتنسجم مع قيمه وثقافته ، وهي في المقابل تعيسه جدا ، وخطيره جدا ، اذ استغل هذا الحارس وظيفته في تمرير اهوائه او تحقيق مصالحه او تطويع البوابه لتتسلل من خلالها الاجسام الغريبه ، والافكار الرديئه . </a:t>
            </a:r>
            <a:endParaRPr lang="en-US" dirty="0"/>
          </a:p>
        </p:txBody>
      </p:sp>
    </p:spTree>
    <p:extLst>
      <p:ext uri="{BB962C8B-B14F-4D97-AF65-F5344CB8AC3E}">
        <p14:creationId xmlns:p14="http://schemas.microsoft.com/office/powerpoint/2010/main" val="149930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260648"/>
            <a:ext cx="8280920" cy="6213304"/>
          </a:xfrm>
        </p:spPr>
        <p:txBody>
          <a:bodyPr>
            <a:normAutofit lnSpcReduction="10000"/>
          </a:bodyPr>
          <a:lstStyle/>
          <a:p>
            <a:r>
              <a:rPr lang="ar-IQ" b="1" dirty="0"/>
              <a:t>نظرية الاشباع : </a:t>
            </a:r>
            <a:endParaRPr lang="en-US" dirty="0"/>
          </a:p>
          <a:p>
            <a:r>
              <a:rPr lang="ar-IQ" dirty="0"/>
              <a:t>تعني نظرية الاشباع ان الافراد والجمهور يستخدمون المواد الاعلاميه من اجل الاشباع لرغباتهم وحاجاتهم الكامنه الداخليه ، حيث ان الافراد والجمهور هم الذين يحددون نوع المضمون الاعلامي الذي يرغبون فيه ، وان دور وسائل الاعلام لايتعدى تلبية الحاجات والرغبات فقط . </a:t>
            </a:r>
            <a:endParaRPr lang="en-US" dirty="0"/>
          </a:p>
          <a:p>
            <a:r>
              <a:rPr lang="ar-IQ" b="1" dirty="0"/>
              <a:t>نظريات العنف اثر البرنامج على المتلقي </a:t>
            </a:r>
            <a:endParaRPr lang="en-US" dirty="0"/>
          </a:p>
          <a:p>
            <a:r>
              <a:rPr lang="ar-IQ" b="1" dirty="0"/>
              <a:t>أ.نظرية التطهير التصريف </a:t>
            </a:r>
            <a:endParaRPr lang="en-US" dirty="0"/>
          </a:p>
          <a:p>
            <a:r>
              <a:rPr lang="ar-IQ" dirty="0"/>
              <a:t>يرى اصحاب هذه النظريه ان مشاهدة برامج العنف على شاشات التلفاز تسمح للمتلقي بتصريف احباطاته اي خلال المعايشه الخياليه بدلا من الممارسه الواقعيه لذا ان مشاهدة العنف تعمل كصمام امان يصرف الاحباط والشعور بالعداء تنطبق على المصابين او لديهم مشاعر الاحباط ، الفشل فبدلا ما يوجه نحو الاخرين يذهب تلقائيا بمجرد المشاهده . </a:t>
            </a:r>
            <a:endParaRPr lang="en-US" dirty="0"/>
          </a:p>
          <a:p>
            <a:r>
              <a:rPr lang="ar-IQ" b="1" dirty="0"/>
              <a:t>ب.نظرية اثارة الحوافز العدوانيه </a:t>
            </a:r>
            <a:endParaRPr lang="en-US" dirty="0"/>
          </a:p>
          <a:p>
            <a:r>
              <a:rPr lang="ar-IQ" dirty="0"/>
              <a:t>ترى النظريه ان مشاهدة العنف المتلفز ترفع من حدوث الاثاره النفسيه العاطفيه عند المتلقي مما يؤدي احتمال حدوث السلوك العدواني لكن مدى الاستجابه للعدوانيه تشترط بمستوى الاحباط الذي يشعر به المتلقي مسوغات العدوان كما تعرضه البرامج ثم مدى التشابه بين حزة المتلقي والعنف المتلفز .  </a:t>
            </a:r>
            <a:endParaRPr lang="en-US" dirty="0"/>
          </a:p>
        </p:txBody>
      </p:sp>
    </p:spTree>
    <p:extLst>
      <p:ext uri="{BB962C8B-B14F-4D97-AF65-F5344CB8AC3E}">
        <p14:creationId xmlns:p14="http://schemas.microsoft.com/office/powerpoint/2010/main" val="3927278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8219256" cy="6213304"/>
          </a:xfrm>
        </p:spPr>
        <p:txBody>
          <a:bodyPr>
            <a:normAutofit fontScale="92500" lnSpcReduction="10000"/>
          </a:bodyPr>
          <a:lstStyle/>
          <a:p>
            <a:r>
              <a:rPr lang="ar-IQ" b="1" dirty="0"/>
              <a:t>ج.نظرية التعلم من خلال المشاهده </a:t>
            </a:r>
            <a:endParaRPr lang="en-US" dirty="0"/>
          </a:p>
          <a:p>
            <a:r>
              <a:rPr lang="ar-IQ" dirty="0"/>
              <a:t>ترى النظريه ان الافراد يستطيعون تعلم السلوك العدواني من خلال المشاهده ويرى ايضا ان استمرار التعرض لبرامج العنف يعمل على تصليب او تقسية المشاعر والعواطف عند المتلقي مما يمنعه من الشعور بالالم والمعاناة ويقوده بالتالي الى ممارسة العنف كأسلوب حياة ناجح حين يصطدم بالمشكلات . </a:t>
            </a:r>
            <a:endParaRPr lang="en-US" dirty="0"/>
          </a:p>
          <a:p>
            <a:r>
              <a:rPr lang="ar-IQ" b="1" dirty="0"/>
              <a:t>اهم المتغيرات التي تساعدفي تعلم السلوك العدواني </a:t>
            </a:r>
            <a:endParaRPr lang="en-US" dirty="0"/>
          </a:p>
          <a:p>
            <a:r>
              <a:rPr lang="ar-IQ" dirty="0"/>
              <a:t>1.المكافئه التي يتوقع ان يجنيها الشخص الذي يمارس العنف . </a:t>
            </a:r>
            <a:endParaRPr lang="en-US" dirty="0"/>
          </a:p>
          <a:p>
            <a:r>
              <a:rPr lang="ar-IQ" dirty="0"/>
              <a:t>2.مدى التشابه بين حياته والبرنامج المعروض للمشاهده . </a:t>
            </a:r>
            <a:endParaRPr lang="en-US" dirty="0"/>
          </a:p>
          <a:p>
            <a:r>
              <a:rPr lang="ar-IQ" dirty="0"/>
              <a:t>3.المعاضده الاجتماعيه التي سيحصل عليه من الاخرين نتيجه ممارسة العدوان . </a:t>
            </a:r>
            <a:endParaRPr lang="en-US" dirty="0"/>
          </a:p>
          <a:p>
            <a:r>
              <a:rPr lang="ar-IQ" dirty="0"/>
              <a:t>تنطبق على الاسوياء اذ يتعلم السلوك العدواني ولكن بحسب متغيرات سانده وداعمه له </a:t>
            </a:r>
            <a:endParaRPr lang="en-US" dirty="0"/>
          </a:p>
          <a:p>
            <a:r>
              <a:rPr lang="ar-IQ" dirty="0"/>
              <a:t>1.المكافئه كأن تكون ماديه او معنويه يصبح بطلا او يجني ارباح ماديه .</a:t>
            </a:r>
            <a:endParaRPr lang="en-US" dirty="0"/>
          </a:p>
          <a:p>
            <a:r>
              <a:rPr lang="ar-IQ" dirty="0"/>
              <a:t>2.مدى التشابه بين حياته والبرنامج . </a:t>
            </a:r>
            <a:endParaRPr lang="en-US" dirty="0"/>
          </a:p>
          <a:p>
            <a:r>
              <a:rPr lang="ar-IQ" dirty="0"/>
              <a:t>3.المعاضده هل هناك سند ودعم اجتماعي مجتمعي بشكل او آخر. </a:t>
            </a:r>
            <a:endParaRPr lang="en-US" dirty="0"/>
          </a:p>
          <a:p>
            <a:r>
              <a:rPr lang="ar-IQ" b="1" dirty="0"/>
              <a:t>د.نظرية التعزيز </a:t>
            </a:r>
            <a:endParaRPr lang="en-US" dirty="0"/>
          </a:p>
          <a:p>
            <a:r>
              <a:rPr lang="ar-IQ" dirty="0"/>
              <a:t>ترى هذه النظرية ان العنف المتلفز يعزز انماط السلوك اصلا عند المتلقي وترى هذه النظرية ان العنف والعدوان حالة غريزية موجوده اصلا عند الانسان بحسب فرويد ولومب روزو و لورنزو . يرتبط التعزيز ببعض المتغيرات (كالاصدقاء والتنشئة الاجتماعية).</a:t>
            </a:r>
            <a:endParaRPr lang="en-US" dirty="0"/>
          </a:p>
        </p:txBody>
      </p:sp>
    </p:spTree>
    <p:extLst>
      <p:ext uri="{BB962C8B-B14F-4D97-AF65-F5344CB8AC3E}">
        <p14:creationId xmlns:p14="http://schemas.microsoft.com/office/powerpoint/2010/main" val="1214552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8219256" cy="5997280"/>
          </a:xfrm>
        </p:spPr>
        <p:txBody>
          <a:bodyPr/>
          <a:lstStyle/>
          <a:p>
            <a:r>
              <a:rPr lang="ar-IQ" b="1" dirty="0"/>
              <a:t>ز.نظرية دوامة الصمت </a:t>
            </a:r>
            <a:endParaRPr lang="en-US" dirty="0"/>
          </a:p>
          <a:p>
            <a:r>
              <a:rPr lang="ar-IQ" dirty="0"/>
              <a:t>تعتمد نظرية دوامة الصمت على افتراض رئيسي فحواه ان وسائل الاعلام حين تتبنى آراء واتجاهات معينه خلال فترة من الزمن فأن معظم الافراد سوف يتحركون في اتجاه الذي تدعمه وسائل الاعلام ، وبالتالي يتكون الرأي العام بما يتسق مع الافكار التي تدعمها وسائل الاعلام .</a:t>
            </a:r>
            <a:endParaRPr lang="en-US" dirty="0"/>
          </a:p>
          <a:p>
            <a:r>
              <a:rPr lang="ar-IQ" dirty="0"/>
              <a:t>فقد لاحظ بعض الباحثين ان وسائل الاتصال الجماهيرية تتخذ جانبا متسقا من احدى القضايا والشخصيات ، ويؤدي ذلك الى تأييد معظم الافراد للاتجاه الذي تتبناه وسائل الاعلام بحثا عن التوافق الاجتماعي اما الافراد المعارضين لهذه القضية او ذلك الاتجاه فأنهم يتخذون موقف الصمت تجنبا لأضطهاد الجماعه وخوفا من العزلة الاجتماعية وبالتالي اذا كانوا يؤمنون بآراء مخالفه لما تعرضه وسائل الاعلام فأنهم يحجبون آرائهم الشخصية ويكونون اقل رغبة في التحدث عن هذه الاراء مع الاخرين . </a:t>
            </a:r>
            <a:endParaRPr lang="en-US" dirty="0"/>
          </a:p>
          <a:p>
            <a:pPr marL="0" indent="0">
              <a:buNone/>
            </a:pPr>
            <a:endParaRPr lang="en-US" dirty="0"/>
          </a:p>
        </p:txBody>
      </p:sp>
    </p:spTree>
    <p:extLst>
      <p:ext uri="{BB962C8B-B14F-4D97-AF65-F5344CB8AC3E}">
        <p14:creationId xmlns:p14="http://schemas.microsoft.com/office/powerpoint/2010/main" val="1676025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TotalTime>
  <Words>1139</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مادة تقنيات الاتصال</vt:lpstr>
      <vt:lpstr>نظريات في الاتصال  </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3</cp:revision>
  <dcterms:created xsi:type="dcterms:W3CDTF">2020-06-30T19:32:34Z</dcterms:created>
  <dcterms:modified xsi:type="dcterms:W3CDTF">2020-07-14T21:58:02Z</dcterms:modified>
</cp:coreProperties>
</file>