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D646EE-54F1-43CC-A924-035B9733733F}" type="datetimeFigureOut">
              <a:rPr lang="en-US" smtClean="0"/>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21980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646EE-54F1-43CC-A924-035B9733733F}" type="datetimeFigureOut">
              <a:rPr lang="en-US" smtClean="0"/>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38169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646EE-54F1-43CC-A924-035B9733733F}" type="datetimeFigureOut">
              <a:rPr lang="en-US" smtClean="0"/>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80162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646EE-54F1-43CC-A924-035B9733733F}" type="datetimeFigureOut">
              <a:rPr lang="en-US" smtClean="0"/>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261750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646EE-54F1-43CC-A924-035B9733733F}" type="datetimeFigureOut">
              <a:rPr lang="en-US" smtClean="0"/>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253269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D646EE-54F1-43CC-A924-035B9733733F}" type="datetimeFigureOut">
              <a:rPr lang="en-US" smtClean="0"/>
              <a:t>7/3/2020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95703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D646EE-54F1-43CC-A924-035B9733733F}" type="datetimeFigureOut">
              <a:rPr lang="en-US" smtClean="0"/>
              <a:t>7/3/2020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973190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D646EE-54F1-43CC-A924-035B9733733F}" type="datetimeFigureOut">
              <a:rPr lang="en-US" smtClean="0"/>
              <a:t>7/3/2020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269910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646EE-54F1-43CC-A924-035B9733733F}" type="datetimeFigureOut">
              <a:rPr lang="en-US" smtClean="0"/>
              <a:t>7/3/2020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137638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646EE-54F1-43CC-A924-035B9733733F}" type="datetimeFigureOut">
              <a:rPr lang="en-US" smtClean="0"/>
              <a:t>7/3/2020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101928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646EE-54F1-43CC-A924-035B9733733F}" type="datetimeFigureOut">
              <a:rPr lang="en-US" smtClean="0"/>
              <a:t>7/3/2020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690A8-27FD-4B23-B819-663BBDAA98BE}" type="slidenum">
              <a:rPr lang="en-US" smtClean="0"/>
              <a:t>‹#›</a:t>
            </a:fld>
            <a:endParaRPr lang="en-US"/>
          </a:p>
        </p:txBody>
      </p:sp>
    </p:spTree>
    <p:extLst>
      <p:ext uri="{BB962C8B-B14F-4D97-AF65-F5344CB8AC3E}">
        <p14:creationId xmlns:p14="http://schemas.microsoft.com/office/powerpoint/2010/main" val="315089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646EE-54F1-43CC-A924-035B9733733F}" type="datetimeFigureOut">
              <a:rPr lang="en-US" smtClean="0"/>
              <a:t>7/3/2020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690A8-27FD-4B23-B819-663BBDAA98BE}" type="slidenum">
              <a:rPr lang="en-US" smtClean="0"/>
              <a:t>‹#›</a:t>
            </a:fld>
            <a:endParaRPr lang="en-US"/>
          </a:p>
        </p:txBody>
      </p:sp>
    </p:spTree>
    <p:extLst>
      <p:ext uri="{BB962C8B-B14F-4D97-AF65-F5344CB8AC3E}">
        <p14:creationId xmlns:p14="http://schemas.microsoft.com/office/powerpoint/2010/main" val="2456528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marL="342900" indent="-342900" algn="just" rtl="1">
              <a:buFont typeface="Wingdings" pitchFamily="2" charset="2"/>
              <a:buChar char="q"/>
            </a:pPr>
            <a:r>
              <a:rPr lang="ar-IQ" sz="2000" dirty="0" smtClean="0">
                <a:solidFill>
                  <a:srgbClr val="C00000"/>
                </a:solidFill>
                <a:latin typeface="Times New Roman" pitchFamily="18" charset="0"/>
                <a:cs typeface="Times New Roman" pitchFamily="18" charset="0"/>
              </a:rPr>
              <a:t>ثامنا : الاعمال الصادرة عن الجوامع والكنائس والطوائف الدينية : تدخل الاعمال الصادرة عنها بأسمها مباشرة في $</a:t>
            </a:r>
            <a:r>
              <a:rPr lang="en-US" sz="2000" dirty="0" smtClean="0">
                <a:solidFill>
                  <a:srgbClr val="C00000"/>
                </a:solidFill>
                <a:latin typeface="Times New Roman" pitchFamily="18" charset="0"/>
                <a:cs typeface="Times New Roman" pitchFamily="18" charset="0"/>
              </a:rPr>
              <a:t>a</a:t>
            </a:r>
            <a:r>
              <a:rPr lang="ar-IQ" sz="2000" dirty="0">
                <a:solidFill>
                  <a:srgbClr val="C00000"/>
                </a:solidFill>
                <a:latin typeface="Times New Roman" pitchFamily="18" charset="0"/>
                <a:cs typeface="Times New Roman" pitchFamily="18" charset="0"/>
              </a:rPr>
              <a:t> </a:t>
            </a:r>
            <a:r>
              <a:rPr lang="ar-IQ" sz="2000" dirty="0" smtClean="0">
                <a:solidFill>
                  <a:srgbClr val="C00000"/>
                </a:solidFill>
                <a:latin typeface="Times New Roman" pitchFamily="18" charset="0"/>
                <a:cs typeface="Times New Roman" pitchFamily="18" charset="0"/>
              </a:rPr>
              <a:t>للتاج (110) مع قيمة المؤشر الاول (2) كونها هيئة شبه رسمية ويضاف الموقع الجغرافي اذا كان لها نظير في مكان آخر، كما يمكن اضافة كلمة جامع او كنيسة الى الاسم اذا كان الاسم لا يحمل فكرة جامع او كنيسة وكما هو موضح بالامثلة أدناه : </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txBody>
          <a:bodyPr>
            <a:normAutofit fontScale="92500" lnSpcReduction="20000"/>
          </a:bodyPr>
          <a:lstStyle/>
          <a:p>
            <a:pPr marL="0" indent="0" algn="r" rtl="1">
              <a:buNone/>
            </a:pPr>
            <a:r>
              <a:rPr lang="ar-IQ" sz="2000" b="1" dirty="0" smtClean="0">
                <a:solidFill>
                  <a:srgbClr val="7030A0"/>
                </a:solidFill>
                <a:latin typeface="Times New Roman" pitchFamily="18" charset="0"/>
                <a:cs typeface="Times New Roman" pitchFamily="18" charset="0"/>
              </a:rPr>
              <a:t>(مثال 1) مطبوع صادر عن المسجد النبوي الشريف </a:t>
            </a:r>
          </a:p>
          <a:p>
            <a:pPr marL="0" indent="0" algn="r" rtl="1">
              <a:buNone/>
            </a:pPr>
            <a:r>
              <a:rPr lang="ar-IQ" sz="2000" b="1" dirty="0" smtClean="0">
                <a:solidFill>
                  <a:srgbClr val="00B050"/>
                </a:solidFill>
                <a:latin typeface="Times New Roman" pitchFamily="18" charset="0"/>
                <a:cs typeface="Times New Roman" pitchFamily="18" charset="0"/>
              </a:rPr>
              <a:t>110  2  $</a:t>
            </a:r>
            <a:r>
              <a:rPr lang="en-US" sz="2000" b="1" dirty="0" smtClean="0">
                <a:solidFill>
                  <a:srgbClr val="00B050"/>
                </a:solidFill>
                <a:latin typeface="Times New Roman" pitchFamily="18" charset="0"/>
                <a:cs typeface="Times New Roman" pitchFamily="18" charset="0"/>
              </a:rPr>
              <a:t>a</a:t>
            </a:r>
            <a:r>
              <a:rPr lang="ar-IQ" sz="2000" b="1" dirty="0" smtClean="0">
                <a:solidFill>
                  <a:srgbClr val="00B050"/>
                </a:solidFill>
                <a:latin typeface="Times New Roman" pitchFamily="18" charset="0"/>
                <a:cs typeface="Times New Roman" pitchFamily="18" charset="0"/>
              </a:rPr>
              <a:t> المسجد النبوي الشريف ، $</a:t>
            </a:r>
            <a:r>
              <a:rPr lang="en-US" sz="2000" b="1" dirty="0" smtClean="0">
                <a:solidFill>
                  <a:srgbClr val="00B050"/>
                </a:solidFill>
                <a:latin typeface="Times New Roman" pitchFamily="18" charset="0"/>
                <a:cs typeface="Times New Roman" pitchFamily="18" charset="0"/>
              </a:rPr>
              <a:t>e</a:t>
            </a:r>
            <a:r>
              <a:rPr lang="ar-IQ" sz="2000" b="1" dirty="0" smtClean="0">
                <a:solidFill>
                  <a:srgbClr val="00B050"/>
                </a:solidFill>
                <a:latin typeface="Times New Roman" pitchFamily="18" charset="0"/>
                <a:cs typeface="Times New Roman" pitchFamily="18" charset="0"/>
              </a:rPr>
              <a:t>مؤلف</a:t>
            </a:r>
          </a:p>
          <a:p>
            <a:pPr marL="0" indent="0" algn="r" rtl="1">
              <a:buNone/>
            </a:pPr>
            <a:endParaRPr lang="ar-IQ" sz="2000" b="1" dirty="0" smtClean="0">
              <a:latin typeface="Times New Roman" pitchFamily="18" charset="0"/>
              <a:cs typeface="Times New Roman" pitchFamily="18" charset="0"/>
            </a:endParaRPr>
          </a:p>
          <a:p>
            <a:pPr marL="0" indent="0" algn="r" rtl="1">
              <a:buNone/>
            </a:pPr>
            <a:r>
              <a:rPr lang="ar-IQ" sz="2000" b="1" dirty="0" smtClean="0">
                <a:solidFill>
                  <a:srgbClr val="7030A0"/>
                </a:solidFill>
                <a:latin typeface="Times New Roman" pitchFamily="18" charset="0"/>
                <a:cs typeface="Times New Roman" pitchFamily="18" charset="0"/>
              </a:rPr>
              <a:t>مثال (2) مطبوع صادرعن مكتبة المسجد الاقصى </a:t>
            </a:r>
            <a:endParaRPr lang="en-US" sz="2000" b="1" dirty="0" smtClean="0">
              <a:solidFill>
                <a:srgbClr val="7030A0"/>
              </a:solidFill>
              <a:latin typeface="Times New Roman" pitchFamily="18" charset="0"/>
              <a:cs typeface="Times New Roman" pitchFamily="18" charset="0"/>
            </a:endParaRPr>
          </a:p>
          <a:p>
            <a:pPr marL="0" indent="0" algn="r" rtl="1">
              <a:buNone/>
            </a:pPr>
            <a:r>
              <a:rPr lang="en-US" sz="2000" b="1" dirty="0" smtClean="0">
                <a:solidFill>
                  <a:srgbClr val="00B050"/>
                </a:solidFill>
                <a:latin typeface="Times New Roman" pitchFamily="18" charset="0"/>
                <a:cs typeface="Times New Roman" pitchFamily="18" charset="0"/>
              </a:rPr>
              <a:t>110</a:t>
            </a:r>
            <a:r>
              <a:rPr lang="ar-IQ" sz="2000" b="1" dirty="0" smtClean="0">
                <a:solidFill>
                  <a:srgbClr val="00B050"/>
                </a:solidFill>
                <a:latin typeface="Times New Roman" pitchFamily="18" charset="0"/>
                <a:cs typeface="Times New Roman" pitchFamily="18" charset="0"/>
              </a:rPr>
              <a:t>  2  $</a:t>
            </a:r>
            <a:r>
              <a:rPr lang="en-US" sz="2000" b="1" dirty="0" smtClean="0">
                <a:solidFill>
                  <a:srgbClr val="00B050"/>
                </a:solidFill>
                <a:latin typeface="Times New Roman" pitchFamily="18" charset="0"/>
                <a:cs typeface="Times New Roman" pitchFamily="18" charset="0"/>
              </a:rPr>
              <a:t>a</a:t>
            </a:r>
            <a:r>
              <a:rPr lang="ar-IQ" sz="2000" b="1" dirty="0" smtClean="0">
                <a:solidFill>
                  <a:srgbClr val="00B050"/>
                </a:solidFill>
                <a:latin typeface="Times New Roman" pitchFamily="18" charset="0"/>
                <a:cs typeface="Times New Roman" pitchFamily="18" charset="0"/>
              </a:rPr>
              <a:t> المسجد الاقصى . $</a:t>
            </a:r>
            <a:r>
              <a:rPr lang="en-US" sz="2000" b="1" dirty="0" smtClean="0">
                <a:solidFill>
                  <a:srgbClr val="00B050"/>
                </a:solidFill>
                <a:latin typeface="Times New Roman" pitchFamily="18" charset="0"/>
                <a:cs typeface="Times New Roman" pitchFamily="18" charset="0"/>
              </a:rPr>
              <a:t>b</a:t>
            </a:r>
            <a:r>
              <a:rPr lang="ar-IQ" sz="2000" b="1" dirty="0" smtClean="0">
                <a:solidFill>
                  <a:srgbClr val="00B050"/>
                </a:solidFill>
                <a:latin typeface="Times New Roman" pitchFamily="18" charset="0"/>
                <a:cs typeface="Times New Roman" pitchFamily="18" charset="0"/>
              </a:rPr>
              <a:t> المكتبة ، $</a:t>
            </a:r>
            <a:r>
              <a:rPr lang="en-US" sz="2000" b="1" dirty="0" smtClean="0">
                <a:solidFill>
                  <a:srgbClr val="00B050"/>
                </a:solidFill>
                <a:latin typeface="Times New Roman" pitchFamily="18" charset="0"/>
                <a:cs typeface="Times New Roman" pitchFamily="18" charset="0"/>
              </a:rPr>
              <a:t>e</a:t>
            </a:r>
            <a:r>
              <a:rPr lang="ar-IQ" sz="2000" b="1" dirty="0" smtClean="0">
                <a:solidFill>
                  <a:srgbClr val="00B050"/>
                </a:solidFill>
                <a:latin typeface="Times New Roman" pitchFamily="18" charset="0"/>
                <a:cs typeface="Times New Roman" pitchFamily="18" charset="0"/>
              </a:rPr>
              <a:t> مؤلف</a:t>
            </a:r>
          </a:p>
          <a:p>
            <a:pPr marL="0" indent="0" algn="r" rtl="1">
              <a:buNone/>
            </a:pPr>
            <a:endParaRPr lang="ar-IQ" sz="2000" b="1" dirty="0" smtClean="0">
              <a:latin typeface="Times New Roman" pitchFamily="18" charset="0"/>
              <a:cs typeface="Times New Roman" pitchFamily="18" charset="0"/>
            </a:endParaRPr>
          </a:p>
          <a:p>
            <a:pPr marL="0" indent="0" algn="r" rtl="1">
              <a:buNone/>
            </a:pPr>
            <a:r>
              <a:rPr lang="ar-IQ" sz="2000" b="1" dirty="0" smtClean="0">
                <a:solidFill>
                  <a:srgbClr val="7030A0"/>
                </a:solidFill>
                <a:latin typeface="Times New Roman" pitchFamily="18" charset="0"/>
                <a:cs typeface="Times New Roman" pitchFamily="18" charset="0"/>
              </a:rPr>
              <a:t>مثال (3) مطبوع صادر عن مسجد عمرو بن العاص – القاهرة</a:t>
            </a:r>
          </a:p>
          <a:p>
            <a:pPr marL="0" indent="0" algn="r" rtl="1">
              <a:buNone/>
            </a:pPr>
            <a:r>
              <a:rPr lang="ar-IQ" sz="2000" b="1" dirty="0" smtClean="0">
                <a:latin typeface="Times New Roman" pitchFamily="18" charset="0"/>
                <a:cs typeface="Times New Roman" pitchFamily="18" charset="0"/>
              </a:rPr>
              <a:t>110</a:t>
            </a:r>
            <a:r>
              <a:rPr lang="ar-IQ" sz="2000" b="1" dirty="0" smtClean="0">
                <a:solidFill>
                  <a:srgbClr val="00B050"/>
                </a:solidFill>
                <a:latin typeface="Times New Roman" pitchFamily="18" charset="0"/>
                <a:cs typeface="Times New Roman" pitchFamily="18" charset="0"/>
              </a:rPr>
              <a:t>  2  $</a:t>
            </a:r>
            <a:r>
              <a:rPr lang="en-US" sz="2000" b="1" dirty="0" smtClean="0">
                <a:solidFill>
                  <a:srgbClr val="00B050"/>
                </a:solidFill>
                <a:latin typeface="Times New Roman" pitchFamily="18" charset="0"/>
                <a:cs typeface="Times New Roman" pitchFamily="18" charset="0"/>
              </a:rPr>
              <a:t>a</a:t>
            </a:r>
            <a:r>
              <a:rPr lang="ar-IQ" sz="2000" b="1" dirty="0" smtClean="0">
                <a:solidFill>
                  <a:srgbClr val="00B050"/>
                </a:solidFill>
                <a:latin typeface="Times New Roman" pitchFamily="18" charset="0"/>
                <a:cs typeface="Times New Roman" pitchFamily="18" charset="0"/>
              </a:rPr>
              <a:t> مسجد عمرو بن العاص (القاهرة) ، $</a:t>
            </a:r>
            <a:r>
              <a:rPr lang="en-US" sz="2000" b="1" dirty="0" smtClean="0">
                <a:solidFill>
                  <a:srgbClr val="00B050"/>
                </a:solidFill>
                <a:latin typeface="Times New Roman" pitchFamily="18" charset="0"/>
                <a:cs typeface="Times New Roman" pitchFamily="18" charset="0"/>
              </a:rPr>
              <a:t>e</a:t>
            </a:r>
            <a:r>
              <a:rPr lang="ar-IQ" sz="2000" b="1" dirty="0" smtClean="0">
                <a:solidFill>
                  <a:srgbClr val="00B050"/>
                </a:solidFill>
                <a:latin typeface="Times New Roman" pitchFamily="18" charset="0"/>
                <a:cs typeface="Times New Roman" pitchFamily="18" charset="0"/>
              </a:rPr>
              <a:t> مؤلف</a:t>
            </a:r>
          </a:p>
          <a:p>
            <a:pPr marL="0" indent="0" algn="r" rtl="1">
              <a:buNone/>
            </a:pPr>
            <a:endParaRPr lang="ar-IQ" sz="2000" b="1" dirty="0" smtClean="0">
              <a:latin typeface="Times New Roman" pitchFamily="18" charset="0"/>
              <a:cs typeface="Times New Roman" pitchFamily="18" charset="0"/>
            </a:endParaRPr>
          </a:p>
          <a:p>
            <a:pPr marL="0" indent="0" algn="r" rtl="1">
              <a:buNone/>
            </a:pPr>
            <a:r>
              <a:rPr lang="ar-IQ" sz="2000" b="1" dirty="0" smtClean="0">
                <a:solidFill>
                  <a:srgbClr val="7030A0"/>
                </a:solidFill>
                <a:latin typeface="Times New Roman" pitchFamily="18" charset="0"/>
                <a:cs typeface="Times New Roman" pitchFamily="18" charset="0"/>
              </a:rPr>
              <a:t>مثال (4) مطبوع صادر عن كنيسة المهد – بيت لحم</a:t>
            </a:r>
          </a:p>
          <a:p>
            <a:pPr marL="457200" indent="-457200" algn="r" rtl="1">
              <a:buAutoNum type="arabicPlain" startAt="110"/>
            </a:pPr>
            <a:r>
              <a:rPr lang="ar-IQ" sz="2000" b="1" dirty="0" smtClean="0">
                <a:solidFill>
                  <a:srgbClr val="00B050"/>
                </a:solidFill>
                <a:latin typeface="Times New Roman" pitchFamily="18" charset="0"/>
                <a:cs typeface="Times New Roman" pitchFamily="18" charset="0"/>
              </a:rPr>
              <a:t>2  $</a:t>
            </a:r>
            <a:r>
              <a:rPr lang="en-US" sz="2000" b="1" dirty="0" smtClean="0">
                <a:solidFill>
                  <a:srgbClr val="00B050"/>
                </a:solidFill>
                <a:latin typeface="Times New Roman" pitchFamily="18" charset="0"/>
                <a:cs typeface="Times New Roman" pitchFamily="18" charset="0"/>
              </a:rPr>
              <a:t>a</a:t>
            </a:r>
            <a:r>
              <a:rPr lang="ar-IQ" sz="2000" b="1" dirty="0" smtClean="0">
                <a:solidFill>
                  <a:srgbClr val="00B050"/>
                </a:solidFill>
                <a:latin typeface="Times New Roman" pitchFamily="18" charset="0"/>
                <a:cs typeface="Times New Roman" pitchFamily="18" charset="0"/>
              </a:rPr>
              <a:t> كنيسة المهد (بيت لحم) ، $</a:t>
            </a:r>
            <a:r>
              <a:rPr lang="en-US" sz="2000" b="1" dirty="0" smtClean="0">
                <a:solidFill>
                  <a:srgbClr val="00B050"/>
                </a:solidFill>
                <a:latin typeface="Times New Roman" pitchFamily="18" charset="0"/>
                <a:cs typeface="Times New Roman" pitchFamily="18" charset="0"/>
              </a:rPr>
              <a:t>e</a:t>
            </a:r>
            <a:r>
              <a:rPr lang="ar-IQ" sz="2000" b="1" dirty="0" smtClean="0">
                <a:solidFill>
                  <a:srgbClr val="00B050"/>
                </a:solidFill>
                <a:latin typeface="Times New Roman" pitchFamily="18" charset="0"/>
                <a:cs typeface="Times New Roman" pitchFamily="18" charset="0"/>
              </a:rPr>
              <a:t> مؤلف</a:t>
            </a:r>
          </a:p>
          <a:p>
            <a:pPr marL="0" indent="0" algn="r" rtl="1">
              <a:buNone/>
            </a:pPr>
            <a:endParaRPr lang="ar-IQ" sz="2000" b="1" dirty="0" smtClean="0">
              <a:latin typeface="Times New Roman" pitchFamily="18" charset="0"/>
              <a:cs typeface="Times New Roman" pitchFamily="18" charset="0"/>
            </a:endParaRPr>
          </a:p>
          <a:p>
            <a:pPr marL="0" indent="0" algn="r" rtl="1">
              <a:buNone/>
            </a:pPr>
            <a:r>
              <a:rPr lang="ar-IQ" sz="2000" b="1" dirty="0" smtClean="0">
                <a:solidFill>
                  <a:srgbClr val="7030A0"/>
                </a:solidFill>
                <a:latin typeface="Times New Roman" pitchFamily="18" charset="0"/>
                <a:cs typeface="Times New Roman" pitchFamily="18" charset="0"/>
              </a:rPr>
              <a:t>مثال (5) مطبوع صادر عن كنيسة المهد – حيفا</a:t>
            </a:r>
          </a:p>
          <a:p>
            <a:pPr marL="0" indent="0" algn="r" rtl="1">
              <a:buNone/>
            </a:pPr>
            <a:r>
              <a:rPr lang="ar-IQ" sz="2000" b="1" dirty="0" smtClean="0">
                <a:solidFill>
                  <a:srgbClr val="00B050"/>
                </a:solidFill>
                <a:latin typeface="Times New Roman" pitchFamily="18" charset="0"/>
                <a:cs typeface="Times New Roman" pitchFamily="18" charset="0"/>
              </a:rPr>
              <a:t>110  2  $</a:t>
            </a:r>
            <a:r>
              <a:rPr lang="en-US" sz="2000" b="1" dirty="0" smtClean="0">
                <a:solidFill>
                  <a:srgbClr val="00B050"/>
                </a:solidFill>
                <a:latin typeface="Times New Roman" pitchFamily="18" charset="0"/>
                <a:cs typeface="Times New Roman" pitchFamily="18" charset="0"/>
              </a:rPr>
              <a:t>a</a:t>
            </a:r>
            <a:r>
              <a:rPr lang="ar-IQ" sz="2000" b="1" dirty="0" smtClean="0">
                <a:solidFill>
                  <a:srgbClr val="00B050"/>
                </a:solidFill>
                <a:latin typeface="Times New Roman" pitchFamily="18" charset="0"/>
                <a:cs typeface="Times New Roman" pitchFamily="18" charset="0"/>
              </a:rPr>
              <a:t> كنيسة المهد (حيفا) ،$</a:t>
            </a:r>
            <a:r>
              <a:rPr lang="en-US" sz="2000" b="1" dirty="0" smtClean="0">
                <a:solidFill>
                  <a:srgbClr val="00B050"/>
                </a:solidFill>
                <a:latin typeface="Times New Roman" pitchFamily="18" charset="0"/>
                <a:cs typeface="Times New Roman" pitchFamily="18" charset="0"/>
              </a:rPr>
              <a:t>e</a:t>
            </a:r>
            <a:r>
              <a:rPr lang="ar-IQ" sz="2000" b="1" dirty="0" smtClean="0">
                <a:solidFill>
                  <a:srgbClr val="00B050"/>
                </a:solidFill>
                <a:latin typeface="Times New Roman" pitchFamily="18" charset="0"/>
                <a:cs typeface="Times New Roman" pitchFamily="18" charset="0"/>
              </a:rPr>
              <a:t> مؤلف</a:t>
            </a:r>
            <a:endParaRPr lang="en-US" sz="2000" b="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250990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lgn="r" rtl="1">
              <a:buFont typeface="Wingdings" pitchFamily="2" charset="2"/>
              <a:buChar char="q"/>
            </a:pPr>
            <a:r>
              <a:rPr lang="ar-IQ" sz="2800" dirty="0" smtClean="0">
                <a:solidFill>
                  <a:schemeClr val="accent2">
                    <a:lumMod val="50000"/>
                  </a:schemeClr>
                </a:solidFill>
              </a:rPr>
              <a:t>امثلة</a:t>
            </a:r>
            <a:endParaRPr lang="en-US" sz="2800" dirty="0">
              <a:solidFill>
                <a:schemeClr val="accent2">
                  <a:lumMod val="50000"/>
                </a:schemeClr>
              </a:solidFill>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FF0000"/>
                </a:solidFill>
                <a:latin typeface="Times New Roman" pitchFamily="18" charset="0"/>
                <a:cs typeface="Times New Roman" pitchFamily="18" charset="0"/>
              </a:rPr>
              <a:t>مثال (1) مطبوع صادر عن نقابة الصحفيين العرب </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a:t>
            </a:r>
            <a:r>
              <a:rPr lang="ar-IQ" sz="2000" dirty="0">
                <a:solidFill>
                  <a:srgbClr val="00B050"/>
                </a:solidFill>
                <a:latin typeface="Times New Roman" pitchFamily="18" charset="0"/>
                <a:cs typeface="Times New Roman" pitchFamily="18" charset="0"/>
              </a:rPr>
              <a:t>نقابة الصحفيين </a:t>
            </a:r>
            <a:r>
              <a:rPr lang="ar-IQ" sz="2000" dirty="0" smtClean="0">
                <a:solidFill>
                  <a:srgbClr val="00B050"/>
                </a:solidFill>
                <a:latin typeface="Times New Roman" pitchFamily="18" charset="0"/>
                <a:cs typeface="Times New Roman" pitchFamily="18" charset="0"/>
              </a:rPr>
              <a:t>العرب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r>
              <a:rPr lang="ar-IQ" sz="2000" dirty="0" smtClean="0">
                <a:solidFill>
                  <a:srgbClr val="FF0000"/>
                </a:solidFill>
                <a:latin typeface="Times New Roman" pitchFamily="18" charset="0"/>
                <a:cs typeface="Times New Roman" pitchFamily="18" charset="0"/>
              </a:rPr>
              <a:t>مثال (2) مطبوع صادر عن نقابة المعلمين – العراق</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نقابة المعلمين (العراق)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r>
              <a:rPr lang="ar-IQ" sz="2000" dirty="0" smtClean="0">
                <a:solidFill>
                  <a:srgbClr val="FF0000"/>
                </a:solidFill>
                <a:latin typeface="Times New Roman" pitchFamily="18" charset="0"/>
                <a:cs typeface="Times New Roman" pitchFamily="18" charset="0"/>
              </a:rPr>
              <a:t>مثال (3) مطبوع صادر عن الهلال الاحمر الاردني – عمان </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a:t>
            </a:r>
            <a:r>
              <a:rPr lang="ar-IQ" sz="2000" dirty="0">
                <a:solidFill>
                  <a:srgbClr val="00B050"/>
                </a:solidFill>
                <a:latin typeface="Times New Roman" pitchFamily="18" charset="0"/>
                <a:cs typeface="Times New Roman" pitchFamily="18" charset="0"/>
              </a:rPr>
              <a:t>الهلال الاحمر </a:t>
            </a:r>
            <a:r>
              <a:rPr lang="ar-IQ" sz="2000" dirty="0" smtClean="0">
                <a:solidFill>
                  <a:srgbClr val="00B050"/>
                </a:solidFill>
                <a:latin typeface="Times New Roman" pitchFamily="18" charset="0"/>
                <a:cs typeface="Times New Roman" pitchFamily="18" charset="0"/>
              </a:rPr>
              <a:t>الاردني (عمان)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r>
              <a:rPr lang="ar-IQ" sz="2000" dirty="0" smtClean="0">
                <a:solidFill>
                  <a:srgbClr val="FF0000"/>
                </a:solidFill>
                <a:latin typeface="Times New Roman" pitchFamily="18" charset="0"/>
                <a:cs typeface="Times New Roman" pitchFamily="18" charset="0"/>
              </a:rPr>
              <a:t>مثال (4) مطبوع صادر عن الهلال الاحمر الاردني – الزرقاء</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الهلال الاحمر الاردني (الزرقاء)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r>
              <a:rPr lang="ar-IQ" sz="2000" dirty="0" smtClean="0">
                <a:solidFill>
                  <a:srgbClr val="FF0000"/>
                </a:solidFill>
                <a:latin typeface="Times New Roman" pitchFamily="18" charset="0"/>
                <a:cs typeface="Times New Roman" pitchFamily="18" charset="0"/>
              </a:rPr>
              <a:t>مثال (5) مطبوع صادر عن مؤسسة البحث العلمي – بغداد </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مؤسسة البحث العلمي (بغداد)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r>
              <a:rPr lang="ar-IQ" sz="2000" dirty="0" smtClean="0">
                <a:solidFill>
                  <a:srgbClr val="FF0000"/>
                </a:solidFill>
                <a:latin typeface="Times New Roman" pitchFamily="18" charset="0"/>
                <a:cs typeface="Times New Roman" pitchFamily="18" charset="0"/>
              </a:rPr>
              <a:t>مثال (6) </a:t>
            </a:r>
            <a:r>
              <a:rPr lang="ar-IQ" sz="2000" dirty="0">
                <a:solidFill>
                  <a:srgbClr val="FF0000"/>
                </a:solidFill>
                <a:latin typeface="Times New Roman" pitchFamily="18" charset="0"/>
                <a:cs typeface="Times New Roman" pitchFamily="18" charset="0"/>
              </a:rPr>
              <a:t>مطبوع صادر عن مؤسسة </a:t>
            </a:r>
            <a:r>
              <a:rPr lang="ar-IQ" sz="2000" dirty="0" smtClean="0">
                <a:solidFill>
                  <a:srgbClr val="FF0000"/>
                </a:solidFill>
                <a:latin typeface="Times New Roman" pitchFamily="18" charset="0"/>
                <a:cs typeface="Times New Roman" pitchFamily="18" charset="0"/>
              </a:rPr>
              <a:t>الدراسات الفلسطينية – بيروت</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a:t>
            </a:r>
            <a:r>
              <a:rPr lang="ar-IQ" sz="2000" dirty="0">
                <a:solidFill>
                  <a:srgbClr val="00B050"/>
                </a:solidFill>
                <a:latin typeface="Times New Roman" pitchFamily="18" charset="0"/>
                <a:cs typeface="Times New Roman" pitchFamily="18" charset="0"/>
              </a:rPr>
              <a:t>مؤسسة الدراسات </a:t>
            </a:r>
            <a:r>
              <a:rPr lang="ar-IQ" sz="2000" dirty="0" smtClean="0">
                <a:solidFill>
                  <a:srgbClr val="00B050"/>
                </a:solidFill>
                <a:latin typeface="Times New Roman" pitchFamily="18" charset="0"/>
                <a:cs typeface="Times New Roman" pitchFamily="18" charset="0"/>
              </a:rPr>
              <a:t>الفلسطينية (بيروت)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endParaRPr lang="en-US" sz="20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401469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000" dirty="0" smtClean="0">
                <a:solidFill>
                  <a:srgbClr val="C00000"/>
                </a:solidFill>
                <a:latin typeface="Times New Roman" pitchFamily="18" charset="0"/>
                <a:cs typeface="Times New Roman" pitchFamily="18" charset="0"/>
              </a:rPr>
              <a:t>في حال وجود كنيستان بنفس الاسم وفي نفس المدينة ، يضاف اسم المنطقة للتمييز بينهما وكما هو موضح في المثال أدناه :</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FF0000"/>
                </a:solidFill>
                <a:latin typeface="Times New Roman" pitchFamily="18" charset="0"/>
                <a:cs typeface="Times New Roman" pitchFamily="18" charset="0"/>
              </a:rPr>
              <a:t>مثال  (1) مطبوع صادر عن الكنيسة الانجيلية الحرة – جبل الحسين ، عمان</a:t>
            </a:r>
          </a:p>
          <a:p>
            <a:pPr marL="0" indent="0" algn="r" rtl="1">
              <a:buNone/>
            </a:pPr>
            <a:r>
              <a:rPr lang="ar-IQ" sz="2000" dirty="0" smtClean="0">
                <a:solidFill>
                  <a:srgbClr val="7030A0"/>
                </a:solidFill>
                <a:latin typeface="Times New Roman" pitchFamily="18" charset="0"/>
                <a:cs typeface="Times New Roman" pitchFamily="18" charset="0"/>
              </a:rPr>
              <a:t>110  2  $</a:t>
            </a:r>
            <a:r>
              <a:rPr lang="en-US" sz="2000" dirty="0" smtClean="0">
                <a:solidFill>
                  <a:srgbClr val="7030A0"/>
                </a:solidFill>
                <a:latin typeface="Times New Roman" pitchFamily="18" charset="0"/>
                <a:cs typeface="Times New Roman" pitchFamily="18" charset="0"/>
              </a:rPr>
              <a:t>a</a:t>
            </a:r>
            <a:r>
              <a:rPr lang="ar-IQ" sz="2000" dirty="0" smtClean="0">
                <a:solidFill>
                  <a:srgbClr val="7030A0"/>
                </a:solidFill>
                <a:latin typeface="Times New Roman" pitchFamily="18" charset="0"/>
                <a:cs typeface="Times New Roman" pitchFamily="18" charset="0"/>
              </a:rPr>
              <a:t> الكنيسة الانجيلية الحرة (جبل الحسين، عمان)</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FF0000"/>
                </a:solidFill>
                <a:latin typeface="Times New Roman" pitchFamily="18" charset="0"/>
                <a:cs typeface="Times New Roman" pitchFamily="18" charset="0"/>
              </a:rPr>
              <a:t>مثال (2) مطبوع صادر عن الكنيسة الانجيلية الحرة – الابرشية ، عمان</a:t>
            </a:r>
          </a:p>
          <a:p>
            <a:pPr marL="0" indent="0" algn="r" rtl="1">
              <a:buNone/>
            </a:pPr>
            <a:r>
              <a:rPr lang="ar-IQ" sz="2000" dirty="0" smtClean="0">
                <a:solidFill>
                  <a:srgbClr val="7030A0"/>
                </a:solidFill>
                <a:latin typeface="Times New Roman" pitchFamily="18" charset="0"/>
                <a:cs typeface="Times New Roman" pitchFamily="18" charset="0"/>
              </a:rPr>
              <a:t>110  2  $</a:t>
            </a:r>
            <a:r>
              <a:rPr lang="en-US" sz="2000" dirty="0" smtClean="0">
                <a:solidFill>
                  <a:srgbClr val="7030A0"/>
                </a:solidFill>
                <a:latin typeface="Times New Roman" pitchFamily="18" charset="0"/>
                <a:cs typeface="Times New Roman" pitchFamily="18" charset="0"/>
              </a:rPr>
              <a:t>a</a:t>
            </a:r>
            <a:r>
              <a:rPr lang="ar-IQ" sz="2000" dirty="0" smtClean="0">
                <a:solidFill>
                  <a:srgbClr val="7030A0"/>
                </a:solidFill>
                <a:latin typeface="Times New Roman" pitchFamily="18" charset="0"/>
                <a:cs typeface="Times New Roman" pitchFamily="18" charset="0"/>
              </a:rPr>
              <a:t> الكنيسة الانجيلية الحرة (الابرشية، عمان)</a:t>
            </a:r>
            <a:endParaRPr lang="en-US" sz="2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1371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000" dirty="0" smtClean="0">
                <a:solidFill>
                  <a:srgbClr val="C00000"/>
                </a:solidFill>
                <a:latin typeface="Times New Roman" pitchFamily="18" charset="0"/>
                <a:cs typeface="Times New Roman" pitchFamily="18" charset="0"/>
              </a:rPr>
              <a:t>في حال ان الاسم لايحمل فكرة جامع او كنيسة فتضاف كلمة لتوضيح ذلك بين قوسين وكما هو موضح بالمثال ادناه :</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FF0000"/>
                </a:solidFill>
                <a:latin typeface="Times New Roman" pitchFamily="18" charset="0"/>
                <a:cs typeface="Times New Roman" pitchFamily="18" charset="0"/>
              </a:rPr>
              <a:t>مثال (1) : مطبوع صادر عن جمعية خلاص النفوس (ملاحظة : وهي عبارة عن كنيسة في القدس )</a:t>
            </a:r>
          </a:p>
          <a:p>
            <a:pPr marL="457200" indent="-457200" algn="r" rtl="1">
              <a:buAutoNum type="arabicPlain" startAt="110"/>
            </a:pPr>
            <a:r>
              <a:rPr lang="ar-IQ" sz="2000" dirty="0" smtClean="0">
                <a:solidFill>
                  <a:srgbClr val="7030A0"/>
                </a:solidFill>
                <a:latin typeface="Times New Roman" pitchFamily="18" charset="0"/>
                <a:cs typeface="Times New Roman" pitchFamily="18" charset="0"/>
              </a:rPr>
              <a:t>2  $</a:t>
            </a:r>
            <a:r>
              <a:rPr lang="en-US" sz="2000" dirty="0" smtClean="0">
                <a:solidFill>
                  <a:srgbClr val="7030A0"/>
                </a:solidFill>
                <a:latin typeface="Times New Roman" pitchFamily="18" charset="0"/>
                <a:cs typeface="Times New Roman" pitchFamily="18" charset="0"/>
              </a:rPr>
              <a:t>a</a:t>
            </a:r>
            <a:r>
              <a:rPr lang="ar-IQ" sz="2000" dirty="0" smtClean="0">
                <a:solidFill>
                  <a:srgbClr val="7030A0"/>
                </a:solidFill>
                <a:latin typeface="Times New Roman" pitchFamily="18" charset="0"/>
                <a:cs typeface="Times New Roman" pitchFamily="18" charset="0"/>
              </a:rPr>
              <a:t> جمعية خلاص النفوس (كنيسة : القدس) ، $</a:t>
            </a:r>
            <a:r>
              <a:rPr lang="en-US" sz="2000" dirty="0" smtClean="0">
                <a:solidFill>
                  <a:srgbClr val="7030A0"/>
                </a:solidFill>
                <a:latin typeface="Times New Roman" pitchFamily="18" charset="0"/>
                <a:cs typeface="Times New Roman" pitchFamily="18" charset="0"/>
              </a:rPr>
              <a:t>e</a:t>
            </a:r>
            <a:r>
              <a:rPr lang="ar-IQ" sz="2000" dirty="0" smtClean="0">
                <a:solidFill>
                  <a:srgbClr val="7030A0"/>
                </a:solidFill>
                <a:latin typeface="Times New Roman" pitchFamily="18" charset="0"/>
                <a:cs typeface="Times New Roman" pitchFamily="18" charset="0"/>
              </a:rPr>
              <a:t> مؤلف</a:t>
            </a:r>
          </a:p>
          <a:p>
            <a:pPr marL="0" indent="0" algn="r" rtl="1">
              <a:buNone/>
            </a:pPr>
            <a:endParaRPr lang="ar-IQ" sz="2000" dirty="0">
              <a:latin typeface="Times New Roman" pitchFamily="18" charset="0"/>
              <a:cs typeface="Times New Roman" pitchFamily="18" charset="0"/>
            </a:endParaRPr>
          </a:p>
          <a:p>
            <a:pPr marL="0" indent="0" algn="r" rtl="1">
              <a:buNone/>
            </a:pPr>
            <a:r>
              <a:rPr lang="ar-IQ" sz="2000" dirty="0" smtClean="0">
                <a:solidFill>
                  <a:srgbClr val="FF0000"/>
                </a:solidFill>
                <a:latin typeface="Times New Roman" pitchFamily="18" charset="0"/>
                <a:cs typeface="Times New Roman" pitchFamily="18" charset="0"/>
              </a:rPr>
              <a:t>مثال (2)</a:t>
            </a:r>
          </a:p>
          <a:p>
            <a:pPr marL="0" indent="0" rtl="1">
              <a:buNone/>
            </a:pPr>
            <a:r>
              <a:rPr lang="en-US" sz="2000" dirty="0" smtClean="0">
                <a:solidFill>
                  <a:srgbClr val="FF0000"/>
                </a:solidFill>
                <a:latin typeface="Times New Roman" pitchFamily="18" charset="0"/>
                <a:cs typeface="Times New Roman" pitchFamily="18" charset="0"/>
              </a:rPr>
              <a:t>Publication issued by St. Mary , it’s a church – </a:t>
            </a:r>
            <a:r>
              <a:rPr lang="en-US" sz="2000" dirty="0" err="1" smtClean="0">
                <a:solidFill>
                  <a:srgbClr val="FF0000"/>
                </a:solidFill>
                <a:latin typeface="Times New Roman" pitchFamily="18" charset="0"/>
                <a:cs typeface="Times New Roman" pitchFamily="18" charset="0"/>
              </a:rPr>
              <a:t>Alesbury</a:t>
            </a:r>
            <a:endParaRPr lang="en-US" sz="2000" dirty="0" smtClean="0">
              <a:solidFill>
                <a:srgbClr val="FF0000"/>
              </a:solidFill>
              <a:latin typeface="Times New Roman" pitchFamily="18" charset="0"/>
              <a:cs typeface="Times New Roman" pitchFamily="18" charset="0"/>
            </a:endParaRPr>
          </a:p>
          <a:p>
            <a:pPr marL="0" indent="0" rtl="1">
              <a:buNone/>
            </a:pPr>
            <a:r>
              <a:rPr lang="en-US" sz="2000" dirty="0" smtClean="0">
                <a:solidFill>
                  <a:srgbClr val="7030A0"/>
                </a:solidFill>
                <a:latin typeface="Times New Roman" pitchFamily="18" charset="0"/>
                <a:cs typeface="Times New Roman" pitchFamily="18" charset="0"/>
              </a:rPr>
              <a:t>110  2  $a </a:t>
            </a:r>
            <a:r>
              <a:rPr lang="en-US" sz="2000" dirty="0" err="1" smtClean="0">
                <a:solidFill>
                  <a:srgbClr val="7030A0"/>
                </a:solidFill>
                <a:latin typeface="Times New Roman" pitchFamily="18" charset="0"/>
                <a:cs typeface="Times New Roman" pitchFamily="18" charset="0"/>
              </a:rPr>
              <a:t>St.Mary</a:t>
            </a:r>
            <a:r>
              <a:rPr lang="en-US" sz="2000" dirty="0" smtClean="0">
                <a:solidFill>
                  <a:srgbClr val="7030A0"/>
                </a:solidFill>
                <a:latin typeface="Times New Roman" pitchFamily="18" charset="0"/>
                <a:cs typeface="Times New Roman" pitchFamily="18" charset="0"/>
              </a:rPr>
              <a:t> (Church : </a:t>
            </a:r>
            <a:r>
              <a:rPr lang="en-US" sz="2000" dirty="0" err="1" smtClean="0">
                <a:solidFill>
                  <a:srgbClr val="7030A0"/>
                </a:solidFill>
                <a:latin typeface="Times New Roman" pitchFamily="18" charset="0"/>
                <a:cs typeface="Times New Roman" pitchFamily="18" charset="0"/>
              </a:rPr>
              <a:t>Alesbury</a:t>
            </a:r>
            <a:r>
              <a:rPr lang="en-US" sz="2000" dirty="0" smtClean="0">
                <a:solidFill>
                  <a:srgbClr val="7030A0"/>
                </a:solidFill>
                <a:latin typeface="Times New Roman" pitchFamily="18" charset="0"/>
                <a:cs typeface="Times New Roman" pitchFamily="18" charset="0"/>
              </a:rPr>
              <a:t>), $e Author</a:t>
            </a:r>
            <a:endParaRPr lang="ar-IQ" sz="2000" dirty="0" smtClean="0">
              <a:solidFill>
                <a:srgbClr val="7030A0"/>
              </a:solidFill>
              <a:latin typeface="Times New Roman" pitchFamily="18" charset="0"/>
              <a:cs typeface="Times New Roman" pitchFamily="18" charset="0"/>
            </a:endParaRPr>
          </a:p>
          <a:p>
            <a:pPr marL="457200" indent="-457200" algn="r" rtl="1">
              <a:buAutoNum type="arabicPlain" startAt="110"/>
            </a:pPr>
            <a:endParaRPr lang="ar-IQ" sz="2000" dirty="0">
              <a:latin typeface="Times New Roman" pitchFamily="18" charset="0"/>
              <a:cs typeface="Times New Roman" pitchFamily="18" charset="0"/>
            </a:endParaRPr>
          </a:p>
          <a:p>
            <a:pPr algn="r" rtl="1">
              <a:buFont typeface="Wingdings" pitchFamily="2" charset="2"/>
              <a:buChar char="q"/>
            </a:pPr>
            <a:r>
              <a:rPr lang="ar-IQ" sz="2000" dirty="0" smtClean="0">
                <a:solidFill>
                  <a:srgbClr val="C00000"/>
                </a:solidFill>
                <a:latin typeface="Times New Roman" pitchFamily="18" charset="0"/>
                <a:cs typeface="Times New Roman" pitchFamily="18" charset="0"/>
              </a:rPr>
              <a:t>في حال ان المطبوع صادرعن هيئة فرعية تابعة فتدون كرأس فرعي في $</a:t>
            </a:r>
            <a:r>
              <a:rPr lang="en-US" sz="2000" dirty="0" smtClean="0">
                <a:solidFill>
                  <a:srgbClr val="C00000"/>
                </a:solidFill>
                <a:latin typeface="Times New Roman" pitchFamily="18" charset="0"/>
                <a:cs typeface="Times New Roman" pitchFamily="18" charset="0"/>
              </a:rPr>
              <a:t>b</a:t>
            </a:r>
            <a:r>
              <a:rPr lang="ar-IQ" sz="2000" dirty="0" smtClean="0">
                <a:solidFill>
                  <a:srgbClr val="C00000"/>
                </a:solidFill>
                <a:latin typeface="Times New Roman" pitchFamily="18" charset="0"/>
                <a:cs typeface="Times New Roman" pitchFamily="18" charset="0"/>
              </a:rPr>
              <a:t> وكما هو موضح بالمثال أدناه</a:t>
            </a:r>
          </a:p>
          <a:p>
            <a:pPr marL="0" indent="0" algn="r" rtl="1">
              <a:buNone/>
            </a:pPr>
            <a:r>
              <a:rPr lang="ar-IQ" sz="2000" dirty="0" smtClean="0">
                <a:solidFill>
                  <a:srgbClr val="FF0000"/>
                </a:solidFill>
                <a:latin typeface="Times New Roman" pitchFamily="18" charset="0"/>
                <a:cs typeface="Times New Roman" pitchFamily="18" charset="0"/>
              </a:rPr>
              <a:t>مثال : مطبوع صادر عن الكنيسة الكاثوليكية – الابرشية الاورشليمية </a:t>
            </a:r>
            <a:r>
              <a:rPr lang="en-US" sz="2000" dirty="0" smtClean="0">
                <a:solidFill>
                  <a:srgbClr val="FF0000"/>
                </a:solidFill>
                <a:latin typeface="Times New Roman" pitchFamily="18" charset="0"/>
                <a:cs typeface="Times New Roman" pitchFamily="18" charset="0"/>
              </a:rPr>
              <a:t>-</a:t>
            </a:r>
            <a:r>
              <a:rPr lang="ar-IQ" sz="2000" dirty="0" smtClean="0">
                <a:solidFill>
                  <a:srgbClr val="FF0000"/>
                </a:solidFill>
                <a:latin typeface="Times New Roman" pitchFamily="18" charset="0"/>
                <a:cs typeface="Times New Roman" pitchFamily="18" charset="0"/>
              </a:rPr>
              <a:t> القدس</a:t>
            </a:r>
          </a:p>
          <a:p>
            <a:pPr marL="0" indent="0" algn="r" rtl="1">
              <a:buNone/>
            </a:pPr>
            <a:r>
              <a:rPr lang="ar-IQ" sz="2000" dirty="0" smtClean="0">
                <a:solidFill>
                  <a:srgbClr val="7030A0"/>
                </a:solidFill>
                <a:latin typeface="Times New Roman" pitchFamily="18" charset="0"/>
                <a:cs typeface="Times New Roman" pitchFamily="18" charset="0"/>
              </a:rPr>
              <a:t>110  2  $</a:t>
            </a:r>
            <a:r>
              <a:rPr lang="en-US" sz="2000" dirty="0" smtClean="0">
                <a:solidFill>
                  <a:srgbClr val="7030A0"/>
                </a:solidFill>
                <a:latin typeface="Times New Roman" pitchFamily="18" charset="0"/>
                <a:cs typeface="Times New Roman" pitchFamily="18" charset="0"/>
              </a:rPr>
              <a:t>a</a:t>
            </a:r>
            <a:r>
              <a:rPr lang="ar-IQ" sz="2000" dirty="0" smtClean="0">
                <a:solidFill>
                  <a:srgbClr val="7030A0"/>
                </a:solidFill>
                <a:latin typeface="Times New Roman" pitchFamily="18" charset="0"/>
                <a:cs typeface="Times New Roman" pitchFamily="18" charset="0"/>
              </a:rPr>
              <a:t> الكنيسة الكاثوليكية (القدس) . $</a:t>
            </a:r>
            <a:r>
              <a:rPr lang="en-US" sz="2000" dirty="0" smtClean="0">
                <a:solidFill>
                  <a:srgbClr val="7030A0"/>
                </a:solidFill>
                <a:latin typeface="Times New Roman" pitchFamily="18" charset="0"/>
                <a:cs typeface="Times New Roman" pitchFamily="18" charset="0"/>
              </a:rPr>
              <a:t>b</a:t>
            </a:r>
            <a:r>
              <a:rPr lang="ar-IQ" sz="2000" dirty="0" smtClean="0">
                <a:solidFill>
                  <a:srgbClr val="7030A0"/>
                </a:solidFill>
                <a:latin typeface="Times New Roman" pitchFamily="18" charset="0"/>
                <a:cs typeface="Times New Roman" pitchFamily="18" charset="0"/>
              </a:rPr>
              <a:t> الابرشية الاورشليمية، $</a:t>
            </a:r>
            <a:r>
              <a:rPr lang="en-US" sz="2000" dirty="0" smtClean="0">
                <a:solidFill>
                  <a:srgbClr val="7030A0"/>
                </a:solidFill>
                <a:latin typeface="Times New Roman" pitchFamily="18" charset="0"/>
                <a:cs typeface="Times New Roman" pitchFamily="18" charset="0"/>
              </a:rPr>
              <a:t>e</a:t>
            </a:r>
            <a:r>
              <a:rPr lang="ar-IQ" sz="2000" dirty="0" smtClean="0">
                <a:solidFill>
                  <a:srgbClr val="7030A0"/>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19614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000" dirty="0" smtClean="0">
                <a:solidFill>
                  <a:srgbClr val="C00000"/>
                </a:solidFill>
                <a:latin typeface="Times New Roman" pitchFamily="18" charset="0"/>
                <a:cs typeface="Times New Roman" pitchFamily="18" charset="0"/>
              </a:rPr>
              <a:t>الامام، الكاهن ، </a:t>
            </a:r>
            <a:r>
              <a:rPr lang="ar-IQ" sz="2000" dirty="0" smtClean="0">
                <a:solidFill>
                  <a:srgbClr val="C00000"/>
                </a:solidFill>
                <a:latin typeface="Times New Roman" pitchFamily="18" charset="0"/>
                <a:cs typeface="Times New Roman" pitchFamily="18" charset="0"/>
              </a:rPr>
              <a:t>البابا ، البطريرك </a:t>
            </a:r>
            <a:r>
              <a:rPr lang="ar-IQ" sz="2000" dirty="0" smtClean="0">
                <a:solidFill>
                  <a:srgbClr val="C00000"/>
                </a:solidFill>
                <a:latin typeface="Times New Roman" pitchFamily="18" charset="0"/>
                <a:cs typeface="Times New Roman" pitchFamily="18" charset="0"/>
              </a:rPr>
              <a:t>.. الخ الذي يتصرف بصفة رسمية فيدخل كراس فرعي في $</a:t>
            </a:r>
            <a:r>
              <a:rPr lang="en-US" sz="2000" dirty="0" smtClean="0">
                <a:solidFill>
                  <a:srgbClr val="C00000"/>
                </a:solidFill>
                <a:latin typeface="Times New Roman" pitchFamily="18" charset="0"/>
                <a:cs typeface="Times New Roman" pitchFamily="18" charset="0"/>
              </a:rPr>
              <a:t>b</a:t>
            </a:r>
            <a:r>
              <a:rPr lang="ar-IQ" sz="2000" dirty="0" smtClean="0">
                <a:solidFill>
                  <a:srgbClr val="C00000"/>
                </a:solidFill>
                <a:latin typeface="Times New Roman" pitchFamily="18" charset="0"/>
                <a:cs typeface="Times New Roman" pitchFamily="18" charset="0"/>
              </a:rPr>
              <a:t> بعد اسم الكنيسة وكما هوموضح بالامثلة أدناه : </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FF0000"/>
                </a:solidFill>
                <a:latin typeface="Times New Roman" pitchFamily="18" charset="0"/>
                <a:cs typeface="Times New Roman" pitchFamily="18" charset="0"/>
              </a:rPr>
              <a:t>مثال (1) مطبوع صادر عن امام جامع الموصل الكبير </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جامع الموصل الكبير . $</a:t>
            </a:r>
            <a:r>
              <a:rPr lang="en-US" sz="2000" dirty="0" smtClean="0">
                <a:solidFill>
                  <a:srgbClr val="00B050"/>
                </a:solidFill>
                <a:latin typeface="Times New Roman" pitchFamily="18" charset="0"/>
                <a:cs typeface="Times New Roman" pitchFamily="18" charset="0"/>
              </a:rPr>
              <a:t>b</a:t>
            </a:r>
            <a:r>
              <a:rPr lang="ar-IQ" sz="2000" dirty="0" smtClean="0">
                <a:solidFill>
                  <a:srgbClr val="00B050"/>
                </a:solidFill>
                <a:latin typeface="Times New Roman" pitchFamily="18" charset="0"/>
                <a:cs typeface="Times New Roman" pitchFamily="18" charset="0"/>
              </a:rPr>
              <a:t> الامام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endParaRPr lang="en-US" sz="2000" dirty="0" smtClean="0">
              <a:solidFill>
                <a:srgbClr val="00B050"/>
              </a:solidFill>
              <a:latin typeface="Times New Roman" pitchFamily="18" charset="0"/>
              <a:cs typeface="Times New Roman" pitchFamily="18" charset="0"/>
            </a:endParaRPr>
          </a:p>
          <a:p>
            <a:pPr marL="0" indent="0" algn="r" rtl="1">
              <a:buNone/>
            </a:pPr>
            <a:endParaRPr lang="en-US" sz="2000" dirty="0" smtClean="0">
              <a:latin typeface="Times New Roman" pitchFamily="18" charset="0"/>
              <a:cs typeface="Times New Roman" pitchFamily="18" charset="0"/>
            </a:endParaRPr>
          </a:p>
          <a:p>
            <a:pPr marL="0" indent="0" algn="r" rtl="1">
              <a:buNone/>
            </a:pPr>
            <a:r>
              <a:rPr lang="ar-IQ" sz="2000" dirty="0" smtClean="0">
                <a:solidFill>
                  <a:srgbClr val="FF0000"/>
                </a:solidFill>
                <a:latin typeface="Times New Roman" pitchFamily="18" charset="0"/>
                <a:cs typeface="Times New Roman" pitchFamily="18" charset="0"/>
              </a:rPr>
              <a:t>مثال (2) مطبوع صادر عن بابا الكنيسة الكاثوليكية ليو الثالث عشر للفترة 1878 - 1903 </a:t>
            </a:r>
          </a:p>
          <a:p>
            <a:pPr marL="0" indent="0" algn="r" rtl="1">
              <a:buNone/>
            </a:pPr>
            <a:r>
              <a:rPr lang="ar-IQ" sz="2000" dirty="0" smtClean="0">
                <a:solidFill>
                  <a:srgbClr val="7030A0"/>
                </a:solidFill>
                <a:latin typeface="Times New Roman" pitchFamily="18" charset="0"/>
                <a:cs typeface="Times New Roman" pitchFamily="18" charset="0"/>
              </a:rPr>
              <a:t>110  2  $</a:t>
            </a:r>
            <a:r>
              <a:rPr lang="en-US" sz="2000" dirty="0" smtClean="0">
                <a:solidFill>
                  <a:srgbClr val="7030A0"/>
                </a:solidFill>
                <a:latin typeface="Times New Roman" pitchFamily="18" charset="0"/>
                <a:cs typeface="Times New Roman" pitchFamily="18" charset="0"/>
              </a:rPr>
              <a:t>a</a:t>
            </a:r>
            <a:r>
              <a:rPr lang="ar-IQ" sz="2000" dirty="0" smtClean="0">
                <a:solidFill>
                  <a:srgbClr val="7030A0"/>
                </a:solidFill>
                <a:latin typeface="Times New Roman" pitchFamily="18" charset="0"/>
                <a:cs typeface="Times New Roman" pitchFamily="18" charset="0"/>
              </a:rPr>
              <a:t> الكنيسة الكاثوليكية . $</a:t>
            </a:r>
            <a:r>
              <a:rPr lang="en-US" sz="2000" dirty="0" smtClean="0">
                <a:solidFill>
                  <a:srgbClr val="7030A0"/>
                </a:solidFill>
                <a:latin typeface="Times New Roman" pitchFamily="18" charset="0"/>
                <a:cs typeface="Times New Roman" pitchFamily="18" charset="0"/>
              </a:rPr>
              <a:t>b</a:t>
            </a:r>
            <a:r>
              <a:rPr lang="ar-IQ" sz="2000" dirty="0" smtClean="0">
                <a:solidFill>
                  <a:srgbClr val="7030A0"/>
                </a:solidFill>
                <a:latin typeface="Times New Roman" pitchFamily="18" charset="0"/>
                <a:cs typeface="Times New Roman" pitchFamily="18" charset="0"/>
              </a:rPr>
              <a:t> البابا (1878 – 1903 : ليو )</a:t>
            </a:r>
          </a:p>
          <a:p>
            <a:pPr marL="0" indent="0" algn="r" rtl="1">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0555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000" dirty="0" smtClean="0">
                <a:solidFill>
                  <a:srgbClr val="7030A0"/>
                </a:solidFill>
                <a:latin typeface="Times New Roman" pitchFamily="18" charset="0"/>
                <a:cs typeface="Times New Roman" pitchFamily="18" charset="0"/>
              </a:rPr>
              <a:t>المجالس والمؤتمرات للهيئات الدينية تدخل كراس فرعي في $</a:t>
            </a:r>
            <a:r>
              <a:rPr lang="en-US" sz="2000" dirty="0" smtClean="0">
                <a:solidFill>
                  <a:srgbClr val="7030A0"/>
                </a:solidFill>
                <a:latin typeface="Times New Roman" pitchFamily="18" charset="0"/>
                <a:cs typeface="Times New Roman" pitchFamily="18" charset="0"/>
              </a:rPr>
              <a:t>b</a:t>
            </a:r>
            <a:r>
              <a:rPr lang="ar-IQ" sz="2000" dirty="0" smtClean="0">
                <a:solidFill>
                  <a:srgbClr val="7030A0"/>
                </a:solidFill>
                <a:latin typeface="Times New Roman" pitchFamily="18" charset="0"/>
                <a:cs typeface="Times New Roman" pitchFamily="18" charset="0"/>
              </a:rPr>
              <a:t> بعد اسم الهيئة في $</a:t>
            </a:r>
            <a:r>
              <a:rPr lang="en-US" sz="2000" dirty="0" smtClean="0">
                <a:solidFill>
                  <a:srgbClr val="7030A0"/>
                </a:solidFill>
                <a:latin typeface="Times New Roman" pitchFamily="18" charset="0"/>
                <a:cs typeface="Times New Roman" pitchFamily="18" charset="0"/>
              </a:rPr>
              <a:t>a</a:t>
            </a:r>
            <a:r>
              <a:rPr lang="ar-IQ" sz="2000" dirty="0" smtClean="0">
                <a:solidFill>
                  <a:srgbClr val="7030A0"/>
                </a:solidFill>
                <a:latin typeface="Times New Roman" pitchFamily="18" charset="0"/>
                <a:cs typeface="Times New Roman" pitchFamily="18" charset="0"/>
              </a:rPr>
              <a:t> للتاج (110) وكما موضح في الامثلة أدناه</a:t>
            </a:r>
            <a:endParaRPr lang="en-US" sz="2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0" indent="0" algn="r" rtl="1">
              <a:buNone/>
            </a:pPr>
            <a:r>
              <a:rPr lang="ar-IQ" sz="2000" dirty="0" smtClean="0">
                <a:solidFill>
                  <a:srgbClr val="7030A0"/>
                </a:solidFill>
                <a:latin typeface="Times New Roman" pitchFamily="18" charset="0"/>
                <a:cs typeface="Times New Roman" pitchFamily="18" charset="0"/>
              </a:rPr>
              <a:t>مثال (1) المؤتمر المعمداني السنوي للكنيسة الانجيلية </a:t>
            </a:r>
          </a:p>
          <a:p>
            <a:pPr marL="457200" indent="-457200" algn="r" rtl="1">
              <a:buAutoNum type="arabicPlain" startAt="110"/>
            </a:pPr>
            <a:r>
              <a:rPr lang="ar-IQ" sz="2000" dirty="0" smtClean="0">
                <a:solidFill>
                  <a:srgbClr val="C00000"/>
                </a:solidFill>
                <a:latin typeface="Times New Roman" pitchFamily="18" charset="0"/>
                <a:cs typeface="Times New Roman" pitchFamily="18" charset="0"/>
              </a:rPr>
              <a:t>2  $</a:t>
            </a:r>
            <a:r>
              <a:rPr lang="en-US" sz="2000" dirty="0" smtClean="0">
                <a:solidFill>
                  <a:srgbClr val="C00000"/>
                </a:solidFill>
                <a:latin typeface="Times New Roman" pitchFamily="18" charset="0"/>
                <a:cs typeface="Times New Roman" pitchFamily="18" charset="0"/>
              </a:rPr>
              <a:t>a</a:t>
            </a:r>
            <a:r>
              <a:rPr lang="ar-IQ" sz="2000" dirty="0" smtClean="0">
                <a:solidFill>
                  <a:srgbClr val="C00000"/>
                </a:solidFill>
                <a:latin typeface="Times New Roman" pitchFamily="18" charset="0"/>
                <a:cs typeface="Times New Roman" pitchFamily="18" charset="0"/>
              </a:rPr>
              <a:t> الكنيسة الانجيلية . $</a:t>
            </a:r>
            <a:r>
              <a:rPr lang="en-US" sz="2000" dirty="0" smtClean="0">
                <a:solidFill>
                  <a:srgbClr val="C00000"/>
                </a:solidFill>
                <a:latin typeface="Times New Roman" pitchFamily="18" charset="0"/>
                <a:cs typeface="Times New Roman" pitchFamily="18" charset="0"/>
              </a:rPr>
              <a:t>b</a:t>
            </a:r>
            <a:r>
              <a:rPr lang="ar-IQ" sz="2000" dirty="0" smtClean="0">
                <a:solidFill>
                  <a:srgbClr val="C00000"/>
                </a:solidFill>
                <a:latin typeface="Times New Roman" pitchFamily="18" charset="0"/>
                <a:cs typeface="Times New Roman" pitchFamily="18" charset="0"/>
              </a:rPr>
              <a:t> المؤتمر المعمداني السنوي ، $</a:t>
            </a:r>
            <a:r>
              <a:rPr lang="en-US" sz="2000" dirty="0" smtClean="0">
                <a:solidFill>
                  <a:srgbClr val="C00000"/>
                </a:solidFill>
                <a:latin typeface="Times New Roman" pitchFamily="18" charset="0"/>
                <a:cs typeface="Times New Roman" pitchFamily="18" charset="0"/>
              </a:rPr>
              <a:t>e</a:t>
            </a:r>
            <a:r>
              <a:rPr lang="ar-IQ" sz="2000" dirty="0" smtClean="0">
                <a:solidFill>
                  <a:srgbClr val="C00000"/>
                </a:solidFill>
                <a:latin typeface="Times New Roman" pitchFamily="18" charset="0"/>
                <a:cs typeface="Times New Roman" pitchFamily="18" charset="0"/>
              </a:rPr>
              <a:t> مؤلف</a:t>
            </a:r>
          </a:p>
          <a:p>
            <a:pPr marL="0" indent="0" algn="r" rtl="1">
              <a:buNone/>
            </a:pPr>
            <a:endParaRPr lang="ar-IQ" sz="2000" dirty="0">
              <a:latin typeface="Times New Roman" pitchFamily="18" charset="0"/>
              <a:cs typeface="Times New Roman" pitchFamily="18" charset="0"/>
            </a:endParaRPr>
          </a:p>
          <a:p>
            <a:pPr marL="0" indent="0" algn="r" rtl="1">
              <a:buNone/>
            </a:pPr>
            <a:r>
              <a:rPr lang="ar-IQ" sz="2000" dirty="0" smtClean="0">
                <a:solidFill>
                  <a:srgbClr val="7030A0"/>
                </a:solidFill>
                <a:latin typeface="Times New Roman" pitchFamily="18" charset="0"/>
                <a:cs typeface="Times New Roman" pitchFamily="18" charset="0"/>
              </a:rPr>
              <a:t>مثال (2) المجمع السكوني الاول للكنيسة الكاثوليكية </a:t>
            </a:r>
            <a:r>
              <a:rPr lang="ar-IQ" sz="2000" dirty="0" smtClean="0">
                <a:solidFill>
                  <a:srgbClr val="7030A0"/>
                </a:solidFill>
                <a:latin typeface="Times New Roman" pitchFamily="18" charset="0"/>
                <a:cs typeface="Times New Roman" pitchFamily="18" charset="0"/>
              </a:rPr>
              <a:t>- القدس </a:t>
            </a:r>
            <a:r>
              <a:rPr lang="ar-IQ" sz="2000" dirty="0" smtClean="0">
                <a:solidFill>
                  <a:srgbClr val="7030A0"/>
                </a:solidFill>
                <a:latin typeface="Times New Roman" pitchFamily="18" charset="0"/>
                <a:cs typeface="Times New Roman" pitchFamily="18" charset="0"/>
              </a:rPr>
              <a:t>1951</a:t>
            </a:r>
          </a:p>
          <a:p>
            <a:pPr marL="457200" indent="-457200" algn="r" rtl="1">
              <a:buAutoNum type="arabicPlain" startAt="110"/>
            </a:pPr>
            <a:r>
              <a:rPr lang="ar-IQ" sz="2000" dirty="0" smtClean="0">
                <a:solidFill>
                  <a:srgbClr val="C00000"/>
                </a:solidFill>
                <a:latin typeface="Times New Roman" pitchFamily="18" charset="0"/>
                <a:cs typeface="Times New Roman" pitchFamily="18" charset="0"/>
              </a:rPr>
              <a:t>2  $</a:t>
            </a:r>
            <a:r>
              <a:rPr lang="en-US" sz="2000" dirty="0" smtClean="0">
                <a:solidFill>
                  <a:srgbClr val="C00000"/>
                </a:solidFill>
                <a:latin typeface="Times New Roman" pitchFamily="18" charset="0"/>
                <a:cs typeface="Times New Roman" pitchFamily="18" charset="0"/>
              </a:rPr>
              <a:t>a</a:t>
            </a:r>
            <a:r>
              <a:rPr lang="ar-IQ" sz="2000" dirty="0" smtClean="0">
                <a:solidFill>
                  <a:srgbClr val="C00000"/>
                </a:solidFill>
                <a:latin typeface="Times New Roman" pitchFamily="18" charset="0"/>
                <a:cs typeface="Times New Roman" pitchFamily="18" charset="0"/>
              </a:rPr>
              <a:t> الكنيسة الكاثوليكية. $</a:t>
            </a:r>
            <a:r>
              <a:rPr lang="en-US" sz="2000" dirty="0" smtClean="0">
                <a:solidFill>
                  <a:srgbClr val="C00000"/>
                </a:solidFill>
                <a:latin typeface="Times New Roman" pitchFamily="18" charset="0"/>
                <a:cs typeface="Times New Roman" pitchFamily="18" charset="0"/>
              </a:rPr>
              <a:t>b</a:t>
            </a:r>
            <a:r>
              <a:rPr lang="ar-IQ" sz="2000" dirty="0" smtClean="0">
                <a:solidFill>
                  <a:srgbClr val="C00000"/>
                </a:solidFill>
                <a:latin typeface="Times New Roman" pitchFamily="18" charset="0"/>
                <a:cs typeface="Times New Roman" pitchFamily="18" charset="0"/>
              </a:rPr>
              <a:t> المجمع السكوني $</a:t>
            </a:r>
            <a:r>
              <a:rPr lang="en-US" sz="2000" dirty="0" smtClean="0">
                <a:solidFill>
                  <a:srgbClr val="C00000"/>
                </a:solidFill>
                <a:latin typeface="Times New Roman" pitchFamily="18" charset="0"/>
                <a:cs typeface="Times New Roman" pitchFamily="18" charset="0"/>
              </a:rPr>
              <a:t>n</a:t>
            </a:r>
            <a:r>
              <a:rPr lang="ar-IQ" sz="2000" dirty="0" smtClean="0">
                <a:solidFill>
                  <a:srgbClr val="C00000"/>
                </a:solidFill>
                <a:latin typeface="Times New Roman" pitchFamily="18" charset="0"/>
                <a:cs typeface="Times New Roman" pitchFamily="18" charset="0"/>
              </a:rPr>
              <a:t> (1 : $</a:t>
            </a:r>
            <a:r>
              <a:rPr lang="en-US" sz="2000" dirty="0" smtClean="0">
                <a:solidFill>
                  <a:srgbClr val="C00000"/>
                </a:solidFill>
                <a:latin typeface="Times New Roman" pitchFamily="18" charset="0"/>
                <a:cs typeface="Times New Roman" pitchFamily="18" charset="0"/>
              </a:rPr>
              <a:t>d</a:t>
            </a:r>
            <a:r>
              <a:rPr lang="ar-IQ" sz="2000" dirty="0" smtClean="0">
                <a:solidFill>
                  <a:srgbClr val="C00000"/>
                </a:solidFill>
                <a:latin typeface="Times New Roman" pitchFamily="18" charset="0"/>
                <a:cs typeface="Times New Roman" pitchFamily="18" charset="0"/>
              </a:rPr>
              <a:t> 1951 : $</a:t>
            </a:r>
            <a:r>
              <a:rPr lang="en-US" sz="2000" dirty="0" smtClean="0">
                <a:solidFill>
                  <a:srgbClr val="C00000"/>
                </a:solidFill>
                <a:latin typeface="Times New Roman" pitchFamily="18" charset="0"/>
                <a:cs typeface="Times New Roman" pitchFamily="18" charset="0"/>
              </a:rPr>
              <a:t>c</a:t>
            </a:r>
            <a:r>
              <a:rPr lang="ar-IQ" sz="2000" dirty="0" smtClean="0">
                <a:solidFill>
                  <a:srgbClr val="C00000"/>
                </a:solidFill>
                <a:latin typeface="Times New Roman" pitchFamily="18" charset="0"/>
                <a:cs typeface="Times New Roman" pitchFamily="18" charset="0"/>
              </a:rPr>
              <a:t> القدس) ، $</a:t>
            </a:r>
            <a:r>
              <a:rPr lang="en-US" sz="2000" dirty="0" smtClean="0">
                <a:solidFill>
                  <a:srgbClr val="C00000"/>
                </a:solidFill>
                <a:latin typeface="Times New Roman" pitchFamily="18" charset="0"/>
                <a:cs typeface="Times New Roman" pitchFamily="18" charset="0"/>
              </a:rPr>
              <a:t>e</a:t>
            </a:r>
            <a:r>
              <a:rPr lang="ar-IQ" sz="2000" dirty="0" smtClean="0">
                <a:solidFill>
                  <a:srgbClr val="C00000"/>
                </a:solidFill>
                <a:latin typeface="Times New Roman" pitchFamily="18" charset="0"/>
                <a:cs typeface="Times New Roman" pitchFamily="18" charset="0"/>
              </a:rPr>
              <a:t> مؤلف</a:t>
            </a:r>
          </a:p>
          <a:p>
            <a:pPr marL="0" indent="0" algn="r" rtl="1">
              <a:buNone/>
            </a:pPr>
            <a:endParaRPr lang="ar-IQ" sz="2000" dirty="0">
              <a:latin typeface="Times New Roman" pitchFamily="18" charset="0"/>
              <a:cs typeface="Times New Roman" pitchFamily="18" charset="0"/>
            </a:endParaRPr>
          </a:p>
          <a:p>
            <a:pPr algn="r" rtl="1">
              <a:buFont typeface="Wingdings" pitchFamily="2" charset="2"/>
              <a:buChar char="q"/>
            </a:pPr>
            <a:r>
              <a:rPr lang="ar-IQ" sz="2000" dirty="0" smtClean="0">
                <a:solidFill>
                  <a:srgbClr val="7030A0"/>
                </a:solidFill>
                <a:latin typeface="Times New Roman" pitchFamily="18" charset="0"/>
                <a:cs typeface="Times New Roman" pitchFamily="18" charset="0"/>
              </a:rPr>
              <a:t>في حال تغير اسم الجامع او الكنيسة فتستخدم الصيغة الحديثة للاسم في التاج (110) مع عمل احالة انظر ايضا في التاج (510) وكما هو موضح بالمثال أدناه : </a:t>
            </a:r>
          </a:p>
          <a:p>
            <a:pPr marL="0" indent="0" algn="r" rtl="1">
              <a:buNone/>
            </a:pPr>
            <a:r>
              <a:rPr lang="ar-IQ" sz="2000" dirty="0" smtClean="0">
                <a:solidFill>
                  <a:srgbClr val="FF0000"/>
                </a:solidFill>
                <a:latin typeface="Times New Roman" pitchFamily="18" charset="0"/>
                <a:cs typeface="Times New Roman" pitchFamily="18" charset="0"/>
              </a:rPr>
              <a:t>مثال (1) مطبوع صادر عن الكنيسة الارثوذكسية (</a:t>
            </a:r>
            <a:r>
              <a:rPr lang="ar-IQ" sz="2000" dirty="0" smtClean="0">
                <a:solidFill>
                  <a:srgbClr val="FF0000"/>
                </a:solidFill>
                <a:latin typeface="Times New Roman" pitchFamily="18" charset="0"/>
                <a:cs typeface="Times New Roman" pitchFamily="18" charset="0"/>
              </a:rPr>
              <a:t>الاسماء السابقة </a:t>
            </a:r>
            <a:r>
              <a:rPr lang="ar-IQ" sz="2000" dirty="0" smtClean="0">
                <a:solidFill>
                  <a:srgbClr val="FF0000"/>
                </a:solidFill>
                <a:latin typeface="Times New Roman" pitchFamily="18" charset="0"/>
                <a:cs typeface="Times New Roman" pitchFamily="18" charset="0"/>
              </a:rPr>
              <a:t>: الكنيسة </a:t>
            </a:r>
            <a:r>
              <a:rPr lang="ar-IQ" sz="2000" dirty="0" smtClean="0">
                <a:solidFill>
                  <a:srgbClr val="FF0000"/>
                </a:solidFill>
                <a:latin typeface="Times New Roman" pitchFamily="18" charset="0"/>
                <a:cs typeface="Times New Roman" pitchFamily="18" charset="0"/>
              </a:rPr>
              <a:t>الشرقية و الكنيسة الارثوذكسية الشرقيو و الكنيسة اليونانية)</a:t>
            </a:r>
            <a:endParaRPr lang="ar-IQ" sz="2000" dirty="0" smtClean="0">
              <a:solidFill>
                <a:srgbClr val="FF0000"/>
              </a:solidFill>
              <a:latin typeface="Times New Roman" pitchFamily="18" charset="0"/>
              <a:cs typeface="Times New Roman" pitchFamily="18" charset="0"/>
            </a:endParaRPr>
          </a:p>
          <a:p>
            <a:pPr marL="457200" indent="-457200" algn="r" rtl="1">
              <a:buAutoNum type="arabicPlain" startAt="110"/>
            </a:pPr>
            <a:r>
              <a:rPr lang="ar-IQ" sz="2000" dirty="0" smtClean="0">
                <a:solidFill>
                  <a:srgbClr val="C00000"/>
                </a:solidFill>
                <a:latin typeface="Times New Roman" pitchFamily="18" charset="0"/>
                <a:cs typeface="Times New Roman" pitchFamily="18" charset="0"/>
              </a:rPr>
              <a:t>2  $</a:t>
            </a:r>
            <a:r>
              <a:rPr lang="en-US" sz="2000" dirty="0" smtClean="0">
                <a:solidFill>
                  <a:srgbClr val="C00000"/>
                </a:solidFill>
                <a:latin typeface="Times New Roman" pitchFamily="18" charset="0"/>
                <a:cs typeface="Times New Roman" pitchFamily="18" charset="0"/>
              </a:rPr>
              <a:t>a</a:t>
            </a:r>
            <a:r>
              <a:rPr lang="ar-IQ" sz="2000" dirty="0" smtClean="0">
                <a:solidFill>
                  <a:srgbClr val="C00000"/>
                </a:solidFill>
                <a:latin typeface="Times New Roman" pitchFamily="18" charset="0"/>
                <a:cs typeface="Times New Roman" pitchFamily="18" charset="0"/>
              </a:rPr>
              <a:t> الكنيسة الارثوذكسية ، $</a:t>
            </a:r>
            <a:r>
              <a:rPr lang="en-US" sz="2000" dirty="0" smtClean="0">
                <a:solidFill>
                  <a:srgbClr val="C00000"/>
                </a:solidFill>
                <a:latin typeface="Times New Roman" pitchFamily="18" charset="0"/>
                <a:cs typeface="Times New Roman" pitchFamily="18" charset="0"/>
              </a:rPr>
              <a:t>e</a:t>
            </a:r>
            <a:r>
              <a:rPr lang="ar-IQ" sz="2000" dirty="0" smtClean="0">
                <a:solidFill>
                  <a:srgbClr val="C00000"/>
                </a:solidFill>
                <a:latin typeface="Times New Roman" pitchFamily="18" charset="0"/>
                <a:cs typeface="Times New Roman" pitchFamily="18" charset="0"/>
              </a:rPr>
              <a:t> مؤلف</a:t>
            </a:r>
          </a:p>
          <a:p>
            <a:pPr marL="0" indent="0" algn="r" rtl="1">
              <a:buNone/>
            </a:pPr>
            <a:r>
              <a:rPr lang="ar-IQ" sz="2000" dirty="0" smtClean="0">
                <a:solidFill>
                  <a:schemeClr val="bg2">
                    <a:lumMod val="10000"/>
                  </a:schemeClr>
                </a:solidFill>
                <a:latin typeface="Times New Roman" pitchFamily="18" charset="0"/>
                <a:cs typeface="Times New Roman" pitchFamily="18" charset="0"/>
              </a:rPr>
              <a:t>510 2  $</a:t>
            </a:r>
            <a:r>
              <a:rPr lang="en-US" sz="2000" dirty="0" smtClean="0">
                <a:solidFill>
                  <a:schemeClr val="bg2">
                    <a:lumMod val="10000"/>
                  </a:schemeClr>
                </a:solidFill>
                <a:latin typeface="Times New Roman" pitchFamily="18" charset="0"/>
                <a:cs typeface="Times New Roman" pitchFamily="18" charset="0"/>
              </a:rPr>
              <a:t>w</a:t>
            </a:r>
            <a:r>
              <a:rPr lang="ar-IQ" sz="2000" dirty="0" smtClean="0">
                <a:solidFill>
                  <a:schemeClr val="bg2">
                    <a:lumMod val="10000"/>
                  </a:schemeClr>
                </a:solidFill>
                <a:latin typeface="Times New Roman" pitchFamily="18" charset="0"/>
                <a:cs typeface="Times New Roman" pitchFamily="18" charset="0"/>
              </a:rPr>
              <a:t>  </a:t>
            </a:r>
            <a:r>
              <a:rPr lang="en-US" sz="2000" dirty="0" smtClean="0">
                <a:solidFill>
                  <a:schemeClr val="bg2">
                    <a:lumMod val="10000"/>
                  </a:schemeClr>
                </a:solidFill>
                <a:latin typeface="Times New Roman" pitchFamily="18" charset="0"/>
                <a:cs typeface="Times New Roman" pitchFamily="18" charset="0"/>
              </a:rPr>
              <a:t>a</a:t>
            </a:r>
            <a:r>
              <a:rPr lang="ar-IQ" sz="2000" dirty="0" smtClean="0">
                <a:solidFill>
                  <a:schemeClr val="bg2">
                    <a:lumMod val="10000"/>
                  </a:schemeClr>
                </a:solidFill>
                <a:latin typeface="Times New Roman" pitchFamily="18" charset="0"/>
                <a:cs typeface="Times New Roman" pitchFamily="18" charset="0"/>
              </a:rPr>
              <a:t>  $</a:t>
            </a:r>
            <a:r>
              <a:rPr lang="en-US" sz="2000" dirty="0" smtClean="0">
                <a:solidFill>
                  <a:schemeClr val="bg2">
                    <a:lumMod val="10000"/>
                  </a:schemeClr>
                </a:solidFill>
                <a:latin typeface="Times New Roman" pitchFamily="18" charset="0"/>
                <a:cs typeface="Times New Roman" pitchFamily="18" charset="0"/>
              </a:rPr>
              <a:t>a</a:t>
            </a:r>
            <a:r>
              <a:rPr lang="ar-IQ" sz="2000" dirty="0" smtClean="0">
                <a:solidFill>
                  <a:schemeClr val="bg2">
                    <a:lumMod val="10000"/>
                  </a:schemeClr>
                </a:solidFill>
                <a:latin typeface="Times New Roman" pitchFamily="18" charset="0"/>
                <a:cs typeface="Times New Roman" pitchFamily="18" charset="0"/>
              </a:rPr>
              <a:t> الكنيسة الشرقية</a:t>
            </a:r>
          </a:p>
          <a:p>
            <a:pPr marL="0" indent="0" algn="r" rtl="1">
              <a:buNone/>
            </a:pPr>
            <a:r>
              <a:rPr lang="ar-IQ" sz="2000" dirty="0" smtClean="0">
                <a:solidFill>
                  <a:schemeClr val="bg2">
                    <a:lumMod val="10000"/>
                  </a:schemeClr>
                </a:solidFill>
                <a:latin typeface="Times New Roman" pitchFamily="18" charset="0"/>
                <a:cs typeface="Times New Roman" pitchFamily="18" charset="0"/>
              </a:rPr>
              <a:t>510 2  $</a:t>
            </a:r>
            <a:r>
              <a:rPr lang="en-US" sz="2000" dirty="0" smtClean="0">
                <a:solidFill>
                  <a:schemeClr val="bg2">
                    <a:lumMod val="10000"/>
                  </a:schemeClr>
                </a:solidFill>
                <a:latin typeface="Times New Roman" pitchFamily="18" charset="0"/>
                <a:cs typeface="Times New Roman" pitchFamily="18" charset="0"/>
              </a:rPr>
              <a:t>w</a:t>
            </a:r>
            <a:r>
              <a:rPr lang="ar-IQ" sz="2000" dirty="0" smtClean="0">
                <a:solidFill>
                  <a:schemeClr val="bg2">
                    <a:lumMod val="10000"/>
                  </a:schemeClr>
                </a:solidFill>
                <a:latin typeface="Times New Roman" pitchFamily="18" charset="0"/>
                <a:cs typeface="Times New Roman" pitchFamily="18" charset="0"/>
              </a:rPr>
              <a:t>  </a:t>
            </a:r>
            <a:r>
              <a:rPr lang="en-US" sz="2000" dirty="0" smtClean="0">
                <a:solidFill>
                  <a:schemeClr val="bg2">
                    <a:lumMod val="10000"/>
                  </a:schemeClr>
                </a:solidFill>
                <a:latin typeface="Times New Roman" pitchFamily="18" charset="0"/>
                <a:cs typeface="Times New Roman" pitchFamily="18" charset="0"/>
              </a:rPr>
              <a:t>a</a:t>
            </a:r>
            <a:r>
              <a:rPr lang="ar-IQ" sz="2000" dirty="0" smtClean="0">
                <a:solidFill>
                  <a:schemeClr val="bg2">
                    <a:lumMod val="10000"/>
                  </a:schemeClr>
                </a:solidFill>
                <a:latin typeface="Times New Roman" pitchFamily="18" charset="0"/>
                <a:cs typeface="Times New Roman" pitchFamily="18" charset="0"/>
              </a:rPr>
              <a:t> $</a:t>
            </a:r>
            <a:r>
              <a:rPr lang="en-US" sz="2000" dirty="0" smtClean="0">
                <a:solidFill>
                  <a:schemeClr val="bg2">
                    <a:lumMod val="10000"/>
                  </a:schemeClr>
                </a:solidFill>
                <a:latin typeface="Times New Roman" pitchFamily="18" charset="0"/>
                <a:cs typeface="Times New Roman" pitchFamily="18" charset="0"/>
              </a:rPr>
              <a:t>a</a:t>
            </a:r>
            <a:r>
              <a:rPr lang="ar-IQ" sz="2000" dirty="0" smtClean="0">
                <a:solidFill>
                  <a:schemeClr val="bg2">
                    <a:lumMod val="10000"/>
                  </a:schemeClr>
                </a:solidFill>
                <a:latin typeface="Times New Roman" pitchFamily="18" charset="0"/>
                <a:cs typeface="Times New Roman" pitchFamily="18" charset="0"/>
              </a:rPr>
              <a:t> الكنيسة الارثوذكسية الشرقية</a:t>
            </a:r>
          </a:p>
          <a:p>
            <a:pPr marL="0" indent="0" algn="r" rtl="1">
              <a:buNone/>
            </a:pPr>
            <a:r>
              <a:rPr lang="ar-IQ" sz="2000" dirty="0" smtClean="0">
                <a:solidFill>
                  <a:schemeClr val="bg2">
                    <a:lumMod val="10000"/>
                  </a:schemeClr>
                </a:solidFill>
                <a:latin typeface="Times New Roman" pitchFamily="18" charset="0"/>
                <a:cs typeface="Times New Roman" pitchFamily="18" charset="0"/>
              </a:rPr>
              <a:t>510 2  $</a:t>
            </a:r>
            <a:r>
              <a:rPr lang="en-US" sz="2000" dirty="0" smtClean="0">
                <a:solidFill>
                  <a:schemeClr val="bg2">
                    <a:lumMod val="10000"/>
                  </a:schemeClr>
                </a:solidFill>
                <a:latin typeface="Times New Roman" pitchFamily="18" charset="0"/>
                <a:cs typeface="Times New Roman" pitchFamily="18" charset="0"/>
              </a:rPr>
              <a:t>w</a:t>
            </a:r>
            <a:r>
              <a:rPr lang="ar-IQ" sz="2000" dirty="0" smtClean="0">
                <a:solidFill>
                  <a:schemeClr val="bg2">
                    <a:lumMod val="10000"/>
                  </a:schemeClr>
                </a:solidFill>
                <a:latin typeface="Times New Roman" pitchFamily="18" charset="0"/>
                <a:cs typeface="Times New Roman" pitchFamily="18" charset="0"/>
              </a:rPr>
              <a:t>  </a:t>
            </a:r>
            <a:r>
              <a:rPr lang="en-US" sz="2000" dirty="0" smtClean="0">
                <a:solidFill>
                  <a:schemeClr val="bg2">
                    <a:lumMod val="10000"/>
                  </a:schemeClr>
                </a:solidFill>
                <a:latin typeface="Times New Roman" pitchFamily="18" charset="0"/>
                <a:cs typeface="Times New Roman" pitchFamily="18" charset="0"/>
              </a:rPr>
              <a:t>a</a:t>
            </a:r>
            <a:r>
              <a:rPr lang="ar-IQ" sz="2000" dirty="0" smtClean="0">
                <a:solidFill>
                  <a:schemeClr val="bg2">
                    <a:lumMod val="10000"/>
                  </a:schemeClr>
                </a:solidFill>
                <a:latin typeface="Times New Roman" pitchFamily="18" charset="0"/>
                <a:cs typeface="Times New Roman" pitchFamily="18" charset="0"/>
              </a:rPr>
              <a:t>  $</a:t>
            </a:r>
            <a:r>
              <a:rPr lang="en-US" sz="2000" dirty="0" smtClean="0">
                <a:solidFill>
                  <a:schemeClr val="bg2">
                    <a:lumMod val="10000"/>
                  </a:schemeClr>
                </a:solidFill>
                <a:latin typeface="Times New Roman" pitchFamily="18" charset="0"/>
                <a:cs typeface="Times New Roman" pitchFamily="18" charset="0"/>
              </a:rPr>
              <a:t>a</a:t>
            </a:r>
            <a:r>
              <a:rPr lang="ar-IQ" sz="2000" dirty="0" smtClean="0">
                <a:solidFill>
                  <a:schemeClr val="bg2">
                    <a:lumMod val="10000"/>
                  </a:schemeClr>
                </a:solidFill>
                <a:latin typeface="Times New Roman" pitchFamily="18" charset="0"/>
                <a:cs typeface="Times New Roman" pitchFamily="18" charset="0"/>
              </a:rPr>
              <a:t> الكنيسة اليونانية</a:t>
            </a:r>
            <a:endParaRPr lang="en-US" sz="2000"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5335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000" dirty="0" smtClean="0">
                <a:solidFill>
                  <a:srgbClr val="C00000"/>
                </a:solidFill>
                <a:latin typeface="Times New Roman" pitchFamily="18" charset="0"/>
                <a:cs typeface="Times New Roman" pitchFamily="18" charset="0"/>
              </a:rPr>
              <a:t>تاسعا : الاذاعة والتلفزيون : تدخل الاعمال الصادرة عن هذه المؤسسات باسمها مباشرة في التاج (110) مع اضافة شبه جملة تدل على انها اذاعة واسم المكان الذي تتواجد فيه ، اذا لم يكن الاسم يحمل ذلك </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FF0000"/>
                </a:solidFill>
                <a:latin typeface="Times New Roman" pitchFamily="18" charset="0"/>
                <a:cs typeface="Times New Roman" pitchFamily="18" charset="0"/>
              </a:rPr>
              <a:t>مثال (1) مطبوع صادر عن اذاعة بغداد </a:t>
            </a:r>
          </a:p>
          <a:p>
            <a:pPr marL="457200" indent="-457200" algn="r" rtl="1">
              <a:buAutoNum type="arabicPlain" startAt="110"/>
            </a:pPr>
            <a:r>
              <a:rPr lang="ar-IQ" sz="2000" dirty="0" smtClean="0">
                <a:solidFill>
                  <a:srgbClr val="00B050"/>
                </a:solidFill>
                <a:latin typeface="Times New Roman" pitchFamily="18" charset="0"/>
                <a:cs typeface="Times New Roman" pitchFamily="18" charset="0"/>
              </a:rPr>
              <a:t>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اذاعة بغداد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FF0000"/>
                </a:solidFill>
                <a:latin typeface="Times New Roman" pitchFamily="18" charset="0"/>
                <a:cs typeface="Times New Roman" pitchFamily="18" charset="0"/>
              </a:rPr>
              <a:t>مثال (2) مطبوع صادر عن </a:t>
            </a:r>
            <a:r>
              <a:rPr lang="ar-IQ" sz="2000" dirty="0" smtClean="0">
                <a:solidFill>
                  <a:srgbClr val="FF0000"/>
                </a:solidFill>
                <a:latin typeface="Times New Roman" pitchFamily="18" charset="0"/>
                <a:cs typeface="Times New Roman" pitchFamily="18" charset="0"/>
              </a:rPr>
              <a:t>اذاعة المملكة </a:t>
            </a:r>
            <a:r>
              <a:rPr lang="ar-IQ" sz="2000" dirty="0" smtClean="0">
                <a:solidFill>
                  <a:srgbClr val="FF0000"/>
                </a:solidFill>
                <a:latin typeface="Times New Roman" pitchFamily="18" charset="0"/>
                <a:cs typeface="Times New Roman" pitchFamily="18" charset="0"/>
              </a:rPr>
              <a:t>الاردنية الهاشمية – قسم الارسال</a:t>
            </a:r>
          </a:p>
          <a:p>
            <a:pPr marL="457200" indent="-457200" algn="r" rtl="1">
              <a:buAutoNum type="arabicPlain" startAt="110"/>
            </a:pPr>
            <a:r>
              <a:rPr lang="ar-IQ" sz="2000" dirty="0" smtClean="0">
                <a:solidFill>
                  <a:srgbClr val="00B050"/>
                </a:solidFill>
                <a:latin typeface="Times New Roman" pitchFamily="18" charset="0"/>
                <a:cs typeface="Times New Roman" pitchFamily="18" charset="0"/>
              </a:rPr>
              <a:t>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a:t>
            </a:r>
            <a:r>
              <a:rPr lang="ar-IQ" sz="2000" dirty="0" smtClean="0">
                <a:solidFill>
                  <a:srgbClr val="00B050"/>
                </a:solidFill>
                <a:latin typeface="Times New Roman" pitchFamily="18" charset="0"/>
                <a:cs typeface="Times New Roman" pitchFamily="18" charset="0"/>
              </a:rPr>
              <a:t>اذاعة المملكة </a:t>
            </a:r>
            <a:r>
              <a:rPr lang="ar-IQ" sz="2000" dirty="0" smtClean="0">
                <a:solidFill>
                  <a:srgbClr val="00B050"/>
                </a:solidFill>
                <a:latin typeface="Times New Roman" pitchFamily="18" charset="0"/>
                <a:cs typeface="Times New Roman" pitchFamily="18" charset="0"/>
              </a:rPr>
              <a:t>الاردنية الهاشمية . $</a:t>
            </a:r>
            <a:r>
              <a:rPr lang="en-US" sz="2000" dirty="0" smtClean="0">
                <a:solidFill>
                  <a:srgbClr val="00B050"/>
                </a:solidFill>
                <a:latin typeface="Times New Roman" pitchFamily="18" charset="0"/>
                <a:cs typeface="Times New Roman" pitchFamily="18" charset="0"/>
              </a:rPr>
              <a:t>b</a:t>
            </a:r>
            <a:r>
              <a:rPr lang="ar-IQ" sz="2000" dirty="0" smtClean="0">
                <a:solidFill>
                  <a:srgbClr val="00B050"/>
                </a:solidFill>
                <a:latin typeface="Times New Roman" pitchFamily="18" charset="0"/>
                <a:cs typeface="Times New Roman" pitchFamily="18" charset="0"/>
              </a:rPr>
              <a:t> قسم الارسال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endParaRPr lang="ar-IQ" sz="2000" dirty="0">
              <a:latin typeface="Times New Roman" pitchFamily="18" charset="0"/>
              <a:cs typeface="Times New Roman" pitchFamily="18" charset="0"/>
            </a:endParaRPr>
          </a:p>
          <a:p>
            <a:pPr marL="0" indent="0" algn="r" rtl="1">
              <a:buNone/>
            </a:pPr>
            <a:r>
              <a:rPr lang="ar-IQ" sz="2000" dirty="0" smtClean="0">
                <a:solidFill>
                  <a:srgbClr val="FF0000"/>
                </a:solidFill>
                <a:latin typeface="Times New Roman" pitchFamily="18" charset="0"/>
                <a:cs typeface="Times New Roman" pitchFamily="18" charset="0"/>
              </a:rPr>
              <a:t>مثال (3)  مطبوع صادر عن صوت العرب (ملاحظة : وهي محطة اذاعة في القاهرة)</a:t>
            </a:r>
          </a:p>
          <a:p>
            <a:pPr marL="457200" indent="-457200" algn="r" rtl="1">
              <a:buAutoNum type="arabicPlain" startAt="110"/>
            </a:pPr>
            <a:r>
              <a:rPr lang="ar-IQ" sz="2000" dirty="0" smtClean="0">
                <a:solidFill>
                  <a:srgbClr val="00B050"/>
                </a:solidFill>
                <a:latin typeface="Times New Roman" pitchFamily="18" charset="0"/>
                <a:cs typeface="Times New Roman" pitchFamily="18" charset="0"/>
              </a:rPr>
              <a:t>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صوت العرب (محطة اذاعة : القاهرة)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endParaRPr lang="ar-IQ" sz="2000" dirty="0">
              <a:latin typeface="Times New Roman" pitchFamily="18" charset="0"/>
              <a:cs typeface="Times New Roman" pitchFamily="18" charset="0"/>
            </a:endParaRPr>
          </a:p>
          <a:p>
            <a:pPr marL="0" indent="0" algn="r" rtl="1">
              <a:buNone/>
            </a:pPr>
            <a:r>
              <a:rPr lang="ar-IQ" sz="2000" dirty="0" smtClean="0">
                <a:solidFill>
                  <a:srgbClr val="FF0000"/>
                </a:solidFill>
                <a:latin typeface="Times New Roman" pitchFamily="18" charset="0"/>
                <a:cs typeface="Times New Roman" pitchFamily="18" charset="0"/>
              </a:rPr>
              <a:t>مثال (4) مطبوع صادر عن صوت فلسطين (ملاحظة : وهي </a:t>
            </a:r>
            <a:r>
              <a:rPr lang="ar-IQ" sz="2000" dirty="0">
                <a:solidFill>
                  <a:srgbClr val="FF0000"/>
                </a:solidFill>
                <a:latin typeface="Times New Roman" pitchFamily="18" charset="0"/>
                <a:cs typeface="Times New Roman" pitchFamily="18" charset="0"/>
              </a:rPr>
              <a:t>محطة اذاعة في </a:t>
            </a:r>
            <a:r>
              <a:rPr lang="ar-IQ" sz="2000" dirty="0" smtClean="0">
                <a:solidFill>
                  <a:srgbClr val="FF0000"/>
                </a:solidFill>
                <a:latin typeface="Times New Roman" pitchFamily="18" charset="0"/>
                <a:cs typeface="Times New Roman" pitchFamily="18" charset="0"/>
              </a:rPr>
              <a:t>القدس)</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صوت فلسطين (محطة اذاعة : القدس</a:t>
            </a:r>
            <a:r>
              <a:rPr lang="ar-IQ" sz="2000" dirty="0" smtClean="0">
                <a:solidFill>
                  <a:srgbClr val="00B050"/>
                </a:solidFill>
                <a:latin typeface="Times New Roman" pitchFamily="18" charset="0"/>
                <a:cs typeface="Times New Roman" pitchFamily="18" charset="0"/>
              </a:rPr>
              <a:t>)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endParaRPr lang="en-US" sz="20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868652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lgn="r" rtl="1">
              <a:buFont typeface="Wingdings" pitchFamily="2" charset="2"/>
              <a:buChar char="q"/>
            </a:pPr>
            <a:r>
              <a:rPr lang="ar-IQ" sz="2800" dirty="0" smtClean="0">
                <a:solidFill>
                  <a:srgbClr val="FF0000"/>
                </a:solidFill>
                <a:latin typeface="Times New Roman" pitchFamily="18" charset="0"/>
                <a:cs typeface="Times New Roman" pitchFamily="18" charset="0"/>
              </a:rPr>
              <a:t>امثلة</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C00000"/>
                </a:solidFill>
                <a:latin typeface="Times New Roman" pitchFamily="18" charset="0"/>
                <a:cs typeface="Times New Roman" pitchFamily="18" charset="0"/>
              </a:rPr>
              <a:t>مثال (5) مطبوع صادر عن المؤسسة العامة للاذاعة والتلفزيون – بغداد</a:t>
            </a:r>
          </a:p>
          <a:p>
            <a:pPr marL="457200" indent="-457200" algn="r" rtl="1">
              <a:buAutoNum type="arabicPlain" startAt="110"/>
            </a:pPr>
            <a:r>
              <a:rPr lang="ar-IQ" sz="2400" dirty="0" smtClean="0">
                <a:solidFill>
                  <a:srgbClr val="7030A0"/>
                </a:solidFill>
                <a:latin typeface="Times New Roman" pitchFamily="18" charset="0"/>
                <a:cs typeface="Times New Roman" pitchFamily="18" charset="0"/>
              </a:rPr>
              <a:t> 2</a:t>
            </a:r>
            <a:r>
              <a:rPr lang="en-US" sz="2400" dirty="0" smtClean="0">
                <a:solidFill>
                  <a:srgbClr val="7030A0"/>
                </a:solidFill>
                <a:latin typeface="Times New Roman" pitchFamily="18" charset="0"/>
                <a:cs typeface="Times New Roman" pitchFamily="18" charset="0"/>
              </a:rPr>
              <a:t> </a:t>
            </a:r>
            <a:r>
              <a:rPr lang="ar-IQ" sz="2400" dirty="0" smtClean="0">
                <a:solidFill>
                  <a:srgbClr val="7030A0"/>
                </a:solidFill>
                <a:latin typeface="Times New Roman" pitchFamily="18" charset="0"/>
                <a:cs typeface="Times New Roman" pitchFamily="18" charset="0"/>
              </a:rPr>
              <a:t>  </a:t>
            </a:r>
            <a:r>
              <a:rPr lang="ar-IQ" sz="2400" dirty="0" smtClean="0">
                <a:solidFill>
                  <a:srgbClr val="7030A0"/>
                </a:solidFill>
                <a:latin typeface="Times New Roman" pitchFamily="18" charset="0"/>
                <a:cs typeface="Times New Roman" pitchFamily="18" charset="0"/>
              </a:rPr>
              <a:t>$</a:t>
            </a:r>
            <a:r>
              <a:rPr lang="en-US" sz="2400" dirty="0" smtClean="0">
                <a:solidFill>
                  <a:srgbClr val="7030A0"/>
                </a:solidFill>
                <a:latin typeface="Times New Roman" pitchFamily="18" charset="0"/>
                <a:cs typeface="Times New Roman" pitchFamily="18" charset="0"/>
              </a:rPr>
              <a:t>a</a:t>
            </a:r>
            <a:r>
              <a:rPr lang="ar-IQ" sz="2400" dirty="0" smtClean="0">
                <a:solidFill>
                  <a:srgbClr val="7030A0"/>
                </a:solidFill>
                <a:latin typeface="Times New Roman" pitchFamily="18" charset="0"/>
                <a:cs typeface="Times New Roman" pitchFamily="18" charset="0"/>
              </a:rPr>
              <a:t> </a:t>
            </a:r>
            <a:r>
              <a:rPr lang="ar-IQ" sz="2400" dirty="0">
                <a:solidFill>
                  <a:srgbClr val="7030A0"/>
                </a:solidFill>
                <a:latin typeface="Times New Roman" pitchFamily="18" charset="0"/>
                <a:cs typeface="Times New Roman" pitchFamily="18" charset="0"/>
              </a:rPr>
              <a:t>المؤسسة العامة للاذاعة </a:t>
            </a:r>
            <a:r>
              <a:rPr lang="ar-IQ" sz="2400" dirty="0" smtClean="0">
                <a:solidFill>
                  <a:srgbClr val="7030A0"/>
                </a:solidFill>
                <a:latin typeface="Times New Roman" pitchFamily="18" charset="0"/>
                <a:cs typeface="Times New Roman" pitchFamily="18" charset="0"/>
              </a:rPr>
              <a:t>والتلفزيون (بغداد) </a:t>
            </a:r>
            <a:r>
              <a:rPr lang="ar-IQ"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e</a:t>
            </a:r>
            <a:r>
              <a:rPr lang="ar-IQ" sz="2400" dirty="0" smtClean="0">
                <a:solidFill>
                  <a:srgbClr val="7030A0"/>
                </a:solidFill>
                <a:latin typeface="Times New Roman" pitchFamily="18" charset="0"/>
                <a:cs typeface="Times New Roman" pitchFamily="18" charset="0"/>
              </a:rPr>
              <a:t> مؤلف</a:t>
            </a:r>
          </a:p>
          <a:p>
            <a:pPr marL="0" indent="0" algn="r" rtl="1">
              <a:buNone/>
            </a:pPr>
            <a:endParaRPr lang="ar-IQ" sz="2400" dirty="0">
              <a:latin typeface="Times New Roman" pitchFamily="18" charset="0"/>
              <a:cs typeface="Times New Roman" pitchFamily="18" charset="0"/>
            </a:endParaRPr>
          </a:p>
          <a:p>
            <a:pPr marL="0" indent="0" algn="r" rtl="1">
              <a:buNone/>
            </a:pPr>
            <a:r>
              <a:rPr lang="ar-IQ" sz="2400" dirty="0" smtClean="0">
                <a:solidFill>
                  <a:srgbClr val="C00000"/>
                </a:solidFill>
                <a:latin typeface="Times New Roman" pitchFamily="18" charset="0"/>
                <a:cs typeface="Times New Roman" pitchFamily="18" charset="0"/>
              </a:rPr>
              <a:t>مثال (6)</a:t>
            </a:r>
          </a:p>
          <a:p>
            <a:pPr marL="0" indent="0" rtl="1">
              <a:buNone/>
            </a:pPr>
            <a:r>
              <a:rPr lang="en-US" sz="2400" dirty="0" smtClean="0">
                <a:solidFill>
                  <a:srgbClr val="C00000"/>
                </a:solidFill>
                <a:latin typeface="Times New Roman" pitchFamily="18" charset="0"/>
                <a:cs typeface="Times New Roman" pitchFamily="18" charset="0"/>
              </a:rPr>
              <a:t>Publication issued by Radio </a:t>
            </a:r>
            <a:r>
              <a:rPr lang="en-US" sz="2400" dirty="0" smtClean="0">
                <a:solidFill>
                  <a:srgbClr val="C00000"/>
                </a:solidFill>
                <a:latin typeface="Times New Roman" pitchFamily="18" charset="0"/>
                <a:cs typeface="Times New Roman" pitchFamily="18" charset="0"/>
              </a:rPr>
              <a:t>Morocco</a:t>
            </a:r>
            <a:endParaRPr lang="en-US" sz="2400" dirty="0" smtClean="0">
              <a:solidFill>
                <a:srgbClr val="C00000"/>
              </a:solidFill>
              <a:latin typeface="Times New Roman" pitchFamily="18" charset="0"/>
              <a:cs typeface="Times New Roman" pitchFamily="18" charset="0"/>
            </a:endParaRPr>
          </a:p>
          <a:p>
            <a:pPr marL="0" indent="0" rtl="1">
              <a:buNone/>
            </a:pPr>
            <a:r>
              <a:rPr lang="en-US" sz="2400" dirty="0" smtClean="0">
                <a:solidFill>
                  <a:srgbClr val="7030A0"/>
                </a:solidFill>
                <a:latin typeface="Times New Roman" pitchFamily="18" charset="0"/>
                <a:cs typeface="Times New Roman" pitchFamily="18" charset="0"/>
              </a:rPr>
              <a:t>110  2  $a Radio Morocco, </a:t>
            </a:r>
            <a:r>
              <a:rPr lang="en-US" sz="2400" dirty="0" smtClean="0">
                <a:solidFill>
                  <a:srgbClr val="7030A0"/>
                </a:solidFill>
                <a:latin typeface="Times New Roman" pitchFamily="18" charset="0"/>
                <a:cs typeface="Times New Roman" pitchFamily="18" charset="0"/>
              </a:rPr>
              <a:t>$e Author</a:t>
            </a:r>
            <a:endParaRPr lang="ar-IQ" sz="2400" dirty="0" smtClean="0">
              <a:solidFill>
                <a:srgbClr val="7030A0"/>
              </a:solidFill>
              <a:latin typeface="Times New Roman" pitchFamily="18" charset="0"/>
              <a:cs typeface="Times New Roman" pitchFamily="18" charset="0"/>
            </a:endParaRPr>
          </a:p>
          <a:p>
            <a:pPr marL="0" indent="0" algn="r" rtl="1">
              <a:buNone/>
            </a:pPr>
            <a:r>
              <a:rPr lang="ar-IQ" sz="2400" dirty="0" smtClean="0">
                <a:solidFill>
                  <a:srgbClr val="C00000"/>
                </a:solidFill>
                <a:latin typeface="Times New Roman" pitchFamily="18" charset="0"/>
                <a:cs typeface="Times New Roman" pitchFamily="18" charset="0"/>
              </a:rPr>
              <a:t>مثال (7) </a:t>
            </a:r>
          </a:p>
          <a:p>
            <a:pPr marL="0" indent="0" rtl="1">
              <a:buNone/>
            </a:pPr>
            <a:r>
              <a:rPr lang="en-US" sz="2000" dirty="0" smtClean="0">
                <a:solidFill>
                  <a:srgbClr val="C00000"/>
                </a:solidFill>
                <a:latin typeface="Times New Roman" pitchFamily="18" charset="0"/>
                <a:cs typeface="Times New Roman" pitchFamily="18" charset="0"/>
              </a:rPr>
              <a:t>Publication issued by WCIA (note : it’s a television station in Vatican City)</a:t>
            </a:r>
          </a:p>
          <a:p>
            <a:pPr marL="0" indent="0" rtl="1">
              <a:buNone/>
            </a:pPr>
            <a:r>
              <a:rPr lang="en-US" sz="2400" dirty="0" smtClean="0">
                <a:solidFill>
                  <a:srgbClr val="7030A0"/>
                </a:solidFill>
                <a:latin typeface="Times New Roman" pitchFamily="18" charset="0"/>
                <a:cs typeface="Times New Roman" pitchFamily="18" charset="0"/>
              </a:rPr>
              <a:t>110  2  $a WCIA (Television station : Vatican city) , </a:t>
            </a:r>
            <a:r>
              <a:rPr lang="en-US" sz="2400" dirty="0" smtClean="0">
                <a:solidFill>
                  <a:srgbClr val="7030A0"/>
                </a:solidFill>
                <a:latin typeface="Times New Roman" pitchFamily="18" charset="0"/>
                <a:cs typeface="Times New Roman" pitchFamily="18" charset="0"/>
              </a:rPr>
              <a:t>$e Author</a:t>
            </a:r>
            <a:endParaRPr lang="en-US"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15092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000" dirty="0" smtClean="0">
                <a:solidFill>
                  <a:srgbClr val="7030A0"/>
                </a:solidFill>
                <a:latin typeface="Times New Roman" pitchFamily="18" charset="0"/>
                <a:cs typeface="Times New Roman" pitchFamily="18" charset="0"/>
              </a:rPr>
              <a:t>عاشرا : </a:t>
            </a:r>
            <a:r>
              <a:rPr lang="ar-IQ" sz="2000" dirty="0" smtClean="0">
                <a:solidFill>
                  <a:srgbClr val="7030A0"/>
                </a:solidFill>
                <a:latin typeface="Times New Roman" pitchFamily="18" charset="0"/>
                <a:cs typeface="Times New Roman" pitchFamily="18" charset="0"/>
              </a:rPr>
              <a:t>الجمعيات </a:t>
            </a:r>
            <a:r>
              <a:rPr lang="ar-IQ" sz="2000" dirty="0" smtClean="0">
                <a:solidFill>
                  <a:srgbClr val="7030A0"/>
                </a:solidFill>
                <a:latin typeface="Times New Roman" pitchFamily="18" charset="0"/>
                <a:cs typeface="Times New Roman" pitchFamily="18" charset="0"/>
              </a:rPr>
              <a:t>، النوادي، الاتحادات والنقابات : تدخل الاعمال الصادرة عنها بأسمها مباشرة في التاج (110) ويضاف الموقع الجغرافي اذا تكرر الاسم </a:t>
            </a:r>
            <a:endParaRPr lang="en-US" sz="2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C00000"/>
                </a:solidFill>
                <a:latin typeface="Times New Roman" pitchFamily="18" charset="0"/>
                <a:cs typeface="Times New Roman" pitchFamily="18" charset="0"/>
              </a:rPr>
              <a:t>مثال (1) مطبوع صادر عن جمعية الاقتصاديين العراقيين</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جمعية الاقتصاديين العراقيين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C00000"/>
                </a:solidFill>
                <a:latin typeface="Times New Roman" pitchFamily="18" charset="0"/>
                <a:cs typeface="Times New Roman" pitchFamily="18" charset="0"/>
              </a:rPr>
              <a:t>مثال (2) مطبوع صادر عن الجمعية العراقية للمعلومات</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الجمعية العراقية للمعلومات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C00000"/>
                </a:solidFill>
                <a:latin typeface="Times New Roman" pitchFamily="18" charset="0"/>
                <a:cs typeface="Times New Roman" pitchFamily="18" charset="0"/>
              </a:rPr>
              <a:t>مثال (3) مطبوع صادر عن جمعية الدراسات السكانية – مصر</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جمعية الدراسات السكانية (مصر)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C00000"/>
                </a:solidFill>
                <a:latin typeface="Times New Roman" pitchFamily="18" charset="0"/>
                <a:cs typeface="Times New Roman" pitchFamily="18" charset="0"/>
              </a:rPr>
              <a:t>مثال (4) مطبوع صادر عن جمعية الدراسات السكانية – الاردن</a:t>
            </a:r>
          </a:p>
          <a:p>
            <a:pPr marL="0" indent="0" algn="r" rtl="1">
              <a:buNone/>
            </a:pPr>
            <a:r>
              <a:rPr lang="ar-IQ" sz="2000" dirty="0" smtClean="0">
                <a:solidFill>
                  <a:srgbClr val="00B050"/>
                </a:solidFill>
                <a:latin typeface="Times New Roman" pitchFamily="18" charset="0"/>
                <a:cs typeface="Times New Roman" pitchFamily="18" charset="0"/>
              </a:rPr>
              <a:t>110  2  $</a:t>
            </a:r>
            <a:r>
              <a:rPr lang="en-US" sz="2000" dirty="0" smtClean="0">
                <a:solidFill>
                  <a:srgbClr val="00B050"/>
                </a:solidFill>
                <a:latin typeface="Times New Roman" pitchFamily="18" charset="0"/>
                <a:cs typeface="Times New Roman" pitchFamily="18" charset="0"/>
              </a:rPr>
              <a:t>a</a:t>
            </a:r>
            <a:r>
              <a:rPr lang="ar-IQ" sz="2000" dirty="0" smtClean="0">
                <a:solidFill>
                  <a:srgbClr val="00B050"/>
                </a:solidFill>
                <a:latin typeface="Times New Roman" pitchFamily="18" charset="0"/>
                <a:cs typeface="Times New Roman" pitchFamily="18" charset="0"/>
              </a:rPr>
              <a:t> </a:t>
            </a:r>
            <a:r>
              <a:rPr lang="ar-IQ" sz="2000" dirty="0">
                <a:solidFill>
                  <a:srgbClr val="00B050"/>
                </a:solidFill>
                <a:latin typeface="Times New Roman" pitchFamily="18" charset="0"/>
                <a:cs typeface="Times New Roman" pitchFamily="18" charset="0"/>
              </a:rPr>
              <a:t>جمعية الدراسات </a:t>
            </a:r>
            <a:r>
              <a:rPr lang="ar-IQ" sz="2000" dirty="0" smtClean="0">
                <a:solidFill>
                  <a:srgbClr val="00B050"/>
                </a:solidFill>
                <a:latin typeface="Times New Roman" pitchFamily="18" charset="0"/>
                <a:cs typeface="Times New Roman" pitchFamily="18" charset="0"/>
              </a:rPr>
              <a:t>السكانية (الاردن) ، $</a:t>
            </a:r>
            <a:r>
              <a:rPr lang="en-US" sz="2000" dirty="0" smtClean="0">
                <a:solidFill>
                  <a:srgbClr val="00B050"/>
                </a:solidFill>
                <a:latin typeface="Times New Roman" pitchFamily="18" charset="0"/>
                <a:cs typeface="Times New Roman" pitchFamily="18" charset="0"/>
              </a:rPr>
              <a:t>e</a:t>
            </a:r>
            <a:r>
              <a:rPr lang="ar-IQ" sz="2000" dirty="0" smtClean="0">
                <a:solidFill>
                  <a:srgbClr val="00B050"/>
                </a:solidFill>
                <a:latin typeface="Times New Roman" pitchFamily="18" charset="0"/>
                <a:cs typeface="Times New Roman" pitchFamily="18" charset="0"/>
              </a:rPr>
              <a:t> مؤلف</a:t>
            </a:r>
            <a:endParaRPr lang="en-US" sz="20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742775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buFont typeface="Wingdings" pitchFamily="2" charset="2"/>
              <a:buChar char="q"/>
            </a:pPr>
            <a:r>
              <a:rPr lang="ar-IQ" sz="2800" dirty="0" smtClean="0">
                <a:solidFill>
                  <a:srgbClr val="FF0000"/>
                </a:solidFill>
                <a:latin typeface="Times New Roman" pitchFamily="18" charset="0"/>
                <a:cs typeface="Times New Roman" pitchFamily="18" charset="0"/>
              </a:rPr>
              <a:t>امثلة</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7030A0"/>
                </a:solidFill>
                <a:latin typeface="Times New Roman" pitchFamily="18" charset="0"/>
                <a:cs typeface="Times New Roman" pitchFamily="18" charset="0"/>
              </a:rPr>
              <a:t>مثال (1) مطبوع صادر عن النادي العربي – بيروت</a:t>
            </a:r>
          </a:p>
          <a:p>
            <a:pPr marL="0" indent="0" algn="r" rtl="1">
              <a:buNone/>
            </a:pPr>
            <a:r>
              <a:rPr lang="ar-IQ" sz="2000" dirty="0" smtClean="0">
                <a:solidFill>
                  <a:schemeClr val="accent2">
                    <a:lumMod val="75000"/>
                  </a:schemeClr>
                </a:solidFill>
                <a:latin typeface="Times New Roman" pitchFamily="18" charset="0"/>
                <a:cs typeface="Times New Roman" pitchFamily="18" charset="0"/>
              </a:rPr>
              <a:t>110  2  $</a:t>
            </a:r>
            <a:r>
              <a:rPr lang="en-US" sz="2000" dirty="0" smtClean="0">
                <a:solidFill>
                  <a:schemeClr val="accent2">
                    <a:lumMod val="75000"/>
                  </a:schemeClr>
                </a:solidFill>
                <a:latin typeface="Times New Roman" pitchFamily="18" charset="0"/>
                <a:cs typeface="Times New Roman" pitchFamily="18" charset="0"/>
              </a:rPr>
              <a:t>a</a:t>
            </a:r>
            <a:r>
              <a:rPr lang="ar-IQ" sz="2000" dirty="0" smtClean="0">
                <a:solidFill>
                  <a:schemeClr val="accent2">
                    <a:lumMod val="75000"/>
                  </a:schemeClr>
                </a:solidFill>
                <a:latin typeface="Times New Roman" pitchFamily="18" charset="0"/>
                <a:cs typeface="Times New Roman" pitchFamily="18" charset="0"/>
              </a:rPr>
              <a:t> النادي العربي (بيروت) ، $</a:t>
            </a:r>
            <a:r>
              <a:rPr lang="en-US" sz="2000" dirty="0" smtClean="0">
                <a:solidFill>
                  <a:schemeClr val="accent2">
                    <a:lumMod val="75000"/>
                  </a:schemeClr>
                </a:solidFill>
                <a:latin typeface="Times New Roman" pitchFamily="18" charset="0"/>
                <a:cs typeface="Times New Roman" pitchFamily="18" charset="0"/>
              </a:rPr>
              <a:t>e</a:t>
            </a:r>
            <a:r>
              <a:rPr lang="ar-IQ" sz="2000" dirty="0" smtClean="0">
                <a:solidFill>
                  <a:schemeClr val="accent2">
                    <a:lumMod val="75000"/>
                  </a:schemeClr>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7030A0"/>
                </a:solidFill>
                <a:latin typeface="Times New Roman" pitchFamily="18" charset="0"/>
                <a:cs typeface="Times New Roman" pitchFamily="18" charset="0"/>
              </a:rPr>
              <a:t>مثال (2) </a:t>
            </a:r>
            <a:r>
              <a:rPr lang="ar-IQ" sz="2000" dirty="0">
                <a:solidFill>
                  <a:srgbClr val="7030A0"/>
                </a:solidFill>
                <a:latin typeface="Times New Roman" pitchFamily="18" charset="0"/>
                <a:cs typeface="Times New Roman" pitchFamily="18" charset="0"/>
              </a:rPr>
              <a:t>مطبوع </a:t>
            </a:r>
            <a:r>
              <a:rPr lang="ar-IQ" sz="2000" dirty="0" smtClean="0">
                <a:solidFill>
                  <a:srgbClr val="7030A0"/>
                </a:solidFill>
                <a:latin typeface="Times New Roman" pitchFamily="18" charset="0"/>
                <a:cs typeface="Times New Roman" pitchFamily="18" charset="0"/>
              </a:rPr>
              <a:t>صادر </a:t>
            </a:r>
            <a:r>
              <a:rPr lang="ar-IQ" sz="2000" dirty="0">
                <a:solidFill>
                  <a:srgbClr val="7030A0"/>
                </a:solidFill>
                <a:latin typeface="Times New Roman" pitchFamily="18" charset="0"/>
                <a:cs typeface="Times New Roman" pitchFamily="18" charset="0"/>
              </a:rPr>
              <a:t>عن النادي العربي </a:t>
            </a:r>
            <a:r>
              <a:rPr lang="ar-IQ" sz="2000" dirty="0" smtClean="0">
                <a:solidFill>
                  <a:srgbClr val="7030A0"/>
                </a:solidFill>
                <a:latin typeface="Times New Roman" pitchFamily="18" charset="0"/>
                <a:cs typeface="Times New Roman" pitchFamily="18" charset="0"/>
              </a:rPr>
              <a:t>– أربد</a:t>
            </a:r>
          </a:p>
          <a:p>
            <a:pPr marL="0" indent="0" algn="r" rtl="1">
              <a:buNone/>
            </a:pPr>
            <a:r>
              <a:rPr lang="ar-IQ" sz="2000" dirty="0" smtClean="0">
                <a:solidFill>
                  <a:schemeClr val="accent2">
                    <a:lumMod val="75000"/>
                  </a:schemeClr>
                </a:solidFill>
                <a:latin typeface="Times New Roman" pitchFamily="18" charset="0"/>
                <a:cs typeface="Times New Roman" pitchFamily="18" charset="0"/>
              </a:rPr>
              <a:t>110  2  </a:t>
            </a:r>
            <a:r>
              <a:rPr lang="ar-IQ" sz="2000" dirty="0">
                <a:solidFill>
                  <a:schemeClr val="accent2">
                    <a:lumMod val="75000"/>
                  </a:schemeClr>
                </a:solidFill>
                <a:latin typeface="Times New Roman" pitchFamily="18" charset="0"/>
                <a:cs typeface="Times New Roman" pitchFamily="18" charset="0"/>
              </a:rPr>
              <a:t>$</a:t>
            </a:r>
            <a:r>
              <a:rPr lang="en-US" sz="2000" dirty="0">
                <a:solidFill>
                  <a:schemeClr val="accent2">
                    <a:lumMod val="75000"/>
                  </a:schemeClr>
                </a:solidFill>
                <a:latin typeface="Times New Roman" pitchFamily="18" charset="0"/>
                <a:cs typeface="Times New Roman" pitchFamily="18" charset="0"/>
              </a:rPr>
              <a:t>a</a:t>
            </a:r>
            <a:r>
              <a:rPr lang="ar-IQ" sz="2000" dirty="0">
                <a:solidFill>
                  <a:schemeClr val="accent2">
                    <a:lumMod val="75000"/>
                  </a:schemeClr>
                </a:solidFill>
                <a:latin typeface="Times New Roman" pitchFamily="18" charset="0"/>
                <a:cs typeface="Times New Roman" pitchFamily="18" charset="0"/>
              </a:rPr>
              <a:t> النادي العربي </a:t>
            </a:r>
            <a:r>
              <a:rPr lang="ar-IQ" sz="2000" dirty="0" smtClean="0">
                <a:solidFill>
                  <a:schemeClr val="accent2">
                    <a:lumMod val="75000"/>
                  </a:schemeClr>
                </a:solidFill>
                <a:latin typeface="Times New Roman" pitchFamily="18" charset="0"/>
                <a:cs typeface="Times New Roman" pitchFamily="18" charset="0"/>
              </a:rPr>
              <a:t>(أربد) </a:t>
            </a:r>
            <a:r>
              <a:rPr lang="ar-IQ" sz="2000" dirty="0">
                <a:solidFill>
                  <a:schemeClr val="accent2">
                    <a:lumMod val="75000"/>
                  </a:schemeClr>
                </a:solidFill>
                <a:latin typeface="Times New Roman" pitchFamily="18" charset="0"/>
                <a:cs typeface="Times New Roman" pitchFamily="18" charset="0"/>
              </a:rPr>
              <a:t>، $</a:t>
            </a:r>
            <a:r>
              <a:rPr lang="en-US" sz="2000" dirty="0">
                <a:solidFill>
                  <a:schemeClr val="accent2">
                    <a:lumMod val="75000"/>
                  </a:schemeClr>
                </a:solidFill>
                <a:latin typeface="Times New Roman" pitchFamily="18" charset="0"/>
                <a:cs typeface="Times New Roman" pitchFamily="18" charset="0"/>
              </a:rPr>
              <a:t>e</a:t>
            </a:r>
            <a:r>
              <a:rPr lang="ar-IQ" sz="2000" dirty="0">
                <a:solidFill>
                  <a:schemeClr val="accent2">
                    <a:lumMod val="75000"/>
                  </a:schemeClr>
                </a:solidFill>
                <a:latin typeface="Times New Roman" pitchFamily="18" charset="0"/>
                <a:cs typeface="Times New Roman" pitchFamily="18" charset="0"/>
              </a:rPr>
              <a:t> </a:t>
            </a:r>
            <a:r>
              <a:rPr lang="ar-IQ" sz="2000" dirty="0" smtClean="0">
                <a:solidFill>
                  <a:schemeClr val="accent2">
                    <a:lumMod val="75000"/>
                  </a:schemeClr>
                </a:solidFill>
                <a:latin typeface="Times New Roman" pitchFamily="18" charset="0"/>
                <a:cs typeface="Times New Roman" pitchFamily="18" charset="0"/>
              </a:rPr>
              <a:t>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7030A0"/>
                </a:solidFill>
                <a:latin typeface="Times New Roman" pitchFamily="18" charset="0"/>
                <a:cs typeface="Times New Roman" pitchFamily="18" charset="0"/>
              </a:rPr>
              <a:t>مثال (3) مطبوع صادر عن اتحاد المهندسين العرب</a:t>
            </a:r>
          </a:p>
          <a:p>
            <a:pPr marL="0" indent="0" algn="r" rtl="1">
              <a:buNone/>
            </a:pPr>
            <a:r>
              <a:rPr lang="ar-IQ" sz="2000" dirty="0" smtClean="0">
                <a:solidFill>
                  <a:schemeClr val="accent2">
                    <a:lumMod val="75000"/>
                  </a:schemeClr>
                </a:solidFill>
                <a:latin typeface="Times New Roman" pitchFamily="18" charset="0"/>
                <a:cs typeface="Times New Roman" pitchFamily="18" charset="0"/>
              </a:rPr>
              <a:t>110  2  $</a:t>
            </a:r>
            <a:r>
              <a:rPr lang="en-US" sz="2000" dirty="0" smtClean="0">
                <a:solidFill>
                  <a:schemeClr val="accent2">
                    <a:lumMod val="75000"/>
                  </a:schemeClr>
                </a:solidFill>
                <a:latin typeface="Times New Roman" pitchFamily="18" charset="0"/>
                <a:cs typeface="Times New Roman" pitchFamily="18" charset="0"/>
              </a:rPr>
              <a:t>a</a:t>
            </a:r>
            <a:r>
              <a:rPr lang="ar-IQ" sz="2000" dirty="0" smtClean="0">
                <a:solidFill>
                  <a:schemeClr val="accent2">
                    <a:lumMod val="75000"/>
                  </a:schemeClr>
                </a:solidFill>
                <a:latin typeface="Times New Roman" pitchFamily="18" charset="0"/>
                <a:cs typeface="Times New Roman" pitchFamily="18" charset="0"/>
              </a:rPr>
              <a:t> </a:t>
            </a:r>
            <a:r>
              <a:rPr lang="ar-IQ" sz="2000" dirty="0">
                <a:solidFill>
                  <a:schemeClr val="accent2">
                    <a:lumMod val="75000"/>
                  </a:schemeClr>
                </a:solidFill>
                <a:latin typeface="Times New Roman" pitchFamily="18" charset="0"/>
                <a:cs typeface="Times New Roman" pitchFamily="18" charset="0"/>
              </a:rPr>
              <a:t>اتحاد المهندسين </a:t>
            </a:r>
            <a:r>
              <a:rPr lang="ar-IQ" sz="2000" dirty="0" smtClean="0">
                <a:solidFill>
                  <a:schemeClr val="accent2">
                    <a:lumMod val="75000"/>
                  </a:schemeClr>
                </a:solidFill>
                <a:latin typeface="Times New Roman" pitchFamily="18" charset="0"/>
                <a:cs typeface="Times New Roman" pitchFamily="18" charset="0"/>
              </a:rPr>
              <a:t>العرب ، $</a:t>
            </a:r>
            <a:r>
              <a:rPr lang="en-US" sz="2000" dirty="0" smtClean="0">
                <a:solidFill>
                  <a:schemeClr val="accent2">
                    <a:lumMod val="75000"/>
                  </a:schemeClr>
                </a:solidFill>
                <a:latin typeface="Times New Roman" pitchFamily="18" charset="0"/>
                <a:cs typeface="Times New Roman" pitchFamily="18" charset="0"/>
              </a:rPr>
              <a:t>e</a:t>
            </a:r>
            <a:r>
              <a:rPr lang="ar-IQ" sz="2000" dirty="0" smtClean="0">
                <a:solidFill>
                  <a:schemeClr val="accent2">
                    <a:lumMod val="75000"/>
                  </a:schemeClr>
                </a:solidFill>
                <a:latin typeface="Times New Roman" pitchFamily="18" charset="0"/>
                <a:cs typeface="Times New Roman" pitchFamily="18" charset="0"/>
              </a:rPr>
              <a:t> مؤلف</a:t>
            </a:r>
          </a:p>
          <a:p>
            <a:pPr marL="0" indent="0" algn="r" rtl="1">
              <a:buNone/>
            </a:pPr>
            <a:endParaRPr lang="ar-IQ" sz="2000" dirty="0" smtClean="0">
              <a:latin typeface="Times New Roman" pitchFamily="18" charset="0"/>
              <a:cs typeface="Times New Roman" pitchFamily="18" charset="0"/>
            </a:endParaRPr>
          </a:p>
          <a:p>
            <a:pPr marL="0" indent="0" algn="r" rtl="1">
              <a:buNone/>
            </a:pPr>
            <a:r>
              <a:rPr lang="ar-IQ" sz="2000" dirty="0" smtClean="0">
                <a:solidFill>
                  <a:srgbClr val="7030A0"/>
                </a:solidFill>
                <a:latin typeface="Times New Roman" pitchFamily="18" charset="0"/>
                <a:cs typeface="Times New Roman" pitchFamily="18" charset="0"/>
              </a:rPr>
              <a:t>مثال (4) مطبوع صادر عن الاتحاد الدولي لنقابات العمال العرب – المكتب الفني </a:t>
            </a:r>
          </a:p>
          <a:p>
            <a:pPr marL="0" indent="0" algn="r" rtl="1">
              <a:buNone/>
            </a:pPr>
            <a:r>
              <a:rPr lang="ar-IQ" sz="2000" dirty="0" smtClean="0">
                <a:solidFill>
                  <a:schemeClr val="accent2">
                    <a:lumMod val="75000"/>
                  </a:schemeClr>
                </a:solidFill>
                <a:latin typeface="Times New Roman" pitchFamily="18" charset="0"/>
                <a:cs typeface="Times New Roman" pitchFamily="18" charset="0"/>
              </a:rPr>
              <a:t>110  2  $</a:t>
            </a:r>
            <a:r>
              <a:rPr lang="en-US" sz="2000" dirty="0" smtClean="0">
                <a:solidFill>
                  <a:schemeClr val="accent2">
                    <a:lumMod val="75000"/>
                  </a:schemeClr>
                </a:solidFill>
                <a:latin typeface="Times New Roman" pitchFamily="18" charset="0"/>
                <a:cs typeface="Times New Roman" pitchFamily="18" charset="0"/>
              </a:rPr>
              <a:t>a</a:t>
            </a:r>
            <a:r>
              <a:rPr lang="ar-IQ" sz="2000" dirty="0" smtClean="0">
                <a:solidFill>
                  <a:schemeClr val="accent2">
                    <a:lumMod val="75000"/>
                  </a:schemeClr>
                </a:solidFill>
                <a:latin typeface="Times New Roman" pitchFamily="18" charset="0"/>
                <a:cs typeface="Times New Roman" pitchFamily="18" charset="0"/>
              </a:rPr>
              <a:t> </a:t>
            </a:r>
            <a:r>
              <a:rPr lang="ar-IQ" sz="2000" dirty="0">
                <a:solidFill>
                  <a:schemeClr val="accent2">
                    <a:lumMod val="75000"/>
                  </a:schemeClr>
                </a:solidFill>
                <a:latin typeface="Times New Roman" pitchFamily="18" charset="0"/>
                <a:cs typeface="Times New Roman" pitchFamily="18" charset="0"/>
              </a:rPr>
              <a:t>الاتحاد الدولي لنقابات العمال </a:t>
            </a:r>
            <a:r>
              <a:rPr lang="ar-IQ" sz="2000" dirty="0" smtClean="0">
                <a:solidFill>
                  <a:schemeClr val="accent2">
                    <a:lumMod val="75000"/>
                  </a:schemeClr>
                </a:solidFill>
                <a:latin typeface="Times New Roman" pitchFamily="18" charset="0"/>
                <a:cs typeface="Times New Roman" pitchFamily="18" charset="0"/>
              </a:rPr>
              <a:t>العرب . $</a:t>
            </a:r>
            <a:r>
              <a:rPr lang="en-US" sz="2000" dirty="0" smtClean="0">
                <a:solidFill>
                  <a:schemeClr val="accent2">
                    <a:lumMod val="75000"/>
                  </a:schemeClr>
                </a:solidFill>
                <a:latin typeface="Times New Roman" pitchFamily="18" charset="0"/>
                <a:cs typeface="Times New Roman" pitchFamily="18" charset="0"/>
              </a:rPr>
              <a:t>b</a:t>
            </a:r>
            <a:r>
              <a:rPr lang="ar-IQ" sz="2000" dirty="0" smtClean="0">
                <a:solidFill>
                  <a:schemeClr val="accent2">
                    <a:lumMod val="75000"/>
                  </a:schemeClr>
                </a:solidFill>
                <a:latin typeface="Times New Roman" pitchFamily="18" charset="0"/>
                <a:cs typeface="Times New Roman" pitchFamily="18" charset="0"/>
              </a:rPr>
              <a:t> المكتب </a:t>
            </a:r>
            <a:r>
              <a:rPr lang="ar-IQ" sz="2000" dirty="0" smtClean="0">
                <a:solidFill>
                  <a:schemeClr val="accent2">
                    <a:lumMod val="75000"/>
                  </a:schemeClr>
                </a:solidFill>
                <a:latin typeface="Times New Roman" pitchFamily="18" charset="0"/>
                <a:cs typeface="Times New Roman" pitchFamily="18" charset="0"/>
              </a:rPr>
              <a:t>الفني</a:t>
            </a:r>
            <a:r>
              <a:rPr lang="en-US" sz="2000" dirty="0" smtClean="0">
                <a:solidFill>
                  <a:schemeClr val="accent2">
                    <a:lumMod val="75000"/>
                  </a:schemeClr>
                </a:solidFill>
                <a:latin typeface="Times New Roman" pitchFamily="18" charset="0"/>
                <a:cs typeface="Times New Roman" pitchFamily="18" charset="0"/>
              </a:rPr>
              <a:t> </a:t>
            </a:r>
            <a:r>
              <a:rPr lang="ar-IQ" sz="2000" dirty="0" smtClean="0">
                <a:solidFill>
                  <a:schemeClr val="accent2">
                    <a:lumMod val="75000"/>
                  </a:schemeClr>
                </a:solidFill>
                <a:latin typeface="Times New Roman" pitchFamily="18" charset="0"/>
                <a:cs typeface="Times New Roman" pitchFamily="18" charset="0"/>
              </a:rPr>
              <a:t> ، $</a:t>
            </a:r>
            <a:r>
              <a:rPr lang="en-US" sz="2000" dirty="0" smtClean="0">
                <a:solidFill>
                  <a:schemeClr val="accent2">
                    <a:lumMod val="75000"/>
                  </a:schemeClr>
                </a:solidFill>
                <a:latin typeface="Times New Roman" pitchFamily="18" charset="0"/>
                <a:cs typeface="Times New Roman" pitchFamily="18" charset="0"/>
              </a:rPr>
              <a:t>e</a:t>
            </a:r>
            <a:r>
              <a:rPr lang="ar-IQ" sz="2000" smtClean="0">
                <a:solidFill>
                  <a:schemeClr val="accent2">
                    <a:lumMod val="75000"/>
                  </a:schemeClr>
                </a:solidFill>
                <a:latin typeface="Times New Roman" pitchFamily="18" charset="0"/>
                <a:cs typeface="Times New Roman" pitchFamily="18" charset="0"/>
              </a:rPr>
              <a:t> مؤلف</a:t>
            </a:r>
            <a:endParaRPr lang="en-US" sz="2000" dirty="0">
              <a:solidFill>
                <a:schemeClr val="accent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52060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TotalTime>
  <Words>1276</Words>
  <Application>Microsoft Office PowerPoint</Application>
  <PresentationFormat>On-screen Show (4:3)</PresentationFormat>
  <Paragraphs>110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ثامنا : الاعمال الصادرة عن الجوامع والكنائس والطوائف الدينية : تدخل الاعمال الصادرة عنها بأسمها مباشرة في $a للتاج (110) مع قيمة المؤشر الاول (2) كونها هيئة شبه رسمية ويضاف الموقع الجغرافي اذا كان لها نظير في مكان آخر، كما يمكن اضافة كلمة جامع او كنيسة الى الاسم اذا كان الاسم لا يحمل فكرة جامع او كنيسة وكما هو موضح بالامثلة أدناه : </vt:lpstr>
      <vt:lpstr>في حال وجود كنيستان بنفس الاسم وفي نفس المدينة ، يضاف اسم المنطقة للتمييز بينهما وكما هو موضح في المثال أدناه :</vt:lpstr>
      <vt:lpstr>في حال ان الاسم لايحمل فكرة جامع او كنيسة فتضاف كلمة لتوضيح ذلك بين قوسين وكما هو موضح بالمثال ادناه :</vt:lpstr>
      <vt:lpstr>الامام، الكاهن ، البابا ، البطريرك .. الخ الذي يتصرف بصفة رسمية فيدخل كراس فرعي في $b بعد اسم الكنيسة وكما هوموضح بالامثلة أدناه : </vt:lpstr>
      <vt:lpstr>المجالس والمؤتمرات للهيئات الدينية تدخل كراس فرعي في $b بعد اسم الهيئة في $a للتاج (110) وكما موضح في الامثلة أدناه</vt:lpstr>
      <vt:lpstr>تاسعا : الاذاعة والتلفزيون : تدخل الاعمال الصادرة عن هذه المؤسسات باسمها مباشرة في التاج (110) مع اضافة شبه جملة تدل على انها اذاعة واسم المكان الذي تتواجد فيه ، اذا لم يكن الاسم يحمل ذلك </vt:lpstr>
      <vt:lpstr>امثلة</vt:lpstr>
      <vt:lpstr>عاشرا : الجمعيات ، النوادي، الاتحادات والنقابات : تدخل الاعمال الصادرة عنها بأسمها مباشرة في التاج (110) ويضاف الموقع الجغرافي اذا تكرر الاسم </vt:lpstr>
      <vt:lpstr>امثلة</vt:lpstr>
      <vt:lpstr>امثلة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ثامنا : الاعمال الصادرة عن الجوامع والكنائس والطوائف الدينية : تدخل الاعمال الصادرة عنها بأسمها مباشرة في $a للتاج (110) مع قيمة المؤشر الاول (2) كونها هيئة شبه رسمية ويضاف الموقع الجغرافي اذا كان لها نظير في مكان آخر، كما يمكن اضافة كلمة جامع او كنيسة الى الاسم اذا كان الاسم لا يحمل فكرة جامع او كنيسة وكما هو موضح بالامثلة أدناه : </dc:title>
  <dc:creator>DR.Ahmed Saker 2o1O</dc:creator>
  <cp:lastModifiedBy>DR.Ahmed Saker 2o1O</cp:lastModifiedBy>
  <cp:revision>51</cp:revision>
  <dcterms:created xsi:type="dcterms:W3CDTF">2020-07-01T08:23:10Z</dcterms:created>
  <dcterms:modified xsi:type="dcterms:W3CDTF">2020-07-03T15:59:53Z</dcterms:modified>
</cp:coreProperties>
</file>