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85B0E7-B82D-4EA6-B0DC-7F30FAD98E25}" type="datetimeFigureOut">
              <a:rPr lang="ar-IQ" smtClean="0"/>
              <a:t>11/10/1441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F8DC6B-321B-467E-BB27-61BDBD24EEEA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7200" dirty="0"/>
              <a:t>مادة تقنيات الاتصال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204864"/>
            <a:ext cx="7406640" cy="223224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ar-IQ" sz="2800" b="1" dirty="0"/>
              <a:t>المرحلة الثالثه انثروبولوجي / مسائي </a:t>
            </a:r>
            <a:r>
              <a:rPr lang="ar-IQ" sz="2800" b="1" dirty="0" smtClean="0"/>
              <a:t>/ صباحي</a:t>
            </a:r>
            <a:endParaRPr lang="ar-IQ" sz="2800" b="1" dirty="0"/>
          </a:p>
          <a:p>
            <a:pPr algn="ctr"/>
            <a:r>
              <a:rPr lang="ar-IQ" sz="2800" b="1" dirty="0"/>
              <a:t>اعداد </a:t>
            </a:r>
            <a:r>
              <a:rPr lang="ar-IQ" sz="2800" b="1" dirty="0" smtClean="0"/>
              <a:t>:</a:t>
            </a:r>
          </a:p>
          <a:p>
            <a:pPr algn="ctr"/>
            <a:r>
              <a:rPr lang="ar-IQ" sz="2800" b="1" dirty="0" smtClean="0"/>
              <a:t>د. </a:t>
            </a:r>
            <a:r>
              <a:rPr lang="ar-IQ" sz="2800" b="1" smtClean="0"/>
              <a:t>ذكرى جميل البناء</a:t>
            </a:r>
            <a:r>
              <a:rPr lang="ar-IQ" sz="2800" b="1" smtClean="0"/>
              <a:t>  </a:t>
            </a:r>
          </a:p>
          <a:p>
            <a:pPr algn="ctr"/>
            <a:r>
              <a:rPr lang="ar-IQ" sz="2800" b="1" dirty="0" smtClean="0"/>
              <a:t>م.م </a:t>
            </a:r>
            <a:r>
              <a:rPr lang="ar-IQ" sz="2800" b="1" dirty="0"/>
              <a:t>ياسمين اسام</a:t>
            </a:r>
          </a:p>
          <a:p>
            <a:pPr algn="ctr"/>
            <a:r>
              <a:rPr lang="ar-IQ" sz="2800" b="1" dirty="0"/>
              <a:t>المحاضرة </a:t>
            </a:r>
            <a:r>
              <a:rPr lang="ar-IQ" sz="2800" b="1" dirty="0" smtClean="0"/>
              <a:t>الرابعه </a:t>
            </a:r>
            <a:r>
              <a:rPr lang="ar-IQ" sz="2800" b="1" dirty="0"/>
              <a:t>عشر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6051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/>
          </a:bodyPr>
          <a:lstStyle/>
          <a:p>
            <a:pPr algn="ctr"/>
            <a:r>
              <a:rPr lang="ar-IQ" sz="2800" b="1" dirty="0">
                <a:effectLst/>
              </a:rPr>
              <a:t>مكونات الامن الانساني وتهديداتها </a:t>
            </a: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5446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ar-IQ" dirty="0"/>
              <a:t>يورد تقرير التنميه الانسانيه التابع للامم المتحده والامن الانساني سبعة مكونات محدده تشكل منهاجا قيما للامن الانساني : (الامن الاقتصادي والامن الغذائي والامن الصحي والامن البيئي والامن الشخصي والامن المجتمعي والامن السياسي). </a:t>
            </a:r>
            <a:endParaRPr lang="en-US" dirty="0"/>
          </a:p>
          <a:p>
            <a:pPr algn="just"/>
            <a:r>
              <a:rPr lang="ar-IQ" b="1" dirty="0"/>
              <a:t>الامن الاقتصادي: </a:t>
            </a:r>
            <a:r>
              <a:rPr lang="ar-IQ" dirty="0"/>
              <a:t>يشير الى حصول الفرد على دخل اساس من خلال عمل مدر للمال او من خلال شبكة الامان الاجتماعي .</a:t>
            </a:r>
            <a:endParaRPr lang="en-US" dirty="0"/>
          </a:p>
          <a:p>
            <a:pPr algn="just"/>
            <a:r>
              <a:rPr lang="ar-IQ" b="1" dirty="0"/>
              <a:t>الامن الغذائي: </a:t>
            </a:r>
            <a:r>
              <a:rPr lang="ar-IQ" dirty="0"/>
              <a:t>يشير الى امكانية حصول الفرد على الطعام من خلال موجوداته او موجوداتها او من خلال الدخل . </a:t>
            </a:r>
            <a:endParaRPr lang="en-US" dirty="0"/>
          </a:p>
          <a:p>
            <a:pPr algn="just"/>
            <a:r>
              <a:rPr lang="ar-IQ" b="1" dirty="0"/>
              <a:t>الامن الصحي: </a:t>
            </a:r>
            <a:r>
              <a:rPr lang="ar-IQ" dirty="0"/>
              <a:t>يشير الى تحرر الفرد من مختلف الامراض والعلل المسببه للعجز وامكانية الحصول على العنايه الصحيه . </a:t>
            </a:r>
            <a:endParaRPr lang="en-US" dirty="0"/>
          </a:p>
          <a:p>
            <a:pPr algn="just"/>
            <a:r>
              <a:rPr lang="ar-IQ" b="1" dirty="0"/>
              <a:t>الامن البيئي: </a:t>
            </a:r>
            <a:r>
              <a:rPr lang="ar-IQ" dirty="0"/>
              <a:t>يشير الى صلاحية الارض والهواء والماء بما يجعل يجعل السكن البشري ممكنا . </a:t>
            </a:r>
            <a:endParaRPr lang="en-US" dirty="0"/>
          </a:p>
          <a:p>
            <a:pPr algn="just"/>
            <a:r>
              <a:rPr lang="ar-IQ" b="1" dirty="0"/>
              <a:t>الامن الشخصي: </a:t>
            </a:r>
            <a:r>
              <a:rPr lang="ar-IQ" dirty="0"/>
              <a:t>يشير الى تحرر الفرد من الجريمه والعنف وخاصة النساء والاطفال الذين هم اكثر عرضه للاذى . </a:t>
            </a:r>
            <a:endParaRPr lang="en-US" dirty="0"/>
          </a:p>
          <a:p>
            <a:pPr algn="just"/>
            <a:r>
              <a:rPr lang="ar-IQ" b="1" dirty="0"/>
              <a:t>الامن المجتمعي: </a:t>
            </a:r>
            <a:r>
              <a:rPr lang="ar-IQ" dirty="0"/>
              <a:t>يشير الى الكرامه الثقافيه والسلم المتبادل بين المجتمعات بما يسمح للفرد بأن يعيش وينمو . </a:t>
            </a:r>
          </a:p>
        </p:txBody>
      </p:sp>
    </p:spTree>
    <p:extLst>
      <p:ext uri="{BB962C8B-B14F-4D97-AF65-F5344CB8AC3E}">
        <p14:creationId xmlns:p14="http://schemas.microsoft.com/office/powerpoint/2010/main" val="85946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332656"/>
            <a:ext cx="7746064" cy="6264696"/>
          </a:xfrm>
        </p:spPr>
        <p:txBody>
          <a:bodyPr>
            <a:normAutofit lnSpcReduction="10000"/>
          </a:bodyPr>
          <a:lstStyle/>
          <a:p>
            <a:pPr algn="just"/>
            <a:r>
              <a:rPr lang="ar-IQ" sz="2400" b="1" dirty="0"/>
              <a:t>الامن السياسي: </a:t>
            </a:r>
            <a:r>
              <a:rPr lang="ar-IQ" sz="2400" dirty="0"/>
              <a:t>يشير الى الحمايه ضد انتهاكات حقوق الانسان . </a:t>
            </a:r>
            <a:endParaRPr lang="en-US" sz="2400" dirty="0"/>
          </a:p>
          <a:p>
            <a:pPr algn="just"/>
            <a:r>
              <a:rPr lang="ar-IQ" sz="2400" dirty="0"/>
              <a:t>الا ان هذ المكونات تواجه تهديدات حددها التقرير ، لكن هذه التهديدات تختلف من مجتمع لاخر بحسب درجة التطور الاقتصادي والموقع الجغرافي . الا ان بعض التهديدات عالميه في طبيعتها . وبموجب التقرير فأن التهديدات التي يمكن تحديد مواقعها يمكن فهمها من خلال علاقتها بالقيم السبع للامن الانساني . ويمكن ايجازها على النحو الاتي : </a:t>
            </a:r>
            <a:endParaRPr lang="en-US" sz="2400" dirty="0"/>
          </a:p>
          <a:p>
            <a:pPr algn="just"/>
            <a:r>
              <a:rPr lang="ar-IQ" sz="2400" dirty="0"/>
              <a:t>1.</a:t>
            </a:r>
            <a:r>
              <a:rPr lang="ar-IQ" sz="2400" b="1" dirty="0"/>
              <a:t>التهديدات التي تواجه الامن الاقتصادي :</a:t>
            </a:r>
            <a:r>
              <a:rPr lang="ar-IQ" sz="2400" dirty="0"/>
              <a:t> قلة الاعمال المبرمجه والمثمره والاعمال المحفوفه بالمخاطر وغياب شبكات السلامه المجتمعيه. </a:t>
            </a:r>
            <a:endParaRPr lang="en-US" sz="2400" dirty="0"/>
          </a:p>
          <a:p>
            <a:pPr algn="just"/>
            <a:r>
              <a:rPr lang="ar-IQ" sz="2400" dirty="0"/>
              <a:t>2.</a:t>
            </a:r>
            <a:r>
              <a:rPr lang="ar-IQ" sz="2400" b="1" dirty="0"/>
              <a:t>التهديدات التي تواجه الامن الغذائي : </a:t>
            </a:r>
            <a:r>
              <a:rPr lang="ar-IQ" sz="2400" dirty="0"/>
              <a:t>قلة امكانية الحصول على الطعام بما في ذلك نقص امكانية التمتع بالموجودات والعمل والدخل المضمون . </a:t>
            </a:r>
            <a:endParaRPr lang="en-US" sz="2400" dirty="0"/>
          </a:p>
          <a:p>
            <a:pPr algn="just"/>
            <a:r>
              <a:rPr lang="ar-IQ" sz="2400" dirty="0"/>
              <a:t>3.</a:t>
            </a:r>
            <a:r>
              <a:rPr lang="ar-IQ" sz="2400" b="1" dirty="0"/>
              <a:t>التهديدات التي تواجه الامن الصحي : </a:t>
            </a:r>
            <a:r>
              <a:rPr lang="ar-IQ" sz="2400" dirty="0"/>
              <a:t>الامراض المعديه والوبائيه وامراض الدوره الدمويه والسرطانات ، وقلة الماء الصالح للشرب وتلوث الهواء والنقص في امكانية الاستفاده من مؤسسات الرعايه الصحيه . </a:t>
            </a:r>
            <a:endParaRPr lang="ar-IQ" sz="2400" dirty="0" smtClean="0"/>
          </a:p>
          <a:p>
            <a:pPr algn="just"/>
            <a:r>
              <a:rPr lang="ar-IQ" sz="2400" dirty="0" smtClean="0"/>
              <a:t>4.</a:t>
            </a:r>
            <a:r>
              <a:rPr lang="ar-IQ" sz="2400" b="1" dirty="0" smtClean="0"/>
              <a:t>التهديدات </a:t>
            </a:r>
            <a:r>
              <a:rPr lang="ar-IQ" sz="2400" b="1" dirty="0"/>
              <a:t>التي تواجه الامن البيئي : </a:t>
            </a:r>
            <a:r>
              <a:rPr lang="ar-IQ" sz="2400" dirty="0"/>
              <a:t>تناقص توفر الماء ، وتلوث الماء وتناقص الارض الزراعيه ، وازالة الغابات والتصحر وتلوث الهواء والكوارث الطبيعيه . </a:t>
            </a:r>
          </a:p>
        </p:txBody>
      </p:sp>
    </p:spTree>
    <p:extLst>
      <p:ext uri="{BB962C8B-B14F-4D97-AF65-F5344CB8AC3E}">
        <p14:creationId xmlns:p14="http://schemas.microsoft.com/office/powerpoint/2010/main" val="33940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60648"/>
            <a:ext cx="7602048" cy="633670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ar-IQ" sz="2800" dirty="0" smtClean="0"/>
              <a:t>5.</a:t>
            </a:r>
            <a:r>
              <a:rPr lang="ar-IQ" sz="2800" b="1" dirty="0" smtClean="0"/>
              <a:t>التهديدات </a:t>
            </a:r>
            <a:r>
              <a:rPr lang="ar-IQ" sz="2800" b="1" dirty="0"/>
              <a:t>التي تواجه الامن الشخصي : </a:t>
            </a:r>
            <a:r>
              <a:rPr lang="ar-IQ" sz="2800" dirty="0"/>
              <a:t>الجريمه العنيفه وتجاره المخدرات والعنف والاعتداء ضد الاطفال والنساء . </a:t>
            </a:r>
            <a:endParaRPr lang="en-US" sz="2800" dirty="0"/>
          </a:p>
          <a:p>
            <a:pPr algn="just"/>
            <a:r>
              <a:rPr lang="ar-IQ" sz="2800" dirty="0"/>
              <a:t>6.</a:t>
            </a:r>
            <a:r>
              <a:rPr lang="ar-IQ" sz="2800" b="1" dirty="0"/>
              <a:t>التهديدات التي تواجه الامن المجتمعي : </a:t>
            </a:r>
            <a:r>
              <a:rPr lang="ar-IQ" sz="2800" dirty="0"/>
              <a:t>تفكك العائله وانحسار اللغه التقليديه والثقافات التقليديه والتمييز العرقي والنزاع والتطهير العرقي والاباده . </a:t>
            </a:r>
            <a:endParaRPr lang="en-US" sz="2800" dirty="0"/>
          </a:p>
          <a:p>
            <a:pPr algn="just"/>
            <a:r>
              <a:rPr lang="ar-IQ" sz="2800" dirty="0"/>
              <a:t>7.</a:t>
            </a:r>
            <a:r>
              <a:rPr lang="ar-IQ" sz="2800" b="1" dirty="0"/>
              <a:t>التهديدات التي تواجه الامن السياسي : </a:t>
            </a:r>
            <a:r>
              <a:rPr lang="ar-IQ" sz="2800" dirty="0"/>
              <a:t>القمع الحكومي والانتهاك المنظم لحقوق الانسان والعسكره . </a:t>
            </a:r>
            <a:endParaRPr lang="en-US" sz="2800" dirty="0"/>
          </a:p>
          <a:p>
            <a:pPr algn="just"/>
            <a:r>
              <a:rPr lang="ar-IQ" sz="2800" dirty="0"/>
              <a:t>ومما ذكر انفا ، يمكننا القول ان الاستخدام السيء لمواقع التواصل الاجتماعي ، يمكنه التأثير على الامن المجتمعي ، حيث يمكننا تصنيف الجرائم التي تتم عن طريق استخدام مواقع التواصل الاجتماعي وتقنياتها ، الى عدة اقسام ولكل قسم يختص بنوع معين من الجرائم التي يمكن ارتكابها وهي كالتالي : </a:t>
            </a:r>
            <a:endParaRPr lang="en-US" sz="2800" dirty="0"/>
          </a:p>
          <a:p>
            <a:pPr algn="just"/>
            <a:r>
              <a:rPr lang="ar-IQ" sz="2800" dirty="0"/>
              <a:t>1.</a:t>
            </a:r>
            <a:r>
              <a:rPr lang="ar-IQ" sz="2800" b="1" dirty="0"/>
              <a:t>جرائم تهدف لنشر معلومات :</a:t>
            </a:r>
            <a:r>
              <a:rPr lang="ar-IQ" sz="2800" dirty="0"/>
              <a:t> في مثل هذا النوع يتم نشر معلومات سريه تم الحصول عليها بطرق غير مشروعه ، عن طرق الاختراقات لشبكات المعلومات ، ونشر هذه المعلومات على الملأ ، ومن امثلة ذلك نشر معلومات بطاقات الائتمان البنكيه ، وارقام الحسابات المصرفيه ، وايضا نشر المعلومات الاستخباراتيه المتعلقه بدول او اشخاص </a:t>
            </a:r>
            <a:r>
              <a:rPr lang="ar-IQ" sz="2800" dirty="0" smtClean="0"/>
              <a:t>.</a:t>
            </a:r>
          </a:p>
          <a:p>
            <a:pPr algn="just"/>
            <a:r>
              <a:rPr lang="ar-IQ" sz="2800" dirty="0" smtClean="0"/>
              <a:t>2.</a:t>
            </a:r>
            <a:r>
              <a:rPr lang="ar-IQ" sz="2800" b="1" dirty="0" smtClean="0"/>
              <a:t>جرائم </a:t>
            </a:r>
            <a:r>
              <a:rPr lang="ar-IQ" sz="2800" b="1" dirty="0"/>
              <a:t>تهدف لترويج الاشاعات :</a:t>
            </a:r>
            <a:r>
              <a:rPr lang="ar-IQ" sz="2800" dirty="0"/>
              <a:t> وهنا يتم نشر معلومات مغلوطه وغير صحيحه تتعلق بالاشخاص او المعتقدات او الدول ، بهدف تكدير السلم العام في البلدان ، وكذلك نشر الاشاعات عن بعض الاشياء ، واحداث البلبله في المجتمعات مثل ما وقع في اليمن عن مقتل الرئيس السابق ونشر معلومات خاطئة حول مقتله ومن قتله .</a:t>
            </a:r>
            <a:endParaRPr lang="en-US" sz="28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647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404664"/>
            <a:ext cx="7344816" cy="61206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IQ" sz="2600" dirty="0" smtClean="0"/>
              <a:t>3.</a:t>
            </a:r>
            <a:r>
              <a:rPr lang="ar-IQ" sz="2600" b="1" dirty="0" smtClean="0"/>
              <a:t>جرائم </a:t>
            </a:r>
            <a:r>
              <a:rPr lang="ar-IQ" sz="2600" b="1" dirty="0"/>
              <a:t>التزوير الالكترونية :</a:t>
            </a:r>
            <a:r>
              <a:rPr lang="ar-IQ" sz="2600" dirty="0"/>
              <a:t> وهنا يتم استخدام وسائل التكنولوجيا في عملية التزوير ، بغرض تحقيق هدف معين ، مثل تزوير البطاقات الائتمانية وتزوير جوازات السفر وغيرها من الوثائق الرسمية والثبوتية التي يمكن تزويرها باستخدام وسائل تكنولوجيه متقدمه ، وكذلك يندرج تحت عمليات التحويل المصرفي الوهمية من حسابات الى اخرى عن طريق اختراق شبكات المصارف .</a:t>
            </a:r>
            <a:endParaRPr lang="en-US" sz="2600" dirty="0"/>
          </a:p>
          <a:p>
            <a:pPr algn="just"/>
            <a:r>
              <a:rPr lang="ar-IQ" sz="2600" dirty="0"/>
              <a:t>4.</a:t>
            </a:r>
            <a:r>
              <a:rPr lang="ar-IQ" sz="2600" b="1" dirty="0"/>
              <a:t>جرائم تقنية المعلومات :</a:t>
            </a:r>
            <a:r>
              <a:rPr lang="ar-IQ" sz="2600" dirty="0"/>
              <a:t> واهم مثال لها هو عملية القرصنة التي تحدث للبرامج الحاسوبية الاصلية ، والتي يتم عمل نسخ منها لتباع في الاسواق ، بدل من النسخ الاصلية مثل برامج التشغيل او البرامج التطبيقية غالية الثمن والتي يتم تقليدها عن طريق قراصنه محترفين في هذا المجال . </a:t>
            </a:r>
            <a:endParaRPr lang="en-US" sz="2600" dirty="0"/>
          </a:p>
          <a:p>
            <a:pPr algn="just"/>
            <a:r>
              <a:rPr lang="ar-IQ" sz="2600" dirty="0"/>
              <a:t>ونلاحظ انه مع ظهور تقنيات مواقع التواصل الاجتماعي ظهر بعض الافراد الذين يحاولون تطويع هذه التكنولوجيا لاغراضهم السيئة ، في تحقيق اغراض رخيصه وخبيثة تعمل على ابتزاز مالي واخلاقي في المجتمع ، وتضر بكيان المجتمع واستقراره ، وتعمل هذه السلوكيات على التأثير السلبي من الناحية الاجتماعية والاقتصادية والاخلاقية ، وبذلك تهدد الامن المجتمعي والانساني .</a:t>
            </a:r>
            <a:endParaRPr lang="en-US" sz="26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6858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699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مادة تقنيات الاتصال</vt:lpstr>
      <vt:lpstr>مكونات الامن الانساني وتهديداتها 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مادة تقنيات الاتصال</dc:title>
  <dc:creator>DR.Ahmed Saker 2o1O</dc:creator>
  <cp:lastModifiedBy>DR.Ahmed Saker 2o1O</cp:lastModifiedBy>
  <cp:revision>4</cp:revision>
  <dcterms:created xsi:type="dcterms:W3CDTF">2020-06-23T19:29:08Z</dcterms:created>
  <dcterms:modified xsi:type="dcterms:W3CDTF">2020-06-30T19:53:28Z</dcterms:modified>
</cp:coreProperties>
</file>