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D3B20204-C3F9-4A07-9270-FEC5B77E4F68}"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3B20204-C3F9-4A07-9270-FEC5B77E4F6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3B20204-C3F9-4A07-9270-FEC5B77E4F6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3B20204-C3F9-4A07-9270-FEC5B77E4F6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3B20204-C3F9-4A07-9270-FEC5B77E4F68}"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D3B20204-C3F9-4A07-9270-FEC5B77E4F6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D3B20204-C3F9-4A07-9270-FEC5B77E4F6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D3B20204-C3F9-4A07-9270-FEC5B77E4F6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D3B20204-C3F9-4A07-9270-FEC5B77E4F68}"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D3B20204-C3F9-4A07-9270-FEC5B77E4F6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7BFF8D7-A44C-40D7-8504-8EC0D53CF751}" type="datetimeFigureOut">
              <a:rPr lang="ar-IQ" smtClean="0"/>
              <a:t>11/10/1441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D3B20204-C3F9-4A07-9270-FEC5B77E4F68}"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7BFF8D7-A44C-40D7-8504-8EC0D53CF751}" type="datetimeFigureOut">
              <a:rPr lang="ar-IQ" smtClean="0"/>
              <a:t>11/10/1441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B20204-C3F9-4A07-9270-FEC5B77E4F68}"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7200" dirty="0"/>
              <a:t>مادة تقنيات الاتصال</a:t>
            </a:r>
          </a:p>
        </p:txBody>
      </p:sp>
      <p:sp>
        <p:nvSpPr>
          <p:cNvPr id="3" name="Subtitle 2"/>
          <p:cNvSpPr>
            <a:spLocks noGrp="1"/>
          </p:cNvSpPr>
          <p:nvPr>
            <p:ph type="subTitle" idx="1"/>
          </p:nvPr>
        </p:nvSpPr>
        <p:spPr>
          <a:xfrm>
            <a:off x="1432560" y="2492896"/>
            <a:ext cx="7406640" cy="2304256"/>
          </a:xfrm>
        </p:spPr>
        <p:txBody>
          <a:bodyPr>
            <a:normAutofit fontScale="92500" lnSpcReduction="20000"/>
          </a:bodyPr>
          <a:lstStyle/>
          <a:p>
            <a:pPr algn="ctr"/>
            <a:r>
              <a:rPr lang="ar-IQ" sz="3200" b="1" dirty="0"/>
              <a:t>المرحلة الثالثه انثروبولوجي / </a:t>
            </a:r>
            <a:r>
              <a:rPr lang="ar-IQ" sz="3200" b="1" dirty="0" smtClean="0"/>
              <a:t>مسائي </a:t>
            </a:r>
            <a:r>
              <a:rPr lang="ar-IQ" sz="3200" b="1" dirty="0" smtClean="0"/>
              <a:t>/ صباحي</a:t>
            </a:r>
            <a:endParaRPr lang="ar-IQ" sz="3200" b="1" dirty="0"/>
          </a:p>
          <a:p>
            <a:pPr algn="ctr"/>
            <a:r>
              <a:rPr lang="ar-IQ" sz="3200" b="1" dirty="0"/>
              <a:t>اعداد </a:t>
            </a:r>
            <a:r>
              <a:rPr lang="ar-IQ" sz="3200" b="1" dirty="0" smtClean="0"/>
              <a:t>:</a:t>
            </a:r>
          </a:p>
          <a:p>
            <a:pPr algn="ctr"/>
            <a:r>
              <a:rPr lang="ar-IQ" sz="3200" b="1" dirty="0" smtClean="0"/>
              <a:t>د. </a:t>
            </a:r>
            <a:r>
              <a:rPr lang="ar-IQ" sz="3200" b="1" smtClean="0"/>
              <a:t>ذكرى جميل البناء</a:t>
            </a:r>
            <a:r>
              <a:rPr lang="ar-IQ" sz="3200" b="1" smtClean="0"/>
              <a:t> </a:t>
            </a:r>
          </a:p>
          <a:p>
            <a:pPr algn="ctr"/>
            <a:r>
              <a:rPr lang="ar-IQ" sz="3200" b="1" dirty="0" smtClean="0"/>
              <a:t> </a:t>
            </a:r>
            <a:r>
              <a:rPr lang="ar-IQ" sz="3200" b="1" dirty="0" smtClean="0"/>
              <a:t>م.م </a:t>
            </a:r>
            <a:r>
              <a:rPr lang="ar-IQ" sz="3200" b="1" dirty="0"/>
              <a:t>ياسمين اسام</a:t>
            </a:r>
          </a:p>
          <a:p>
            <a:pPr algn="ctr"/>
            <a:r>
              <a:rPr lang="ar-IQ" sz="3200" b="1" dirty="0"/>
              <a:t>المحاضرة </a:t>
            </a:r>
            <a:r>
              <a:rPr lang="ar-IQ" sz="3200" b="1" dirty="0" smtClean="0"/>
              <a:t>الثالثه </a:t>
            </a:r>
            <a:r>
              <a:rPr lang="ar-IQ" sz="3200" b="1" dirty="0"/>
              <a:t>عشر</a:t>
            </a:r>
          </a:p>
          <a:p>
            <a:endParaRPr lang="ar-IQ" sz="3200" b="1" dirty="0"/>
          </a:p>
        </p:txBody>
      </p:sp>
    </p:spTree>
    <p:extLst>
      <p:ext uri="{BB962C8B-B14F-4D97-AF65-F5344CB8AC3E}">
        <p14:creationId xmlns:p14="http://schemas.microsoft.com/office/powerpoint/2010/main" val="2588796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60648"/>
            <a:ext cx="7746064" cy="6480720"/>
          </a:xfrm>
        </p:spPr>
        <p:txBody>
          <a:bodyPr>
            <a:normAutofit/>
          </a:bodyPr>
          <a:lstStyle/>
          <a:p>
            <a:pPr algn="just"/>
            <a:r>
              <a:rPr lang="ar-IQ" sz="2400" b="1" dirty="0"/>
              <a:t>اما مفهوم الامن الانساني كما ترى لجنة الامن الانساني </a:t>
            </a:r>
            <a:endParaRPr lang="en-US" sz="2400" dirty="0"/>
          </a:p>
          <a:p>
            <a:pPr algn="just"/>
            <a:r>
              <a:rPr lang="ar-IQ" sz="2400" dirty="0"/>
              <a:t>حماية الجوهر الحيوي لحياة البشر جميعهم ، بطرائق تعزز حريات الانسان وتحقيقه لذاته . وترى ان الجوهر الحيوي لحياة البشر هو مجموعه من الحقوق والحريات الاوليه التي يتمتع بها الافراد وضمان حمايتهم من اوضاع قاسيه قد يجدون انفسهم فيها ومن التهديدات الواسعة النطاق . </a:t>
            </a:r>
            <a:endParaRPr lang="en-US" sz="2400" dirty="0"/>
          </a:p>
          <a:p>
            <a:pPr algn="just"/>
            <a:r>
              <a:rPr lang="ar-IQ" sz="2400" b="1" dirty="0"/>
              <a:t>ما اللجنه الدوليه المعنيه بالتدخل وسيادة الدول في تقريرها الصادر 2001 عن مسؤولية الحمايه : </a:t>
            </a:r>
            <a:endParaRPr lang="en-US" sz="2400" dirty="0"/>
          </a:p>
          <a:p>
            <a:pPr algn="just"/>
            <a:r>
              <a:rPr lang="ar-IQ" sz="2400" dirty="0"/>
              <a:t>فترى ان الامن الانساني يعني امن الناس ، اي سلامتهم البدنيه ورفاهيتهم الاقتصاديه والاجتماعيه واحترام كرامتهم وقدرهم كبشر ، وحماية حقوقهم المملوكه لهم وحرياتهم الاساسيه . </a:t>
            </a:r>
            <a:endParaRPr lang="en-US" sz="2400" dirty="0"/>
          </a:p>
          <a:p>
            <a:pPr algn="just"/>
            <a:r>
              <a:rPr lang="ar-IQ" sz="2400" b="1" dirty="0"/>
              <a:t>ويرى اخرون ان الامن الانساني يتضمن جانبين اساسيين : </a:t>
            </a:r>
            <a:endParaRPr lang="en-US" sz="2400" dirty="0"/>
          </a:p>
          <a:p>
            <a:pPr algn="just"/>
            <a:r>
              <a:rPr lang="ar-IQ" sz="2400" b="1" dirty="0"/>
              <a:t>الاول: </a:t>
            </a:r>
            <a:r>
              <a:rPr lang="ar-IQ" sz="2400" dirty="0"/>
              <a:t>حالة التواجد في مأمن من الحاجه الاقتصاديه والتمتع بنوعية حياة مقبوله وضمان ممارسة الحقوق الاساسيه . </a:t>
            </a:r>
            <a:endParaRPr lang="ar-IQ" sz="2400" dirty="0" smtClean="0"/>
          </a:p>
          <a:p>
            <a:pPr algn="just"/>
            <a:r>
              <a:rPr lang="ar-IQ" sz="2400" b="1" dirty="0"/>
              <a:t>الثاني: </a:t>
            </a:r>
            <a:r>
              <a:rPr lang="ar-IQ" sz="2400" dirty="0"/>
              <a:t>ان السلم لاينحصر في مراقبة ونزع التسلح بل ان التنميه المستدامه واحترام حقوق الانسان والحريات الاساسيه واسبقية القانون والحكم الرشيد والعداله الاجتماعيه هي كلها مهمه للسلم العالمي . </a:t>
            </a:r>
          </a:p>
        </p:txBody>
      </p:sp>
    </p:spTree>
    <p:extLst>
      <p:ext uri="{BB962C8B-B14F-4D97-AF65-F5344CB8AC3E}">
        <p14:creationId xmlns:p14="http://schemas.microsoft.com/office/powerpoint/2010/main" val="1789844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60648"/>
            <a:ext cx="7704856" cy="6408712"/>
          </a:xfrm>
        </p:spPr>
        <p:txBody>
          <a:bodyPr>
            <a:noAutofit/>
          </a:bodyPr>
          <a:lstStyle/>
          <a:p>
            <a:pPr algn="just"/>
            <a:r>
              <a:rPr lang="ar-IQ" sz="2000" dirty="0"/>
              <a:t>ويعني الامن الانساني ايضا : الحمايه من تهديد المرض والجوع والبطاله والجريمه والصراع الاجتماعي والقمع السياسي والمخاطر البيئيه . وبعباره اخرى فأن الامن الانساني (طفل لم يمت ومرض لم ينتشر وعمل لم ينقطع وتوتر عرقي لم يتفجر بعنف ومعارض لم يسكت) </a:t>
            </a:r>
            <a:endParaRPr lang="en-US" sz="2000" dirty="0"/>
          </a:p>
          <a:p>
            <a:pPr algn="just"/>
            <a:r>
              <a:rPr lang="ar-IQ" sz="2000" dirty="0"/>
              <a:t>فالامن الانساني ليس اهتماما بالسلاح – انه اهتمام بالحياة والكرامه الانسانيه ، انه معنى بكيفية حياة الناس وتنفسهم في مجتمعهم ، وكم هي الحريه التي يمارسونها بحسب اختياراتهم ، وكم هي الفرص المتاحه لهم في السوق والمجتمع ، وما اذا كانوا يعيشون بسلام . ويتضمن الامن الانساني احساسا بالاختيار الشخصي والثقه بالمستقبل والقدره الشخصيه على التأثير والفرص . </a:t>
            </a:r>
            <a:endParaRPr lang="en-US" sz="2000" dirty="0"/>
          </a:p>
          <a:p>
            <a:pPr algn="just"/>
            <a:r>
              <a:rPr lang="ar-IQ" sz="2000" dirty="0"/>
              <a:t>يهتم المفهوم بالجوانب : </a:t>
            </a:r>
            <a:endParaRPr lang="en-US" sz="2000" dirty="0"/>
          </a:p>
          <a:p>
            <a:pPr algn="just"/>
            <a:r>
              <a:rPr lang="ar-IQ" sz="2000" dirty="0"/>
              <a:t>1.هل ان الناس يستطيعون ممارسة اختياراتهم بحريه وسلام . </a:t>
            </a:r>
            <a:endParaRPr lang="en-US" sz="2000" dirty="0"/>
          </a:p>
          <a:p>
            <a:pPr algn="just"/>
            <a:r>
              <a:rPr lang="ar-IQ" sz="2000" dirty="0"/>
              <a:t>2.الفرص المتاحه اليوم هل سيتم فقدها تماما في المستقبل . </a:t>
            </a:r>
            <a:endParaRPr lang="en-US" sz="2000" dirty="0"/>
          </a:p>
          <a:p>
            <a:pPr algn="just"/>
            <a:r>
              <a:rPr lang="ar-IQ" sz="2000" dirty="0"/>
              <a:t>3.حسن اختياراتهم المستقبليه . </a:t>
            </a:r>
            <a:endParaRPr lang="en-US" sz="2000" dirty="0"/>
          </a:p>
          <a:p>
            <a:pPr algn="just"/>
            <a:r>
              <a:rPr lang="ar-IQ" sz="2000" dirty="0"/>
              <a:t>4.ان يكون الناس مؤثرين ولهم القوه مما يجعلهم قادرين على ان يهتموا بأنفسهم . </a:t>
            </a:r>
            <a:endParaRPr lang="en-US" sz="2000" dirty="0"/>
          </a:p>
          <a:p>
            <a:pPr algn="just"/>
            <a:r>
              <a:rPr lang="ar-IQ" sz="2000" dirty="0"/>
              <a:t>5.فرص تأمين حاجاتهم الاساسيه وموارد رزقهم . </a:t>
            </a:r>
            <a:endParaRPr lang="en-US" sz="2000" dirty="0"/>
          </a:p>
          <a:p>
            <a:pPr algn="just"/>
            <a:r>
              <a:rPr lang="ar-IQ" sz="2000" dirty="0"/>
              <a:t>ويعني الامن الانساني ايضا : سلامة ورفاهية الناس جميعا في كل مكان في بيوتهم واعمالهم وشوارعهم ومواطنهم وبيئتهم . وان الامن الانساني يتحقق من خلال التنميه وليس من خلال الاسلحه . </a:t>
            </a:r>
          </a:p>
        </p:txBody>
      </p:sp>
    </p:spTree>
    <p:extLst>
      <p:ext uri="{BB962C8B-B14F-4D97-AF65-F5344CB8AC3E}">
        <p14:creationId xmlns:p14="http://schemas.microsoft.com/office/powerpoint/2010/main" val="458656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78098"/>
          </a:xfrm>
        </p:spPr>
        <p:txBody>
          <a:bodyPr>
            <a:normAutofit/>
          </a:bodyPr>
          <a:lstStyle/>
          <a:p>
            <a:pPr algn="ctr"/>
            <a:r>
              <a:rPr lang="ar-IQ" sz="3200" b="1" dirty="0">
                <a:effectLst/>
              </a:rPr>
              <a:t>تأثير مواقع التواصل الاجتماعي على الامن المجتمعي</a:t>
            </a:r>
            <a:r>
              <a:rPr lang="ar-IQ" sz="3200" dirty="0">
                <a:effectLst/>
              </a:rPr>
              <a:t> </a:t>
            </a:r>
            <a:endParaRPr lang="ar-IQ" sz="3200" dirty="0"/>
          </a:p>
        </p:txBody>
      </p:sp>
      <p:sp>
        <p:nvSpPr>
          <p:cNvPr id="3" name="Content Placeholder 2"/>
          <p:cNvSpPr>
            <a:spLocks noGrp="1"/>
          </p:cNvSpPr>
          <p:nvPr>
            <p:ph idx="1"/>
          </p:nvPr>
        </p:nvSpPr>
        <p:spPr>
          <a:xfrm>
            <a:off x="1187624" y="1556792"/>
            <a:ext cx="7746064" cy="5040560"/>
          </a:xfrm>
        </p:spPr>
        <p:txBody>
          <a:bodyPr>
            <a:normAutofit/>
          </a:bodyPr>
          <a:lstStyle/>
          <a:p>
            <a:pPr algn="just"/>
            <a:r>
              <a:rPr lang="ar-IQ" sz="2400" b="1" u="sng" dirty="0"/>
              <a:t>مفهوم مواقع التواصل الاجتماعي وخصائصها :  </a:t>
            </a:r>
            <a:endParaRPr lang="en-US" sz="2400" dirty="0"/>
          </a:p>
          <a:p>
            <a:pPr algn="just"/>
            <a:r>
              <a:rPr lang="ar-IQ" sz="2400" dirty="0"/>
              <a:t>تعرف مواقع التواصل الاجتماعي على انها منظومه من الشبكات الالكترونيه عبر الانترنت ، تتيح للمشترك فيها انشاء موقع خاص به ، ومن ثم ربطه من خلال نظام اجتماعي مع اعضاء اخرين لديهم الاهتمامات والهوايات نفسها ، حيث يتمكن المستخدمون من التواصل المرئي والصوتي ، وتبادل الصور والآراء مع امكانيات توطيد العلاقات الاجتماعيه بينهم . </a:t>
            </a:r>
            <a:endParaRPr lang="en-US" sz="2400" dirty="0"/>
          </a:p>
          <a:p>
            <a:pPr algn="just"/>
            <a:r>
              <a:rPr lang="ar-IQ" sz="2400" dirty="0"/>
              <a:t>ولكن تلك المواقع تطورت مع الزمن لتصبح على شكل مواقع كبيره تضم في محتواها الكثير من الصفحات الشخصيه للمشتركين ، يتم انشأئها بسهوله بدلا من انشاء موقع متكامل ، وتحمل تكلفته وبالتالي انتقلت لتصبح مواقع هامه مثل موقع الفيسبوك وتويتر وغيرهم . </a:t>
            </a:r>
          </a:p>
        </p:txBody>
      </p:sp>
    </p:spTree>
    <p:extLst>
      <p:ext uri="{BB962C8B-B14F-4D97-AF65-F5344CB8AC3E}">
        <p14:creationId xmlns:p14="http://schemas.microsoft.com/office/powerpoint/2010/main" val="2887559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476672"/>
            <a:ext cx="7570088" cy="6048672"/>
          </a:xfrm>
        </p:spPr>
        <p:txBody>
          <a:bodyPr>
            <a:normAutofit/>
          </a:bodyPr>
          <a:lstStyle/>
          <a:p>
            <a:pPr algn="just"/>
            <a:r>
              <a:rPr lang="ar-IQ" sz="2400" dirty="0"/>
              <a:t>وبالتالي فأن مواقع التواصل الاجتماعي اخذت تطلق على انظمه الكترونيه اجتماعيه على الانترنت ، وتعتبر الركيزه الاساسيه للاعلام الجديد او البديل ، التي تتيح للافراد والجماعات التواصل فيما بينهم عبر هذا الفضاء الافتراضي . </a:t>
            </a:r>
            <a:endParaRPr lang="en-US" sz="2400" dirty="0"/>
          </a:p>
          <a:p>
            <a:pPr algn="just"/>
            <a:r>
              <a:rPr lang="ar-IQ" sz="2400" dirty="0"/>
              <a:t>ولمواقع التواصل الاجتماعي خصائص اهمها : </a:t>
            </a:r>
            <a:endParaRPr lang="en-US" sz="2400" dirty="0"/>
          </a:p>
          <a:p>
            <a:pPr algn="just"/>
            <a:r>
              <a:rPr lang="ar-IQ" sz="2400" b="1" dirty="0"/>
              <a:t>التعريف بالذات :</a:t>
            </a:r>
            <a:r>
              <a:rPr lang="ar-IQ" sz="2400" dirty="0"/>
              <a:t> وهي الخظوه الاولى للدخول لمواقع التواصل الاجتماعي وهي انشاء صفحه معلومات شخصية ، وهي الصفحه التي يضعها المستخدم ويطورها ويقوم بالتعريف في نفسه من خلال النص والصورة والتعليقات والفيديوهات وغيرها من الوظائف الاخرى . </a:t>
            </a:r>
            <a:endParaRPr lang="en-US" sz="2400" dirty="0"/>
          </a:p>
          <a:p>
            <a:pPr algn="just"/>
            <a:r>
              <a:rPr lang="ar-IQ" sz="2400" b="1" dirty="0"/>
              <a:t>تكوين مجتمع افتراضي :</a:t>
            </a:r>
            <a:r>
              <a:rPr lang="ar-IQ" sz="2400" dirty="0"/>
              <a:t> تسمح مواقع التواصل الاجتماعي للافراد من تكوين وخلق صداقات يبادلونهم الاهتمام والمحتوى ، فهي تساهم في تجسيد المجتمع الافتراضي المتواجد منذ بداية تطبيقات الانترنت غير ان مواقع التواصل الاجتماعي دعمت الاتصال وطورته في منظومه شبكية الكترونية عالمية . </a:t>
            </a:r>
            <a:endParaRPr lang="en-US" sz="2400" dirty="0"/>
          </a:p>
          <a:p>
            <a:endParaRPr lang="ar-IQ" dirty="0"/>
          </a:p>
        </p:txBody>
      </p:sp>
    </p:spTree>
    <p:extLst>
      <p:ext uri="{BB962C8B-B14F-4D97-AF65-F5344CB8AC3E}">
        <p14:creationId xmlns:p14="http://schemas.microsoft.com/office/powerpoint/2010/main" val="859801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404664"/>
            <a:ext cx="7746064" cy="6192688"/>
          </a:xfrm>
        </p:spPr>
        <p:txBody>
          <a:bodyPr>
            <a:normAutofit fontScale="77500" lnSpcReduction="20000"/>
          </a:bodyPr>
          <a:lstStyle/>
          <a:p>
            <a:pPr algn="just"/>
            <a:r>
              <a:rPr lang="ar-IQ" sz="3100" b="1" dirty="0"/>
              <a:t>التفاعلية :</a:t>
            </a:r>
            <a:r>
              <a:rPr lang="ar-IQ" sz="3100" dirty="0"/>
              <a:t> ان المواقع تفاعلت منذ وجودها فهي تبني من خلالها مصلحة مشتركه ذات الاهتمام الواحد مثل الدين والسياسة والاقتصاد والثقافه ، فالتفاعلية تمكن المتلقي في المشاركة عكس الاعلام القديم . </a:t>
            </a:r>
            <a:endParaRPr lang="en-US" sz="3100" dirty="0"/>
          </a:p>
          <a:p>
            <a:pPr algn="just"/>
            <a:r>
              <a:rPr lang="ar-IQ" sz="3100" dirty="0"/>
              <a:t>وهنالك الكثير من مواقع التواصل الاجتماعي التي ساهمت بشكل فعال في نشر ثقافات دخيله على المجتمعات العربيه واهمها : </a:t>
            </a:r>
            <a:endParaRPr lang="en-US" sz="3100" dirty="0"/>
          </a:p>
          <a:p>
            <a:pPr algn="just"/>
            <a:r>
              <a:rPr lang="ar-IQ" sz="3100" dirty="0"/>
              <a:t>1.الفيسبوك (</a:t>
            </a:r>
            <a:r>
              <a:rPr lang="en-US" sz="3100" dirty="0"/>
              <a:t>Facebook</a:t>
            </a:r>
            <a:r>
              <a:rPr lang="ar-IQ" sz="3100" dirty="0"/>
              <a:t>) :</a:t>
            </a:r>
            <a:endParaRPr lang="en-US" sz="3100" dirty="0"/>
          </a:p>
          <a:p>
            <a:pPr algn="just"/>
            <a:r>
              <a:rPr lang="ar-IQ" sz="3100" dirty="0"/>
              <a:t>فيسبوك هو احد مواقع التواصل الاجتماعي التي رغم ان عمرها لا يزيد عن (13 سنة) تقريبا الى انها اصبحت الاشهر والاكثر استخداما وتأثيرا على مستوى العالم ، ان هذا الموقع هو عباره عن حركه اجتماعية (</a:t>
            </a:r>
            <a:r>
              <a:rPr lang="en-US" sz="3100" dirty="0"/>
              <a:t>social movement</a:t>
            </a:r>
            <a:r>
              <a:rPr lang="ar-IQ" sz="3100" dirty="0"/>
              <a:t>) وليس مجرد اداة او وسيلة للتواصل وانه سوف يسيطر على كل نواحي الانشطه الاجتماعية على الشبكة العنكبوتية .</a:t>
            </a:r>
            <a:endParaRPr lang="en-US" sz="3100" dirty="0"/>
          </a:p>
          <a:p>
            <a:pPr algn="just"/>
            <a:r>
              <a:rPr lang="ar-IQ" sz="3100" dirty="0"/>
              <a:t>2.تويتر (</a:t>
            </a:r>
            <a:r>
              <a:rPr lang="en-US" sz="3100" dirty="0"/>
              <a:t>Twitter</a:t>
            </a:r>
            <a:r>
              <a:rPr lang="ar-IQ" sz="3100" dirty="0"/>
              <a:t>) :</a:t>
            </a:r>
            <a:endParaRPr lang="en-US" sz="3100" dirty="0"/>
          </a:p>
          <a:p>
            <a:pPr algn="just"/>
            <a:r>
              <a:rPr lang="ar-IQ" sz="3100" dirty="0"/>
              <a:t>هو احد مواقع التواصل الاجتماعي ، التي انتشرت في السنوات الاخيرة ولعبت دورا كبيرا في الاحداث السياسية والاجتماعية في العديد من البلدان. تويتر اسمه من مصطلح (تويت) الذي يعني (التغريد) ، واتخذ من العصفور رمزا له وهو خدمة مصغرة تسمح للمغردين ارسال رسائل نصية قصيرة لا تتعدى (140 حرف) للرساله الواحدة .</a:t>
            </a:r>
            <a:endParaRPr lang="en-US" sz="3100" dirty="0"/>
          </a:p>
          <a:p>
            <a:endParaRPr lang="ar-IQ" dirty="0"/>
          </a:p>
        </p:txBody>
      </p:sp>
    </p:spTree>
    <p:extLst>
      <p:ext uri="{BB962C8B-B14F-4D97-AF65-F5344CB8AC3E}">
        <p14:creationId xmlns:p14="http://schemas.microsoft.com/office/powerpoint/2010/main" val="420783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404664"/>
            <a:ext cx="7818072" cy="6264696"/>
          </a:xfrm>
        </p:spPr>
        <p:txBody>
          <a:bodyPr>
            <a:normAutofit fontScale="77500" lnSpcReduction="20000"/>
          </a:bodyPr>
          <a:lstStyle/>
          <a:p>
            <a:pPr algn="just"/>
            <a:r>
              <a:rPr lang="ar-IQ" dirty="0" smtClean="0"/>
              <a:t>3</a:t>
            </a:r>
            <a:r>
              <a:rPr lang="ar-IQ" sz="3100" dirty="0" smtClean="0"/>
              <a:t>.الانستغرام </a:t>
            </a:r>
            <a:r>
              <a:rPr lang="ar-IQ" sz="3100" dirty="0"/>
              <a:t>(</a:t>
            </a:r>
            <a:r>
              <a:rPr lang="en-US" sz="3100" dirty="0"/>
              <a:t>Instagram</a:t>
            </a:r>
            <a:r>
              <a:rPr lang="ar-IQ" sz="3100" dirty="0"/>
              <a:t>) :</a:t>
            </a:r>
            <a:endParaRPr lang="en-US" sz="3100" dirty="0"/>
          </a:p>
          <a:p>
            <a:pPr algn="just"/>
            <a:r>
              <a:rPr lang="ar-IQ" sz="3100" dirty="0"/>
              <a:t>ويعتبر شبكة هواة التصوير بجدارة ، وهو موقع من المواقع الاجتماعية التي استخدمت حديثا وهو عبارة عن تطبيق في الهواتف الذكية يطلق عليه اسم الجيل الجديد لمواقع التواصل الاجتماعي والخالية من النصوص الكتابية ، وقد اتاح هذا التطبيق لمستخدميه امكانية مشاركة الصور ومقاطع الفيديو القصيرة .</a:t>
            </a:r>
            <a:endParaRPr lang="en-US" sz="3100" dirty="0"/>
          </a:p>
          <a:p>
            <a:pPr algn="just"/>
            <a:r>
              <a:rPr lang="ar-IQ" sz="3100" dirty="0"/>
              <a:t>4.الواتساب (</a:t>
            </a:r>
            <a:r>
              <a:rPr lang="en-US" sz="3100" dirty="0"/>
              <a:t>WhatsApp</a:t>
            </a:r>
            <a:r>
              <a:rPr lang="ar-IQ" sz="3100" dirty="0"/>
              <a:t>) :</a:t>
            </a:r>
            <a:endParaRPr lang="en-US" sz="3100" dirty="0"/>
          </a:p>
          <a:p>
            <a:pPr algn="just"/>
            <a:r>
              <a:rPr lang="ar-IQ" sz="3100" dirty="0"/>
              <a:t>هو تطبيق ارسال فوري محتكر متعدد المنصات للهواتف الذكية ، ويمكن ارسال الفديوهات والوسائط الصوتية ، ويعتبر الواتساب موقع من مواقع التواصل الاجتماعي .</a:t>
            </a:r>
            <a:endParaRPr lang="en-US" sz="3100" dirty="0"/>
          </a:p>
          <a:p>
            <a:pPr algn="just"/>
            <a:r>
              <a:rPr lang="ar-IQ" sz="3100" dirty="0"/>
              <a:t>5.اليوتيوب (</a:t>
            </a:r>
            <a:r>
              <a:rPr lang="en-US" sz="3100" dirty="0"/>
              <a:t>YouTube</a:t>
            </a:r>
            <a:r>
              <a:rPr lang="ar-IQ" sz="3100" dirty="0"/>
              <a:t>) :</a:t>
            </a:r>
            <a:endParaRPr lang="en-US" sz="3100" dirty="0"/>
          </a:p>
          <a:p>
            <a:pPr algn="just"/>
            <a:r>
              <a:rPr lang="ar-IQ" sz="3100" dirty="0"/>
              <a:t>اختلفت الاراء حول موقع اليوتيوب وما اذا كان هذا الموقع موقع تواصل ام لا ، حيث تميل بعض الاراء الى اعتباره موقع مشاركة الفديوهات ، غير ان تصنيفه كموقع من مواقع التواصل الاجتماعي هو التصنيف الصحيح وذلك حسب استخدماته ، اذ يقوم موقع اليوتيوب على فكره مبدئيه هي بث الفديوهات سواء كانت فنيه او سياسيه او اجتماعيه . </a:t>
            </a:r>
            <a:endParaRPr lang="en-US" sz="3100" dirty="0"/>
          </a:p>
          <a:p>
            <a:pPr algn="just"/>
            <a:r>
              <a:rPr lang="ar-IQ" sz="3100" dirty="0"/>
              <a:t>ويستطيع مستخدميه تحميل وتبادل مقاطع الفيديو ، ونشرها في جميع انحاء العالم في وقت وجيز . </a:t>
            </a:r>
          </a:p>
        </p:txBody>
      </p:sp>
    </p:spTree>
    <p:extLst>
      <p:ext uri="{BB962C8B-B14F-4D97-AF65-F5344CB8AC3E}">
        <p14:creationId xmlns:p14="http://schemas.microsoft.com/office/powerpoint/2010/main" val="1710438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88640"/>
            <a:ext cx="7746064" cy="6408712"/>
          </a:xfrm>
        </p:spPr>
        <p:txBody>
          <a:bodyPr>
            <a:normAutofit/>
          </a:bodyPr>
          <a:lstStyle/>
          <a:p>
            <a:pPr algn="just"/>
            <a:r>
              <a:rPr lang="ar-IQ" sz="2400" b="1" dirty="0"/>
              <a:t>الامن الانساني  </a:t>
            </a:r>
            <a:endParaRPr lang="en-US" sz="2400" dirty="0"/>
          </a:p>
          <a:p>
            <a:pPr algn="just"/>
            <a:r>
              <a:rPr lang="ar-IQ" sz="2400" dirty="0"/>
              <a:t>لقد كانت افكار الامن التقليدية التي شكلتها الحرب الباردة الى حد كبير تتعلق اساسا بقدرة الدولة على مواجهة التهديدات الخارجية ، الا انه بعد نهاية الحرب الباردة حدث تحول في التفكير بشأن الامن بعد التراكمات المعرفية والنظرية وتطورات الحاصلة داخل النظام الدولي ، ومن هنا اصبح المجتمع الدولي في حاجه ماسه الى نموذج جديد للامن حيث اصبحت التحديات والتهديدات الامنية تتجاوز قدرة الدولة بالرغم من ان هذه الاخيرة لا تزال المسؤولة الاساسية عن الامن ، الا انها كثيرا ما فشلت بالوفاء بالتزاماتها الامنية نظرا لتسارع وتيرة التحديات والتهديدات، بل اصبحت في بعض الاحيان مصدرا لتهديد مواطنيها . </a:t>
            </a:r>
            <a:endParaRPr lang="en-US" sz="2400" dirty="0"/>
          </a:p>
          <a:p>
            <a:pPr algn="just"/>
            <a:r>
              <a:rPr lang="ar-IQ" sz="2400" dirty="0"/>
              <a:t>لذلك برزت مدرستان للامن الانساني ، ترتكز الاولى على الامن الانساني بمفهومه الاوسع ويشمل سياسات الامن والتنميه والصحه والبيئه والسلام وحقوق الانسان . ويحاول انصار هذه المدرسه اثبات ان الفقر والجوع والامراض والنتائج التي تنتج عن الكوارث الطبيعيه ، هي بمنزلة تهديد لامن الافراد يوازي تهديد العنف المسلح . </a:t>
            </a:r>
          </a:p>
        </p:txBody>
      </p:sp>
    </p:spTree>
    <p:extLst>
      <p:ext uri="{BB962C8B-B14F-4D97-AF65-F5344CB8AC3E}">
        <p14:creationId xmlns:p14="http://schemas.microsoft.com/office/powerpoint/2010/main" val="3903790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88640"/>
            <a:ext cx="7746064" cy="6408712"/>
          </a:xfrm>
        </p:spPr>
        <p:txBody>
          <a:bodyPr>
            <a:normAutofit fontScale="77500" lnSpcReduction="20000"/>
          </a:bodyPr>
          <a:lstStyle/>
          <a:p>
            <a:pPr algn="just"/>
            <a:r>
              <a:rPr lang="ar-IQ" sz="3100" dirty="0"/>
              <a:t>اما المدرسه الاخرى فهي ذات مفهوم اضيق للامن الانساني ، اذ تركز على الاخطار العنيفه التي تهدد الافراد ، كالصراع المسلح وانتهاكات حقوق الانسان وتداعياتها على صعيد العنف السياسي والمعامله التعسفيه ، واستخدام الالغام الارضيه والعنف الجنسي والتهجير الداخلي والاتجار بالبشر . </a:t>
            </a:r>
            <a:endParaRPr lang="en-US" sz="3100" dirty="0"/>
          </a:p>
          <a:p>
            <a:pPr algn="just"/>
            <a:r>
              <a:rPr lang="ar-IQ" sz="3100" b="1" dirty="0"/>
              <a:t>اما المفهوم التقليدي للامن الانساني </a:t>
            </a:r>
            <a:endParaRPr lang="en-US" sz="3100" dirty="0"/>
          </a:p>
          <a:p>
            <a:pPr algn="just"/>
            <a:r>
              <a:rPr lang="ar-IQ" sz="3100" dirty="0"/>
              <a:t>يرى ان الامن الانساني هو امن الدوله (وحدة التراب الوطني والاستقلال الوطني) اذ ان امن الدوله في نهاية الامر امن الفرد لكن لايعادله . </a:t>
            </a:r>
            <a:endParaRPr lang="en-US" sz="3100" dirty="0"/>
          </a:p>
          <a:p>
            <a:pPr algn="just"/>
            <a:r>
              <a:rPr lang="ar-IQ" sz="3100" dirty="0"/>
              <a:t>وللرد على المفهوم التقليدي للامن الانساني نقول : </a:t>
            </a:r>
            <a:endParaRPr lang="en-US" sz="3100" dirty="0"/>
          </a:p>
          <a:p>
            <a:pPr algn="just"/>
            <a:r>
              <a:rPr lang="ar-IQ" sz="3100" b="1" dirty="0"/>
              <a:t>اولا:</a:t>
            </a:r>
            <a:r>
              <a:rPr lang="ar-IQ" sz="3100" dirty="0"/>
              <a:t> قد تكون الدوله امنه من الاعتداء الخارجي ، لكن حياة افرادها في الداخل مهدده وقد يتفاقم تهديد حياة افرادها بمرور الوقت الى درجة تصبح فيها الدوله وبسبب ضعفها الداخلي غير قادره على مواجهة اعداءها الخارجيين . </a:t>
            </a:r>
            <a:endParaRPr lang="en-US" sz="3100" dirty="0"/>
          </a:p>
          <a:p>
            <a:pPr algn="just"/>
            <a:r>
              <a:rPr lang="ar-IQ" sz="3100" b="1" dirty="0"/>
              <a:t>ثانيا: </a:t>
            </a:r>
            <a:r>
              <a:rPr lang="ar-IQ" sz="3100" dirty="0"/>
              <a:t>قد تفقد الدوله شرعيتها لسبب او لاخر وتصبح ضد افرادها وعندئذ يصبح امن الدوله وامن الفرد بالضد من الاخر . والدوله الفاقده لشرعيتها- اهليتها تهدد السلامه الشخصيه والحريه لافرادها . </a:t>
            </a:r>
            <a:endParaRPr lang="en-US" sz="3100" dirty="0"/>
          </a:p>
          <a:p>
            <a:pPr algn="just"/>
            <a:r>
              <a:rPr lang="ar-IQ" sz="3100" dirty="0"/>
              <a:t>فلايعود امن الدوله هو الاهتمام المحوري الاساسي لها ، بل ان اعادة هيكلتها او القضاء عليها يصبح ضروريا من اجل انشاء دوله قويه قادره على حماية افرادها . </a:t>
            </a:r>
            <a:endParaRPr lang="en-US" sz="3100" dirty="0"/>
          </a:p>
          <a:p>
            <a:endParaRPr lang="ar-IQ" dirty="0"/>
          </a:p>
        </p:txBody>
      </p:sp>
    </p:spTree>
    <p:extLst>
      <p:ext uri="{BB962C8B-B14F-4D97-AF65-F5344CB8AC3E}">
        <p14:creationId xmlns:p14="http://schemas.microsoft.com/office/powerpoint/2010/main" val="1781910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60648"/>
            <a:ext cx="7776864" cy="6408712"/>
          </a:xfrm>
        </p:spPr>
        <p:txBody>
          <a:bodyPr>
            <a:noAutofit/>
          </a:bodyPr>
          <a:lstStyle/>
          <a:p>
            <a:pPr algn="just"/>
            <a:r>
              <a:rPr lang="ar-IQ" sz="2400" b="1" dirty="0"/>
              <a:t>اما مفهوم الامن الانساني كما طرحه تقرير التنميه الانسانيه الصادر عام 1994 عن برنامج الامم المتحده الانمائي . </a:t>
            </a:r>
            <a:endParaRPr lang="en-US" sz="2400" dirty="0"/>
          </a:p>
          <a:p>
            <a:pPr algn="just"/>
            <a:r>
              <a:rPr lang="ar-IQ" sz="2400" dirty="0"/>
              <a:t>يرى التقرير ان الامن الانساني هو (تحرر الانسان من التهديدات الشديده والمنتشره والممتده زمنيا وواسعة النطاق التي تتعرض لها حياته وحريته) ويتضمن المفهوم جانبين اساسيين : </a:t>
            </a:r>
            <a:endParaRPr lang="en-US" sz="2400" dirty="0"/>
          </a:p>
          <a:p>
            <a:pPr algn="just"/>
            <a:r>
              <a:rPr lang="ar-IQ" sz="2400" b="1" dirty="0"/>
              <a:t>الاول: </a:t>
            </a:r>
            <a:r>
              <a:rPr lang="ar-IQ" sz="2400" dirty="0"/>
              <a:t>ان الحريه هي القيمه المحوريه والجوهريه للفرد بوصفها تتعرض لتهديدات داخليه وخارجيه من جانب قوى محليه واجنبيه . </a:t>
            </a:r>
            <a:endParaRPr lang="en-US" sz="2400" dirty="0"/>
          </a:p>
          <a:p>
            <a:pPr algn="just"/>
            <a:r>
              <a:rPr lang="ar-IQ" sz="2400" b="1" dirty="0"/>
              <a:t>الثاني: </a:t>
            </a:r>
            <a:r>
              <a:rPr lang="ar-IQ" sz="2400" dirty="0"/>
              <a:t>منظومه محددة المعالم من الهموم الانسانيه ، اذ تضم فرص العمل والدخل المناسب لتلبية الحاجات الاساسيه والغذاء والرعايه الصحيه والعلاقات المتجانسه والمتكافئه بين الجماعات ذات الهويات المختلفه وتأدية الدوله واجبها الجوهري في حماية افرادها من الاعتداءات الداخليه والخارجيه وسلامة الفرد من التهديدات الشخصيه . </a:t>
            </a:r>
            <a:endParaRPr lang="en-US" sz="2400" dirty="0"/>
          </a:p>
          <a:p>
            <a:pPr algn="just"/>
            <a:r>
              <a:rPr lang="ar-IQ" sz="2400" b="1" dirty="0"/>
              <a:t>اما الامين العام للامم المتحده السابق كوفي عنان </a:t>
            </a:r>
            <a:endParaRPr lang="en-US" sz="2400" dirty="0"/>
          </a:p>
          <a:p>
            <a:pPr algn="just"/>
            <a:r>
              <a:rPr lang="ar-IQ" sz="2400" dirty="0"/>
              <a:t>فقد رأى ان امن الانسان بأوسع معانيه يتضمن : </a:t>
            </a:r>
            <a:endParaRPr lang="en-US" sz="2400" dirty="0"/>
          </a:p>
        </p:txBody>
      </p:sp>
    </p:spTree>
    <p:extLst>
      <p:ext uri="{BB962C8B-B14F-4D97-AF65-F5344CB8AC3E}">
        <p14:creationId xmlns:p14="http://schemas.microsoft.com/office/powerpoint/2010/main" val="636099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260648"/>
            <a:ext cx="7674056" cy="6408712"/>
          </a:xfrm>
        </p:spPr>
        <p:txBody>
          <a:bodyPr>
            <a:normAutofit/>
          </a:bodyPr>
          <a:lstStyle/>
          <a:p>
            <a:pPr algn="just"/>
            <a:r>
              <a:rPr lang="ar-IQ" sz="2400" dirty="0"/>
              <a:t>ماهو اكثر من انعدام الصراعات العنيفه ، بوصفه يشمل حقوق الانسان والحكم الرشيد وامكانية الحصول على التعليم والرعايه الصحيه واتاحة الفرص والخيارات لتحقيق امكاناته . وكل خطوة في هذا الاتجاه تعد خطوه نحو الحد من الفقر وتحقيق النمو الاقتصادي ومنع الصراعات والتحرر من الفاقه والتحرر من الخوف وحريه الاجيال المقبله في ان ترث بيئه طبيعيه صحيه . وهذا ما يحقق امن الانسان والامن القومي . </a:t>
            </a:r>
          </a:p>
          <a:p>
            <a:pPr algn="just"/>
            <a:r>
              <a:rPr lang="ar-IQ" sz="2400" b="1" dirty="0"/>
              <a:t>اما مفهوم الامن الانساني كما يرى وزير الخارجيه الكندي (لويد) ويتضمن الجوانب الآتيه : </a:t>
            </a:r>
            <a:endParaRPr lang="en-US" sz="2400" dirty="0"/>
          </a:p>
          <a:p>
            <a:pPr algn="just"/>
            <a:r>
              <a:rPr lang="ar-IQ" sz="2400" dirty="0"/>
              <a:t>1.امن الناس من التهديدات المحيطه بهم العنيفه وغير العنيفه . </a:t>
            </a:r>
            <a:endParaRPr lang="en-US" sz="2400" dirty="0"/>
          </a:p>
          <a:p>
            <a:pPr algn="just"/>
            <a:r>
              <a:rPr lang="ar-IQ" sz="2400" dirty="0"/>
              <a:t>2.الحاله التي تتميز بحرية الافراد من الخوف ومن التهديدات التي تؤذي حقوقهم وامنهم وحمايتهم . </a:t>
            </a:r>
            <a:endParaRPr lang="en-US" sz="2400" dirty="0"/>
          </a:p>
          <a:p>
            <a:pPr algn="just"/>
            <a:r>
              <a:rPr lang="ar-IQ" sz="2400" dirty="0"/>
              <a:t>3.اما على مستوى السياسه فيعني القدره على حماية الناس الابرياء والمدنيين المحاصرين في مناطق الحرب . كما يعني انهاء استخدام الاسلحه التي تسهم بدرجه او باخرى بجعل الصراع اكثر قسوة وفتكا وقتلا . يعني ايضا الايكون الفرد تحت سيطرة العنف الذي يصاحب الجريمه المنظمه للارهاب . </a:t>
            </a:r>
          </a:p>
        </p:txBody>
      </p:sp>
    </p:spTree>
    <p:extLst>
      <p:ext uri="{BB962C8B-B14F-4D97-AF65-F5344CB8AC3E}">
        <p14:creationId xmlns:p14="http://schemas.microsoft.com/office/powerpoint/2010/main" val="36796617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TotalTime>
  <Words>1529</Words>
  <Application>Microsoft Office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مادة تقنيات الاتصال</vt:lpstr>
      <vt:lpstr>تأثير مواقع التواصل الاجتماعي على الامن المجتمعي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3</cp:revision>
  <dcterms:created xsi:type="dcterms:W3CDTF">2020-06-20T10:41:53Z</dcterms:created>
  <dcterms:modified xsi:type="dcterms:W3CDTF">2020-06-30T19:52:57Z</dcterms:modified>
</cp:coreProperties>
</file>