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4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7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5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2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B06F-DCB0-4D86-8599-605D4E076DB4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32AE-5B55-49CB-BAC3-D95D2069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رابعا : المؤتمرات، الندوات، اللقاءات ، الاجتماعات .. الخ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تدخل اعمال المؤتمرات التي تنظمها الهيئة كرأس فرعي 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حيث يعتمد اسم الهيئة مدخلا 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، ويحذف من اسم المؤتمر (الرقم والتاريخ ومكان الانعقاد ) لانها معلومات تتغير تبعا لانعقاد هذه المؤتمرات ، على ان تضاف بين قوسين بعد الاسم</a:t>
            </a:r>
            <a:endParaRPr lang="ar-IQ" sz="2000" dirty="0" smtClean="0">
              <a:solidFill>
                <a:srgbClr val="C00000"/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7030A0"/>
                </a:solidFill>
                <a:cs typeface="+mj-cs"/>
              </a:rPr>
              <a:t>تدون المعلومات عن المؤتمرات التي تنظمها الهيئة في الحقول الفرعية للحقل (110) وكما هو موضح أدناه : </a:t>
            </a:r>
          </a:p>
          <a:p>
            <a:pPr marL="457200" indent="-457200" algn="r" rtl="1">
              <a:buAutoNum type="arabicPlain" startAt="110"/>
            </a:pPr>
            <a:r>
              <a:rPr lang="ar-IQ" sz="2000" dirty="0" smtClean="0">
                <a:solidFill>
                  <a:srgbClr val="7030A0"/>
                </a:solidFill>
                <a:cs typeface="+mj-cs"/>
              </a:rPr>
              <a:t>$</a:t>
            </a:r>
            <a:r>
              <a:rPr lang="en-US" sz="2000" dirty="0" smtClean="0">
                <a:solidFill>
                  <a:srgbClr val="7030A0"/>
                </a:solidFill>
                <a:cs typeface="+mj-cs"/>
              </a:rPr>
              <a:t>a</a:t>
            </a:r>
            <a:r>
              <a:rPr lang="ar-IQ" sz="2000" dirty="0" smtClean="0">
                <a:solidFill>
                  <a:srgbClr val="7030A0"/>
                </a:solidFill>
                <a:cs typeface="+mj-cs"/>
              </a:rPr>
              <a:t> اسم الهيئة . $</a:t>
            </a:r>
            <a:r>
              <a:rPr lang="en-US" sz="2000" dirty="0" smtClean="0">
                <a:solidFill>
                  <a:srgbClr val="7030A0"/>
                </a:solidFill>
                <a:cs typeface="+mj-cs"/>
              </a:rPr>
              <a:t>b</a:t>
            </a:r>
            <a:r>
              <a:rPr lang="ar-IQ" sz="2000" dirty="0" smtClean="0">
                <a:solidFill>
                  <a:srgbClr val="7030A0"/>
                </a:solidFill>
                <a:cs typeface="+mj-cs"/>
              </a:rPr>
              <a:t> اسم المؤتمر $</a:t>
            </a:r>
            <a:r>
              <a:rPr lang="en-US" sz="2000" dirty="0" smtClean="0">
                <a:solidFill>
                  <a:srgbClr val="7030A0"/>
                </a:solidFill>
                <a:cs typeface="+mj-cs"/>
              </a:rPr>
              <a:t>n</a:t>
            </a:r>
            <a:r>
              <a:rPr lang="ar-IQ" sz="2000" dirty="0" smtClean="0">
                <a:solidFill>
                  <a:srgbClr val="7030A0"/>
                </a:solidFill>
                <a:cs typeface="+mj-cs"/>
              </a:rPr>
              <a:t> (رقم المؤتمر : $</a:t>
            </a:r>
            <a:r>
              <a:rPr lang="en-US" sz="2000" dirty="0" smtClean="0">
                <a:solidFill>
                  <a:srgbClr val="7030A0"/>
                </a:solidFill>
                <a:cs typeface="+mj-cs"/>
              </a:rPr>
              <a:t>d</a:t>
            </a:r>
            <a:r>
              <a:rPr lang="ar-IQ" sz="2000" dirty="0" smtClean="0">
                <a:solidFill>
                  <a:srgbClr val="7030A0"/>
                </a:solidFill>
                <a:cs typeface="+mj-cs"/>
              </a:rPr>
              <a:t> تاريخ المؤتمر : $</a:t>
            </a:r>
            <a:r>
              <a:rPr lang="en-US" sz="2000" dirty="0" smtClean="0">
                <a:solidFill>
                  <a:srgbClr val="7030A0"/>
                </a:solidFill>
                <a:cs typeface="+mj-cs"/>
              </a:rPr>
              <a:t>c</a:t>
            </a:r>
            <a:r>
              <a:rPr lang="ar-IQ" sz="2000" dirty="0" smtClean="0">
                <a:solidFill>
                  <a:srgbClr val="7030A0"/>
                </a:solidFill>
                <a:cs typeface="+mj-cs"/>
              </a:rPr>
              <a:t> مكان الانعقاد)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cs typeface="+mj-cs"/>
              </a:rPr>
              <a:t>مثال (1)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cs typeface="+mj-cs"/>
              </a:rPr>
              <a:t>المؤتمر العام الثامن لجامعة بغداد المنعقد عام 2002 في بغداد – العراق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cs typeface="+mj-cs"/>
              </a:rPr>
              <a:t>التطبيق :</a:t>
            </a:r>
          </a:p>
          <a:p>
            <a:pPr marL="457200" indent="-457200" algn="r" rtl="1">
              <a:buAutoNum type="arabicPlain" startAt="110"/>
            </a:pPr>
            <a:r>
              <a:rPr lang="ar-IQ" sz="2000" dirty="0" smtClean="0">
                <a:solidFill>
                  <a:srgbClr val="00B050"/>
                </a:solidFill>
                <a:cs typeface="+mj-cs"/>
              </a:rPr>
              <a:t>2 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جامعة بغداد.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المؤتمر العام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(8 :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2002 :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بغداد، العراق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مؤلف</a:t>
            </a:r>
            <a:endParaRPr lang="ar-IQ" sz="2000" dirty="0" smtClean="0">
              <a:solidFill>
                <a:srgbClr val="00B050"/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cs typeface="+mj-cs"/>
              </a:rPr>
              <a:t>مثال (2) الاجتماع العاشر للمجلس الاعلى للشؤون الاسلامية المنعقد في عام 1998 في القاهرة – مصر</a:t>
            </a:r>
          </a:p>
          <a:p>
            <a:pPr marL="457200" indent="-457200" algn="r" rtl="1">
              <a:buAutoNum type="arabicPlain" startAt="110"/>
            </a:pPr>
            <a:r>
              <a:rPr lang="ar-IQ" sz="2000" dirty="0" smtClean="0">
                <a:solidFill>
                  <a:srgbClr val="00B050"/>
                </a:solidFill>
                <a:cs typeface="+mj-cs"/>
              </a:rPr>
              <a:t>2 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المجلس الاعلى للشؤون الاسلامية.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اجتماع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(10 :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1998 :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القاهرة، 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00B050"/>
                </a:solidFill>
                <a:cs typeface="+mj-cs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         مصر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)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، $</a:t>
            </a:r>
            <a:r>
              <a:rPr lang="en-US" sz="2000" dirty="0" smtClean="0">
                <a:solidFill>
                  <a:srgbClr val="00B050"/>
                </a:solidFill>
                <a:cs typeface="+mj-cs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cs typeface="+mj-cs"/>
              </a:rPr>
              <a:t> مؤلف</a:t>
            </a:r>
            <a:endParaRPr lang="en-US" sz="2000" dirty="0">
              <a:solidFill>
                <a:srgbClr val="00B05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409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 fontScale="90000"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المؤتمرات والندوات والاجتماعات التي لا ترتبط باعمال الهيئة فتدخل تحت اسمها مباشرة في الحقل (111) ضمن $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ويحذف من اسم المؤتمر (الرقم والتاريخ ومكان الانعقاد ) لانها معلومات تتغير تبعا لانعقاد هذه المؤتمرات ، على ان تضاف بين قوسين بعد الاسم</a:t>
            </a:r>
            <a:br>
              <a:rPr lang="ar-IQ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التاج (111) المدخل الرئيسي باسم الاجتماع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المؤشر الاول :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اسم المؤتمر مقلوب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يبدا باسم سلطة 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اسم المؤتمر بالترتيب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الطبيعي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المؤشر الثاني ملغي</a:t>
            </a:r>
            <a:endParaRPr lang="ar-IQ" sz="20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مؤتمر البترول العربي الثاني عشر – بغداد – 1994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مؤتمر البترول العربي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(12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1994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بغداد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، العراق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مؤتمر القمة العربي الغير عادي المنعقد في عمان – الاردن عام 1997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مؤتمر القمة العربي الغير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عادي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(1997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عمان، الاردن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6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امثلة :</a:t>
            </a:r>
            <a:r>
              <a:rPr lang="ar-IQ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المؤتمر العربي الرابع للثروة المعدنية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المؤتمر العربي للثروة المعدنية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(4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(4) المؤتمر العام للمنظمة العربية للتنمية الصناعية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المؤتمر العام للمنظمة العربية للتنمية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الصناعية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(5) الندوة الاقليمية حول مشاكل التلوث المنعقدة عام 2002 في القاهرة – مصر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الندوة الاقليمية حول مشاكل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التلوث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(2002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القاهرة، مصر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(6) الاجتماع السنوي الثاني لتنمية تسويق الاسمدة المنعقد في بغداد – العراق عام  1998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الاجتماع السنوي لتنمية تسويق الاسمدة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1998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بغداد، العراق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(7) الملتقى العربي الاول للتنمية الصناعية المنعقد في القاهرة – مصر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الملتقى العربي للتنمية الصناعية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(1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القاهرة، مصر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6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 حال ورد اسم المكان الذي انعقدت به الندوة او الاجتماع ضمن الاسم فيشار له مجددا في $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وكما هو موضح في المثال :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(8) : ندوة عمان للكتاب العربي – 1978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ندوة عمان للكتاب العربي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(1978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عمان ، الاردن)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في حال انعقد المؤتمر في اكثر من مكان فنكرر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لتدوين الاماكن ونفصل بينها بفاصلة منقوطة كما هو موضح بالمثال أدناه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(9) : مؤتمر السلام العالمي الثاني المنعقد في باريس – فرنسا و وبراغ – التشيك عام 1979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مؤتمر السلام العالمي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1979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باريس، فرنسا ؛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براغ، التشيك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</a:t>
            </a: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(10)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third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Conferece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on Library Survey ,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ondon – UK 1972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$a Conference on Library Survey $n (3</a:t>
            </a:r>
            <a:r>
              <a:rPr lang="en-US" sz="20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$d 1972 : $c London, UK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$j Author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5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خامسا : المعارض، الاسواق والمهرجانات .. الخ : تدخل الاعمال الصادرة عنها باسمها مباشرة في $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ضمن التاج (111) مع تطبيق القاعدة السابقة الخاصة بالمؤتمرات وكما هو موضح بالامثلة أدناه :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معرض الكتاب العربي الثاني المقام في أم درمان ، السودان عام 1988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معرض الكتاب العربي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1988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أم درمان، السودان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مهرجان الربيع الرابع المقام على ارض نينوى ، العراق عام 1995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مهرجان الربيع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(4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1995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نينوى، العراق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في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حال ورد اسم المكان الذي اقيم فيه المعرض او المهرجان .. الخ ضمن الاسم فيشار له مجددا بين قوسين في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وكما هو موضح في المثال أدناه 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r" rtl="1">
              <a:buNone/>
            </a:pPr>
            <a:r>
              <a:rPr lang="ar-IQ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معرض بغداد الدولي  الرابع والعشرون للعام 1984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معرض بغداد الدولي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(24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1984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بغداد، العراق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(4) السوق الاوروبية المشتركة – جنيف لعام 1984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السوق الاوروبية المشتركة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(1984 :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جنيف، سويسرا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(5) </a:t>
            </a:r>
          </a:p>
          <a:p>
            <a:pPr marL="0" indent="0" rt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Festival of Day of the land – Baghdad, Iraq 1999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111  2  $a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Festival of Day of the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$d (1999 : $c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Baghdad,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Iraq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$j Author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9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سادسا : الجامعات والمعاهد : تدخل الاعمال الصادرة عن الجامعات والمعاهد باسمها مباشرة في $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ضمن التاج (110) مع قيمة المؤشر الثاني (2) كونها من الهيئات شبه الرسمية ، ويضاف الموقع الجغرافي اذا تكرر الاسم وكما هو موضح بالامثلة ادناه :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الجامعة المستنصرية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الجامعة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المستنصرية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مطبوع صادر عن كلية الآداب – جامعة الموصل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جامعة الموصل.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كلية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الآداب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مطبوع صادر عن الجامعة الامريكية – القاهرة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الجامعة الامريكية (القاهرة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(4) مطبوع صادر عن معهد الادارة ، بغداد – الكرخ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معهد الادارة ( الكرخ، بغداد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1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سابعا : الشركات والبنوك : تدخل الاعمال الصادرة عنها باسمها مباشرة في $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ضمن التاج (110) مع قيمة (2) للمؤشر الثاني كونها هيئات شبه رسمية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(1) مطبوع صادر عن البنك العربي المحدود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البنك العربي المحدود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(2) مطبوع صادر عن البنك المركزي العراقي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البنك المركزي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العراقي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(3) مطبوع صادر عن مصرف الرافدين ، بغداد – الاعظمية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مصرف الرافدين (الاعظمية، بغداد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(4) مطبوع صادر عن غرفة التجارة – عمان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</a:t>
            </a:r>
            <a:r>
              <a:rPr lang="ar-IQ" sz="2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ar-IQ" sz="2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غرفة التجارة (عمان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جهة مصدرة</a:t>
            </a:r>
            <a:endParaRPr lang="ar-IQ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(5) مطبوع صادر عن الغرفة التجارية والصناعية اللبنانية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الغرفة التجارية والصناعية 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اللبنانية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ar-IQ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 (6) مطبوع صادر عن شركة الاستثمارات العربية – الكويت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110  2 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شركة الاستثمارات العربية (الكويت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، $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مؤلف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1277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رابعا : المؤتمرات، الندوات، اللقاءات ، الاجتماعات .. الخ</vt:lpstr>
      <vt:lpstr>المؤتمرات والندوات والاجتماعات التي لا ترتبط باعمال الهيئة فتدخل تحت اسمها مباشرة في الحقل (111) ضمن $a ويحذف من اسم المؤتمر (الرقم والتاريخ ومكان الانعقاد ) لانها معلومات تتغير تبعا لانعقاد هذه المؤتمرات ، على ان تضاف بين قوسين بعد الاسم  </vt:lpstr>
      <vt:lpstr>امثلة : </vt:lpstr>
      <vt:lpstr>في حال ورد اسم المكان الذي انعقدت به الندوة او الاجتماع ضمن الاسم فيشار له مجددا في $c وكما هو موضح في المثال : </vt:lpstr>
      <vt:lpstr>خامسا : المعارض، الاسواق والمهرجانات .. الخ : تدخل الاعمال الصادرة عنها باسمها مباشرة في $a ضمن التاج (111) مع تطبيق القاعدة السابقة الخاصة بالمؤتمرات وكما هو موضح بالامثلة أدناه :</vt:lpstr>
      <vt:lpstr>سادسا : الجامعات والمعاهد : تدخل الاعمال الصادرة عن الجامعات والمعاهد باسمها مباشرة في $a ضمن التاج (110) مع قيمة المؤشر الثاني (2) كونها من الهيئات شبه الرسمية ، ويضاف الموقع الجغرافي اذا تكرر الاسم وكما هو موضح بالامثلة ادناه :</vt:lpstr>
      <vt:lpstr>سابعا : الشركات والبنوك : تدخل الاعمال الصادرة عنها باسمها مباشرة في $a ضمن التاج (110) مع قيمة (2) للمؤشر الثاني كونها هيئات شبه رسمية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رابعا : المؤتمرات، الندوات، اللقاءات ، الاجتماعات .. الخ : يدون اسم المؤتمر الذي تنظمه الهيئة كرأس فرعي في $b حيث يعتمد اسم الهيئة مدخلا في $a ، ويحذف من اس كما هو موضح في الامثلة أدناه :</dc:title>
  <dc:creator>DR.Ahmed Saker 2o1O</dc:creator>
  <cp:lastModifiedBy>DR.Ahmed Saker 2o1O</cp:lastModifiedBy>
  <cp:revision>62</cp:revision>
  <dcterms:created xsi:type="dcterms:W3CDTF">2020-06-25T15:41:11Z</dcterms:created>
  <dcterms:modified xsi:type="dcterms:W3CDTF">2020-06-27T08:15:01Z</dcterms:modified>
</cp:coreProperties>
</file>