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7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3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1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5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5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7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3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5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6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10096-6ADA-42F1-BFB3-5E880486BE6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3A8A-1463-40B5-A9D7-3B50E2D9B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7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%D8%AE%D8%B1%D8%A7%D8%A6%D8%B7+%D8%A7%D9%84%D9%88%D8%B7%D9%86+%D8%A7%D9%84%D8%B9%D8%B1%D8%A8%D9%8A&amp;sxsrf=ALeKk00Acr4YQucpm9f5GRa8m4MOPxoGhA:1592819423013&amp;source=lnms&amp;tbm=isch&amp;sa=X&amp;ved=2ahUKEwjElJnfkpXqAhVjXRUIHVoyAFsQ_AUoAXoECAwQAw&amp;biw=1093&amp;bih=526&amp;dpr=1.25#imgrc=yCIf90SALX6_KM&amp;imgdii=FO33i05lOSuVK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حقل السلسلة (490) : يدون بيان السلسلة اذا كانت الخارطة في سلسلة ضمن التاج (490) وكما هو موضح أدناه : 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المؤشر الاول : 0   (بدون عمل مدخل اضافي للسلسلة)</a:t>
            </a:r>
          </a:p>
          <a:p>
            <a:pPr marL="0" indent="0" algn="r" rtl="1">
              <a:buNone/>
            </a:pP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1  ( عمل مدخل اضافي للسلسلة)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المؤشر الثاني : ملغي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الحقول الفرعية 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بيان السلسلة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رقم السلسلة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الرقم الدولي المعياري الموحد للسلسلة</a:t>
            </a:r>
          </a:p>
        </p:txBody>
      </p:sp>
    </p:spTree>
    <p:extLst>
      <p:ext uri="{BB962C8B-B14F-4D97-AF65-F5344CB8AC3E}">
        <p14:creationId xmlns:p14="http://schemas.microsoft.com/office/powerpoint/2010/main" val="311048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لخارطة صدرت ضمن سلسلة 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خارطة العالم الطبيعية من اعداد مركز البحوث الجغرافية والكارتوجرافية – جامعة بغداد ،ملونة ، ابعاد الخارطة 100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120 سم استخدم في رسمها المسقط السمتي ،  2003 استخدم في رسمها مقياس الرسم 1 : 3,000,000 سم ، الناشر جامعة بغداد -  2005  صدرت ضمن سلسلة الخرائط الطبيعية بالرقم 37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  1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3,000,000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خارطة العالم الطبيعية /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مركز البحوث الجغرافية والكارتوجرافية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3,000,000 سم ؛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المسقط السمتي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264     1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بغداد، العراق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جامعة بغداد،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2005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300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خارطة :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ملونة ؛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120 سم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336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صورة خرائطية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rdacontent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337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بدون وسيط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rdamedia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338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ورقة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rdacarrier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490  1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(سلسلة الخرائط الطبيعية ؛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37 )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830    0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سلسلة الخرائط الطبيعية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   2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جامعة بغداد .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مركز البحوث الجغرافية والكارتوجرافية ،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2664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حقول  الملاحظات للخرائط :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ar-IQ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التاج (500) : لعمل ملاحظة عن مصدر العنوان للخارطة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التاج (530) : الاشكال المادية الاخرى التي تتوفر فيها الخارطة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التاج (520) : لتوفير ملخص عن موضوع الخارطة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المؤشرات : ملغية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الحقول الفرعية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الملاحظة 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9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381000"/>
          </a:xfrm>
        </p:spPr>
        <p:txBody>
          <a:bodyPr>
            <a:normAutofit fontScale="90000"/>
          </a:bodyPr>
          <a:lstStyle/>
          <a:p>
            <a:pPr algn="r" rtl="1"/>
            <a:r>
              <a:rPr lang="ar-IQ" sz="2800" dirty="0" smtClean="0">
                <a:solidFill>
                  <a:srgbClr val="FF0000"/>
                </a:solidFill>
              </a:rPr>
              <a:t>مثال :</a:t>
            </a:r>
            <a:r>
              <a:rPr lang="ar-IQ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47500" lnSpcReduction="20000"/>
          </a:bodyPr>
          <a:lstStyle/>
          <a:p>
            <a:pPr marL="0" indent="0" algn="just" rtl="1">
              <a:buNone/>
            </a:pPr>
            <a:r>
              <a:rPr lang="ar-IQ" sz="2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خارطة الوطن العربي  اعداد مركز دراسات الوطن العربي، الخارطة ملونة  ، مقياس الرسم 1 : 5,000,000 سم  الخارطة تبين النبات الطبيعي ،  رسمت وفق المسقط المستوي تتوفر ايضا على الانترنت ، الناشر هو المركز – بغداد حجم الخارطة (60</a:t>
            </a:r>
            <a:r>
              <a:rPr lang="en-US" sz="2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ar-IQ" sz="2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70 سم ) صدرت ضمن سلسلة اعراف بلادك  حدود الخارطة : (تمتد من خط طول 17 غربا وحتى خط طول 60 شرقا ، وتمتد من دائرة عرض 37 شمالا وحتى دائرة عرض 2 جنوبا) ، اخذ عنوان الخارطة من الكتيب المرافق</a:t>
            </a:r>
          </a:p>
          <a:p>
            <a:pPr marL="0" indent="0" algn="r" rtl="1">
              <a:buNone/>
            </a:pPr>
            <a:r>
              <a:rPr lang="ar-IQ" sz="2900" dirty="0" smtClean="0"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06    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9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000/ 07     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9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007         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0" indent="0" algn="r" rtl="1">
              <a:buNone/>
            </a:pP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034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1    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5,000,000 $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17 غ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60 ش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37 ش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ج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245   00  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خارطة الوطن العربي /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اعداد مركز دراسات الوطن العربي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255         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مقياس الرسم : 1 : 5,000,000 سم ؛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المسقط المستوي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( 17 غ – 60 ش /  37 ش – 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2ج)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264         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بغداد :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مركز دراسات الوطن العربي ،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مكان النشر غير محدد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endParaRPr lang="ar-IQ" sz="29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300           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خارطة :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ملونة ؛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70 سم + $</a:t>
            </a:r>
            <a:r>
              <a:rPr lang="en-US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كتيب </a:t>
            </a:r>
          </a:p>
          <a:p>
            <a:pPr marL="457200" indent="-457200" algn="r" rtl="1">
              <a:buAutoNum type="arabicPlain" startAt="336"/>
            </a:pPr>
            <a:r>
              <a:rPr lang="ar-IQ" sz="2900" dirty="0" smtClean="0">
                <a:solidFill>
                  <a:srgbClr val="C00000"/>
                </a:solidFill>
              </a:rPr>
              <a:t>   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صورة خرائطية $</a:t>
            </a:r>
            <a:r>
              <a:rPr lang="en-US" sz="2900" dirty="0" smtClean="0">
                <a:solidFill>
                  <a:srgbClr val="C00000"/>
                </a:solidFill>
              </a:rPr>
              <a:t>2</a:t>
            </a:r>
            <a:r>
              <a:rPr lang="ar-IQ" sz="2900" dirty="0" smtClean="0">
                <a:solidFill>
                  <a:srgbClr val="C00000"/>
                </a:solidFill>
              </a:rPr>
              <a:t> </a:t>
            </a:r>
            <a:r>
              <a:rPr lang="en-US" sz="2900" dirty="0" err="1" smtClean="0">
                <a:solidFill>
                  <a:srgbClr val="C00000"/>
                </a:solidFill>
              </a:rPr>
              <a:t>rdacontent</a:t>
            </a:r>
            <a:endParaRPr lang="ar-IQ" sz="2900" dirty="0" smtClean="0">
              <a:solidFill>
                <a:srgbClr val="C00000"/>
              </a:solidFill>
            </a:endParaRPr>
          </a:p>
          <a:p>
            <a:pPr marL="457200" indent="-457200" algn="r" rtl="1">
              <a:buAutoNum type="arabicPlain" startAt="336"/>
            </a:pPr>
            <a:r>
              <a:rPr lang="ar-IQ" sz="2900" dirty="0" smtClean="0">
                <a:solidFill>
                  <a:srgbClr val="C00000"/>
                </a:solidFill>
              </a:rPr>
              <a:t>   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دون وسيط $</a:t>
            </a:r>
            <a:r>
              <a:rPr lang="en-US" sz="2900" dirty="0" smtClean="0">
                <a:solidFill>
                  <a:srgbClr val="C00000"/>
                </a:solidFill>
              </a:rPr>
              <a:t>2</a:t>
            </a:r>
            <a:r>
              <a:rPr lang="ar-IQ" sz="2900" dirty="0" smtClean="0">
                <a:solidFill>
                  <a:srgbClr val="C00000"/>
                </a:solidFill>
              </a:rPr>
              <a:t> </a:t>
            </a:r>
            <a:r>
              <a:rPr lang="en-US" sz="2900" dirty="0" err="1" smtClean="0">
                <a:solidFill>
                  <a:srgbClr val="C00000"/>
                </a:solidFill>
              </a:rPr>
              <a:t>rdamedia</a:t>
            </a:r>
            <a:endParaRPr lang="ar-IQ" sz="2900" dirty="0" smtClean="0">
              <a:solidFill>
                <a:srgbClr val="C00000"/>
              </a:solidFill>
            </a:endParaRPr>
          </a:p>
          <a:p>
            <a:pPr marL="457200" indent="-457200" algn="r" rtl="1">
              <a:buAutoNum type="arabicPlain" startAt="336"/>
            </a:pPr>
            <a:r>
              <a:rPr lang="ar-IQ" sz="2900" dirty="0" smtClean="0">
                <a:solidFill>
                  <a:srgbClr val="C00000"/>
                </a:solidFill>
              </a:rPr>
              <a:t>   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ورقة $</a:t>
            </a:r>
            <a:r>
              <a:rPr lang="en-US" sz="2900" dirty="0" smtClean="0">
                <a:solidFill>
                  <a:srgbClr val="C00000"/>
                </a:solidFill>
              </a:rPr>
              <a:t>2</a:t>
            </a:r>
            <a:r>
              <a:rPr lang="ar-IQ" sz="2900" dirty="0" smtClean="0">
                <a:solidFill>
                  <a:srgbClr val="C00000"/>
                </a:solidFill>
              </a:rPr>
              <a:t> </a:t>
            </a:r>
            <a:r>
              <a:rPr lang="en-US" sz="2900" dirty="0" err="1" smtClean="0">
                <a:solidFill>
                  <a:srgbClr val="C00000"/>
                </a:solidFill>
              </a:rPr>
              <a:t>rdacarrier</a:t>
            </a:r>
            <a:endParaRPr lang="ar-IQ" sz="2900" dirty="0" smtClean="0">
              <a:solidFill>
                <a:srgbClr val="C00000"/>
              </a:solidFill>
            </a:endParaRPr>
          </a:p>
          <a:p>
            <a:pPr algn="r" rtl="1">
              <a:buAutoNum type="arabicPlain" startAt="490"/>
            </a:pPr>
            <a:r>
              <a:rPr lang="ar-IQ" sz="2900" dirty="0" smtClean="0">
                <a:solidFill>
                  <a:srgbClr val="C00000"/>
                </a:solidFill>
              </a:rPr>
              <a:t>  1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(اعرف بلادك)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</a:rPr>
              <a:t>500    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العنوان من الكتيب المرفق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</a:rPr>
              <a:t>520    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تبين النبات الطبيعي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</a:rPr>
              <a:t>530    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>
                <a:solidFill>
                  <a:srgbClr val="C00000"/>
                </a:solidFill>
              </a:rPr>
              <a:t> </a:t>
            </a:r>
            <a:r>
              <a:rPr lang="ar-IQ" sz="2900" dirty="0" smtClean="0">
                <a:solidFill>
                  <a:srgbClr val="C00000"/>
                </a:solidFill>
              </a:rPr>
              <a:t>متوفرة على الانترنت $</a:t>
            </a:r>
            <a:r>
              <a:rPr lang="en-US" sz="2900" dirty="0" smtClean="0">
                <a:solidFill>
                  <a:srgbClr val="C00000"/>
                </a:solidFill>
              </a:rPr>
              <a:t>u</a:t>
            </a:r>
            <a:r>
              <a:rPr lang="ar-IQ" sz="2900" dirty="0" smtClean="0">
                <a:solidFill>
                  <a:srgbClr val="C00000"/>
                </a:solidFill>
              </a:rPr>
              <a:t> </a:t>
            </a:r>
            <a:r>
              <a:rPr lang="en-US" sz="2900" dirty="0" smtClean="0">
                <a:solidFill>
                  <a:srgbClr val="C00000"/>
                </a:solidFill>
                <a:hlinkClick r:id="rId2"/>
              </a:rPr>
              <a:t>https://www.google.com/search?q=%D8%AE%D8%B1%D8%A7%D8%A6%D8%B7+%D8%A7%D9%84%D9%88%D8%B7%D9%86+%D8%A7%D9%84%D8%B9%D8%B1%D8%A8%D9%8A&amp;sxsrf=ALeKk00Acr4YQucpm9f5GRa8m4MOPxoGhA:1592819423013&amp;source=lnms&amp;tbm=isch&amp;sa=X&amp;ved=2ahUKEwjElJnfkpXqAhVjXRUIHVoyAFsQ_AUoAXoECAwQAw&amp;biw=1093&amp;bih=526&amp;dpr=1.25#imgrc=yCIf90SALX6_KM&amp;imgdii=FO33i05lOSuVKM</a:t>
            </a:r>
            <a:endParaRPr lang="ar-IQ" sz="2900" dirty="0" smtClean="0">
              <a:solidFill>
                <a:srgbClr val="C00000"/>
              </a:solidFill>
            </a:endParaRPr>
          </a:p>
          <a:p>
            <a:pPr marL="514350" indent="-514350" algn="r" rtl="1">
              <a:buAutoNum type="arabicPlain" startAt="710"/>
            </a:pPr>
            <a:r>
              <a:rPr lang="ar-IQ" sz="2900" dirty="0" smtClean="0">
                <a:solidFill>
                  <a:srgbClr val="C00000"/>
                </a:solidFill>
              </a:rPr>
              <a:t>2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مركز دراسات الوطن العربي ، $</a:t>
            </a:r>
            <a:r>
              <a:rPr lang="en-US" sz="2900" dirty="0" smtClean="0">
                <a:solidFill>
                  <a:srgbClr val="C00000"/>
                </a:solidFill>
              </a:rPr>
              <a:t>e</a:t>
            </a:r>
            <a:r>
              <a:rPr lang="ar-IQ" sz="2900" dirty="0" smtClean="0">
                <a:solidFill>
                  <a:srgbClr val="C00000"/>
                </a:solidFill>
              </a:rPr>
              <a:t> معد</a:t>
            </a:r>
          </a:p>
          <a:p>
            <a:pPr marL="0" indent="0" algn="r" rtl="1">
              <a:buNone/>
            </a:pPr>
            <a:r>
              <a:rPr lang="ar-IQ" sz="2900" dirty="0" smtClean="0">
                <a:solidFill>
                  <a:srgbClr val="C00000"/>
                </a:solidFill>
              </a:rPr>
              <a:t>830    0     $</a:t>
            </a:r>
            <a:r>
              <a:rPr lang="en-US" sz="2900" dirty="0" smtClean="0">
                <a:solidFill>
                  <a:srgbClr val="C00000"/>
                </a:solidFill>
              </a:rPr>
              <a:t>a</a:t>
            </a:r>
            <a:r>
              <a:rPr lang="ar-IQ" sz="2900" dirty="0" smtClean="0">
                <a:solidFill>
                  <a:srgbClr val="C00000"/>
                </a:solidFill>
              </a:rPr>
              <a:t> أعرف بلادك</a:t>
            </a:r>
          </a:p>
          <a:p>
            <a:pPr marL="0" indent="0" algn="r" rtl="1">
              <a:buNone/>
            </a:pPr>
            <a:endParaRPr lang="en-US" sz="3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64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614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حقل السلسلة (490) : يدون بيان السلسلة اذا كانت الخارطة في سلسلة ضمن التاج (490) وكما هو موضح أدناه : </vt:lpstr>
      <vt:lpstr>مثال لخارطة صدرت ضمن سلسلة </vt:lpstr>
      <vt:lpstr>حقول  الملاحظات للخرائط :  </vt:lpstr>
      <vt:lpstr>مثال :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حقل السلسلة (490) : يدون بيان السلسلة اذا كانت الخارطة في سلسلة ضمن التاج (490) وكما هو موضح أدناه : </dc:title>
  <dc:creator>DR.Ahmed Saker 2o1O</dc:creator>
  <cp:lastModifiedBy>DR.Ahmed Saker 2o1O</cp:lastModifiedBy>
  <cp:revision>17</cp:revision>
  <dcterms:created xsi:type="dcterms:W3CDTF">2020-06-22T08:11:57Z</dcterms:created>
  <dcterms:modified xsi:type="dcterms:W3CDTF">2020-06-22T10:59:19Z</dcterms:modified>
</cp:coreProperties>
</file>