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1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1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4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0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5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7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6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9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7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4BBA4-90DB-4778-9BD8-904A36A0DFB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ED601-9B75-4863-BF74-FA0861029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5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8791"/>
          </a:xfrm>
        </p:spPr>
        <p:txBody>
          <a:bodyPr>
            <a:normAutofit/>
          </a:bodyPr>
          <a:lstStyle/>
          <a:p>
            <a:pPr algn="r" rtl="1"/>
            <a:r>
              <a:rPr lang="ar-IQ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حقول وصف الوعاء 336، 337، 338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حقل نوع المحتوى (336) </a:t>
            </a: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المؤشرات ملغية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الحقول الفرعية :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المصطلح : صورة خرائطية (للخرائط المسطحة والاطالس، والصور الجوية)، نص (للاطلس)، شكل خرائطي ثلاثي الابعاد (للكرات الارضية والخرائط المجسمة)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عبارة (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rdacontent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حقل نوع الوسيط (337) :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المؤشرات : ملغية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لحقول الفرعية :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المصطلح : دون 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وسيط (في حال المواد الخرائطية التي لا تحتاج الى حاسوب لقرائتها) ، حاسوب في حال المواد الخرائطية الالكترونية </a:t>
            </a:r>
            <a:endParaRPr lang="ar-IQ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ندون عبارة :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rdamedia</a:t>
            </a:r>
            <a:endParaRPr lang="ar-IQ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حقل نوع الوعاء (338) :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المؤشرات ملغية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الحقول الفرعية :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المصطلح : (ورقة) للخرائط المسطحة، والصور الجوية ،(مجلد) للاطلس، (كائن) في حال الكرات الارضية والخرائط المجسمة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ندون عبارة :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rdacarrier</a:t>
            </a:r>
            <a:endParaRPr lang="ar-IQ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ar-IQ" sz="2400" dirty="0"/>
          </a:p>
          <a:p>
            <a:pPr marL="0" indent="0" algn="r" rtl="1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768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>في حال ان الوصف لخارطة مسطحة يكون التطبيق في حقول وصف الوعاء كما هو موضح في المثال أدناه :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 marL="0" indent="0" algn="just" rtl="1">
              <a:buNone/>
            </a:pPr>
            <a:r>
              <a:rPr lang="ar-IQ" sz="2000" dirty="0" smtClean="0">
                <a:solidFill>
                  <a:srgbClr val="0070C0"/>
                </a:solidFill>
              </a:rPr>
              <a:t>مثال (1) خريطة ساحل الجزيرة العربية والبحر الاحمر والخليج الفارسي ، رسمها جاك نيكولاس بيلين وفق المسقط المستوي المتساوي المساحة، استخدم في رسمها مقياس رسم 1 : 1,000,000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ar-IQ" sz="2000" dirty="0" smtClean="0">
                <a:solidFill>
                  <a:srgbClr val="0070C0"/>
                </a:solidFill>
              </a:rPr>
              <a:t>سم ، الخارطة ملونة ، رسمت على </a:t>
            </a:r>
            <a:r>
              <a:rPr lang="ar-IQ" sz="2000" dirty="0" smtClean="0">
                <a:solidFill>
                  <a:srgbClr val="0070C0"/>
                </a:solidFill>
              </a:rPr>
              <a:t>ورق، </a:t>
            </a:r>
            <a:r>
              <a:rPr lang="ar-IQ" sz="2000" dirty="0" smtClean="0">
                <a:solidFill>
                  <a:srgbClr val="0070C0"/>
                </a:solidFill>
              </a:rPr>
              <a:t>طولها 150 سم وعرضها 120 سم، الناشر المجموعة السعودية للابحاث والتسويق – الرياض 2001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000 / 06   </a:t>
            </a:r>
            <a:r>
              <a:rPr lang="en-US" sz="2000" dirty="0" smtClean="0">
                <a:solidFill>
                  <a:srgbClr val="C00000"/>
                </a:solidFill>
              </a:rPr>
              <a:t>e</a:t>
            </a:r>
            <a:endParaRPr lang="ar-IQ" sz="2000" dirty="0" smtClean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000 / 07   </a:t>
            </a:r>
            <a:r>
              <a:rPr lang="en-US" sz="2000" dirty="0" smtClean="0">
                <a:solidFill>
                  <a:srgbClr val="C00000"/>
                </a:solidFill>
              </a:rPr>
              <a:t>m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007       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  $</a:t>
            </a:r>
            <a:r>
              <a:rPr lang="en-US" sz="2000" dirty="0" smtClean="0">
                <a:solidFill>
                  <a:srgbClr val="C00000"/>
                </a:solidFill>
              </a:rPr>
              <a:t>b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j</a:t>
            </a:r>
            <a:r>
              <a:rPr lang="ar-IQ" sz="2000" dirty="0" smtClean="0">
                <a:solidFill>
                  <a:srgbClr val="C00000"/>
                </a:solidFill>
              </a:rPr>
              <a:t>   $</a:t>
            </a:r>
            <a:r>
              <a:rPr lang="en-US" sz="2000" dirty="0" smtClean="0">
                <a:solidFill>
                  <a:srgbClr val="C00000"/>
                </a:solidFill>
              </a:rPr>
              <a:t>d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c</a:t>
            </a:r>
            <a:r>
              <a:rPr lang="ar-IQ" sz="2000" dirty="0" smtClean="0">
                <a:solidFill>
                  <a:srgbClr val="C00000"/>
                </a:solidFill>
              </a:rPr>
              <a:t>  </a:t>
            </a:r>
            <a:r>
              <a:rPr lang="ar-IQ" sz="2000" dirty="0" smtClean="0">
                <a:solidFill>
                  <a:srgbClr val="C00000"/>
                </a:solidFill>
              </a:rPr>
              <a:t>$</a:t>
            </a:r>
            <a:r>
              <a:rPr lang="en-US" sz="2000" dirty="0" smtClean="0">
                <a:solidFill>
                  <a:srgbClr val="C00000"/>
                </a:solidFill>
              </a:rPr>
              <a:t>e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endParaRPr lang="ar-IQ" sz="2000" dirty="0" smtClean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034   1  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$</a:t>
            </a:r>
            <a:r>
              <a:rPr lang="en-US" sz="2000" dirty="0" smtClean="0">
                <a:solidFill>
                  <a:srgbClr val="C00000"/>
                </a:solidFill>
              </a:rPr>
              <a:t>b</a:t>
            </a:r>
            <a:r>
              <a:rPr lang="ar-IQ" sz="2000" dirty="0" smtClean="0">
                <a:solidFill>
                  <a:srgbClr val="C00000"/>
                </a:solidFill>
              </a:rPr>
              <a:t> 1,000,000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245   00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خريطة ساحل الجزيرة العربية والبحر الاحمر والخليج الفارسي /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                $</a:t>
            </a:r>
            <a:r>
              <a:rPr lang="en-US" sz="2000" dirty="0" smtClean="0">
                <a:solidFill>
                  <a:srgbClr val="C00000"/>
                </a:solidFill>
              </a:rPr>
              <a:t>c</a:t>
            </a:r>
            <a:r>
              <a:rPr lang="ar-IQ" sz="2000" dirty="0" smtClean="0">
                <a:solidFill>
                  <a:srgbClr val="C00000"/>
                </a:solidFill>
              </a:rPr>
              <a:t> رسمها جاك نيكولاس بيلين</a:t>
            </a:r>
          </a:p>
          <a:p>
            <a:pPr marL="457200" indent="-457200" algn="r" rtl="1">
              <a:buAutoNum type="arabicPlain" startAt="255"/>
            </a:pPr>
            <a:r>
              <a:rPr lang="ar-IQ" sz="2000" dirty="0" smtClean="0">
                <a:solidFill>
                  <a:srgbClr val="C00000"/>
                </a:solidFill>
              </a:rPr>
              <a:t>      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مقياس الرسم : 1 : 1,000,000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ar-IQ" sz="2000" dirty="0" smtClean="0">
                <a:solidFill>
                  <a:srgbClr val="C00000"/>
                </a:solidFill>
              </a:rPr>
              <a:t>؛ $</a:t>
            </a:r>
            <a:r>
              <a:rPr lang="en-US" sz="2000" dirty="0" smtClean="0">
                <a:solidFill>
                  <a:srgbClr val="C00000"/>
                </a:solidFill>
              </a:rPr>
              <a:t>b</a:t>
            </a:r>
            <a:r>
              <a:rPr lang="ar-IQ" sz="2000" dirty="0" smtClean="0">
                <a:solidFill>
                  <a:srgbClr val="C00000"/>
                </a:solidFill>
              </a:rPr>
              <a:t> المسقط المستوي المتساوي المساحة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264     1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الرياض، </a:t>
            </a:r>
            <a:r>
              <a:rPr lang="en-US" sz="2000" dirty="0" smtClean="0">
                <a:solidFill>
                  <a:srgbClr val="C00000"/>
                </a:solidFill>
              </a:rPr>
              <a:t>]</a:t>
            </a:r>
            <a:r>
              <a:rPr lang="ar-IQ" sz="2000" dirty="0" smtClean="0">
                <a:solidFill>
                  <a:srgbClr val="C00000"/>
                </a:solidFill>
              </a:rPr>
              <a:t>السعودية</a:t>
            </a:r>
            <a:r>
              <a:rPr lang="en-US" sz="2000" dirty="0" smtClean="0">
                <a:solidFill>
                  <a:srgbClr val="C00000"/>
                </a:solidFill>
              </a:rPr>
              <a:t>[</a:t>
            </a:r>
            <a:r>
              <a:rPr lang="ar-IQ" sz="2000" dirty="0" smtClean="0">
                <a:solidFill>
                  <a:srgbClr val="C00000"/>
                </a:solidFill>
              </a:rPr>
              <a:t> : $</a:t>
            </a:r>
            <a:r>
              <a:rPr lang="en-US" sz="2000" dirty="0" smtClean="0">
                <a:solidFill>
                  <a:srgbClr val="C00000"/>
                </a:solidFill>
              </a:rPr>
              <a:t>b</a:t>
            </a:r>
            <a:r>
              <a:rPr lang="ar-IQ" sz="2000" dirty="0" smtClean="0">
                <a:solidFill>
                  <a:srgbClr val="C00000"/>
                </a:solidFill>
              </a:rPr>
              <a:t> المجموعة السعودية للابحاث والتسويق، $</a:t>
            </a:r>
            <a:r>
              <a:rPr lang="en-US" sz="2000" dirty="0" smtClean="0">
                <a:solidFill>
                  <a:srgbClr val="C00000"/>
                </a:solidFill>
              </a:rPr>
              <a:t>c</a:t>
            </a:r>
            <a:r>
              <a:rPr lang="ar-IQ" sz="2000" dirty="0" smtClean="0">
                <a:solidFill>
                  <a:srgbClr val="C00000"/>
                </a:solidFill>
              </a:rPr>
              <a:t> 2001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300       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ا خارطة : $</a:t>
            </a:r>
            <a:r>
              <a:rPr lang="en-US" sz="2000" dirty="0" smtClean="0">
                <a:solidFill>
                  <a:srgbClr val="C00000"/>
                </a:solidFill>
              </a:rPr>
              <a:t>b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ar-IQ" sz="2000" dirty="0" smtClean="0">
                <a:solidFill>
                  <a:srgbClr val="C00000"/>
                </a:solidFill>
              </a:rPr>
              <a:t>ملونة </a:t>
            </a:r>
            <a:r>
              <a:rPr lang="ar-IQ" sz="2000" dirty="0" smtClean="0">
                <a:solidFill>
                  <a:srgbClr val="C00000"/>
                </a:solidFill>
              </a:rPr>
              <a:t>؛ $</a:t>
            </a:r>
            <a:r>
              <a:rPr lang="en-US" sz="2000" dirty="0" smtClean="0">
                <a:solidFill>
                  <a:srgbClr val="C00000"/>
                </a:solidFill>
              </a:rPr>
              <a:t>c</a:t>
            </a:r>
            <a:r>
              <a:rPr lang="ar-IQ" sz="2000" dirty="0" smtClean="0">
                <a:solidFill>
                  <a:srgbClr val="C00000"/>
                </a:solidFill>
              </a:rPr>
              <a:t> 150 </a:t>
            </a:r>
            <a:r>
              <a:rPr lang="en-US" sz="2000" dirty="0" smtClean="0">
                <a:solidFill>
                  <a:srgbClr val="C00000"/>
                </a:solidFill>
              </a:rPr>
              <a:t>x</a:t>
            </a:r>
            <a:r>
              <a:rPr lang="ar-IQ" sz="2000" dirty="0" smtClean="0">
                <a:solidFill>
                  <a:srgbClr val="C00000"/>
                </a:solidFill>
              </a:rPr>
              <a:t> 120 سم </a:t>
            </a:r>
          </a:p>
          <a:p>
            <a:pPr marL="457200" indent="-457200" algn="r" rtl="1">
              <a:buAutoNum type="arabicPlain" startAt="336"/>
            </a:pPr>
            <a:r>
              <a:rPr lang="ar-IQ" sz="2000" dirty="0" smtClean="0">
                <a:solidFill>
                  <a:srgbClr val="C00000"/>
                </a:solidFill>
              </a:rPr>
              <a:t>     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صورة خرائطية $</a:t>
            </a:r>
            <a:r>
              <a:rPr lang="en-US" sz="2000" dirty="0" smtClean="0">
                <a:solidFill>
                  <a:srgbClr val="C00000"/>
                </a:solidFill>
              </a:rPr>
              <a:t>2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rdacontent</a:t>
            </a:r>
            <a:endParaRPr lang="ar-IQ" sz="2000" dirty="0" smtClean="0">
              <a:solidFill>
                <a:srgbClr val="C00000"/>
              </a:solidFill>
            </a:endParaRPr>
          </a:p>
          <a:p>
            <a:pPr marL="457200" indent="-457200" algn="r" rtl="1">
              <a:buAutoNum type="arabicPlain" startAt="336"/>
            </a:pPr>
            <a:r>
              <a:rPr lang="ar-IQ" sz="2000" dirty="0">
                <a:solidFill>
                  <a:srgbClr val="C00000"/>
                </a:solidFill>
              </a:rPr>
              <a:t> </a:t>
            </a:r>
            <a:r>
              <a:rPr lang="ar-IQ" sz="2000" dirty="0" smtClean="0">
                <a:solidFill>
                  <a:srgbClr val="C00000"/>
                </a:solidFill>
              </a:rPr>
              <a:t>    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دون وسيط $</a:t>
            </a:r>
            <a:r>
              <a:rPr lang="en-US" sz="2000" dirty="0" smtClean="0">
                <a:solidFill>
                  <a:srgbClr val="C00000"/>
                </a:solidFill>
              </a:rPr>
              <a:t>2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rdamedia</a:t>
            </a:r>
            <a:endParaRPr lang="ar-IQ" sz="2000" dirty="0" smtClean="0">
              <a:solidFill>
                <a:srgbClr val="C00000"/>
              </a:solidFill>
            </a:endParaRPr>
          </a:p>
          <a:p>
            <a:pPr marL="457200" indent="-457200" algn="r" rtl="1">
              <a:buAutoNum type="arabicPlain" startAt="336"/>
            </a:pPr>
            <a:r>
              <a:rPr lang="ar-IQ" sz="2000" dirty="0">
                <a:solidFill>
                  <a:srgbClr val="C00000"/>
                </a:solidFill>
              </a:rPr>
              <a:t> </a:t>
            </a:r>
            <a:r>
              <a:rPr lang="ar-IQ" sz="2000" dirty="0" smtClean="0">
                <a:solidFill>
                  <a:srgbClr val="C00000"/>
                </a:solidFill>
              </a:rPr>
              <a:t>    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ورقة $</a:t>
            </a:r>
            <a:r>
              <a:rPr lang="en-US" sz="2000" dirty="0" smtClean="0">
                <a:solidFill>
                  <a:srgbClr val="C00000"/>
                </a:solidFill>
              </a:rPr>
              <a:t>2</a:t>
            </a:r>
            <a:r>
              <a:rPr lang="ar-IQ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rdacarrier</a:t>
            </a:r>
            <a:endParaRPr lang="ar-IQ" sz="2000" dirty="0" smtClean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700   1     $</a:t>
            </a:r>
            <a:r>
              <a:rPr lang="en-US" sz="2000" dirty="0" smtClean="0">
                <a:solidFill>
                  <a:srgbClr val="C00000"/>
                </a:solidFill>
              </a:rPr>
              <a:t>a</a:t>
            </a:r>
            <a:r>
              <a:rPr lang="ar-IQ" sz="2000" dirty="0" smtClean="0">
                <a:solidFill>
                  <a:srgbClr val="C00000"/>
                </a:solidFill>
              </a:rPr>
              <a:t> بيلين، جاك نيكولاس ، $</a:t>
            </a:r>
            <a:r>
              <a:rPr lang="en-US" sz="2000" dirty="0" smtClean="0">
                <a:solidFill>
                  <a:srgbClr val="C00000"/>
                </a:solidFill>
              </a:rPr>
              <a:t>e</a:t>
            </a:r>
            <a:r>
              <a:rPr lang="ar-IQ" sz="2000" dirty="0" smtClean="0">
                <a:solidFill>
                  <a:srgbClr val="C00000"/>
                </a:solidFill>
              </a:rPr>
              <a:t> الرسام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1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في حال ان الوصف لخارطة مجسمة فتكون حقول وصف الوعاء كما هو موضح بالمثال أدناه : 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: خارطة مجسمة بعنوان «قارة امريكا الشمالية الخارطة ملونة ، طولها 34 سم ، عرضها 26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سم </a:t>
            </a:r>
            <a:r>
              <a:rPr lang="ar-IQ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وارتفاعها 3 سم رسمت على الخشب ، مقياس الرسم الافقي 1 : 750,000 سم ومقياس الرسم العامودي 1 : 250,000 سم ، اعداد وانتاج المركز الجغرافي الملكي الاردني – عمان - 2016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 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 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ar-IQ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 1   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750,000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250,000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245   00 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قارة امريكا الشمالية /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وانتاج المركز الجغرافي الملكي الاردني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750,000  مقياس الرسم العامودي : 1 : 250,000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264     0 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عمان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الاردن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: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المركز الجغرافي الملكي الاردني،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2016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300        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خارطة مجسمة 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ملونة، الخشب ؛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34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سم 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336   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شكل خرائطي ثلاثي الابعاد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rdacontent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337   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بدون وسيط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rdamedia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338   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كائن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rdacarrier</a:t>
            </a:r>
            <a:endParaRPr lang="ar-IQ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2      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المركز الجغرافي الملكي الاردني، $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584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في حال ان الوصف للاطلس يكون التطبيق في حقول وصف الوعاء كما هو موضح في المثال أدناه :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86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IQ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اطلس بعنوان « اطلس العالم « وله عنوان موازي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r>
              <a:rPr lang="ar-IQ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اعداد الدار العربية للعلوم  ، الناشر اكاديميا – ابو ظبي - الامارات العربية المتحدة ، الاطلس ملون رسمت خرائطه بمقاييس رسم مختلفة ، تاريخ النشر 2016  ، عدد الفحات 56 صفحة طوله 30 سم </a:t>
            </a:r>
          </a:p>
          <a:p>
            <a:pPr marL="0" indent="0" algn="r" rtl="1">
              <a:buNone/>
            </a:pPr>
            <a:r>
              <a:rPr lang="ar-IQ" sz="16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0  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r" rtl="1">
              <a:buAutoNum type="arabicPlain" startAt="245"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اطلس العالم =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الدار العربية للعلوم </a:t>
            </a:r>
          </a:p>
          <a:p>
            <a:pPr marL="457200" indent="-457200" algn="r" rtl="1">
              <a:buAutoNum type="arabicPlain" startAt="245"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1 $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العنوان الموازي :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مقاييس الرسم مختلفة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rtl="1">
              <a:buAutoNum type="arabicPlain" startAt="264"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1 $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ابو ظبي ، الامارات :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اكاديميا ،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2016</a:t>
            </a: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300     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 اطلس (56 صفحة ) :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خرائط ملونة  ؛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30 سم</a:t>
            </a: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336     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صورة خرائطية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rdacontent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336     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نص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rdacontent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337     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دون وسيط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rdamedia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338     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مجلد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rdacarrier</a:t>
            </a:r>
            <a:endParaRPr lang="ar-IQ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2  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الدار العربية للعلوم، $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64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في حال ان الوصف لصور جوية يكون التطبيق في حقول وصف الوعاء كما هو موضح في المثال أدناه : 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مجموعة من الصور الجوية لمدينة البصرة ، اعداد وزارة النفط – جمهورية العراق ، احجام الصور مختلفة اكبر هذه الاحجام (30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38 سم) اخذت بمقاييس رسم مختلفة ، نشرتها الوزارة  - بغداد عام 2008 ، عدد الصور 200 صورة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000/ 06   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007       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034   0  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245   00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مدينة البصرة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اعداد وزارة النفط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255       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مقاييس الرسم مختلفة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300       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200 صورة استشعار عن بعد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صورة ؛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38 سم او اصغر</a:t>
            </a: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336       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صورة خرائطية $2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rdacontent</a:t>
            </a: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337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بدون وسيط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rdamedia</a:t>
            </a:r>
            <a:endParaRPr lang="ar-IQ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338       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ورقة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rdacarrier</a:t>
            </a:r>
            <a:endParaRPr lang="ar-IQ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710   1    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وزارة النفط ، $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34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في حال ان الوصف لكرة ارضية فتكون حقول وصف الوعاء كما هو موضح بالمثال ادناه : 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IQ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كرة ارضية تبين خارطة العالم الطبيعية من اعداد مركز البحوث الجغرافية والكارتوجرافية – جامعة المنوفية ، الكرة ملونة ، صنعت من البلاستك يرافقها حامل  قطرها 30 سم استخدم في رسمها مسقط سانسون – فلامستيد الاسطواني ،  2003 استخدم في رسمها مقياس الرسم 1 : 3,000,000 سم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ar-IQ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   1 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3,000,000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245   00 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خارطة العالم الطبيعية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/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مركز البحوث الجغرافية والكارتوجرافية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3,000,000 سم ؛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مسقط سانسون – فلامستيد الاسطواني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264     1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مكان النشر غير محدد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: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الناشر غير محدد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،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2003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300       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 كرة ارضية :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ملونة ، بلاستك، مركبة على حامل معدني ؛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30 سم . القطر،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علبة 40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سم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336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شكل خرائطي ثلاثي الابعاد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rdacontent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337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بدون وسيط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rdamedia</a:t>
            </a:r>
            <a:endParaRPr lang="ar-IQ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338         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كائن $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rdacarrier</a:t>
            </a:r>
            <a:endParaRPr lang="ar-IQ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   2  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جامعة المنوفية .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مركز البحوث الجغرافية والكارتوجرافية ، $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99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rgbClr val="C00000"/>
                </a:solidFill>
              </a:rPr>
              <a:t>في حال ان الخرائط الكترونية متوفرة عبر شبكة الانترنت فتكون حقول وصف الوعاء كما هو موضح في المثال أدناه : 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 marL="0" indent="0" algn="just" rtl="1">
              <a:buNone/>
            </a:pPr>
            <a:r>
              <a:rPr lang="ar-IQ" sz="2000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مثال : مجموعة خرائط  تحمل العناوين التالية، «خريطة العالم السياسية» ، « اوروبا السياسية» ، «الوطن العربي» اعداد مركز الدراسات الاستراتيجية والدولية ، </a:t>
            </a:r>
            <a:r>
              <a:rPr lang="ar-IQ" sz="20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الخرائط متوفرة بشكل الكتروني على شبكة الانترنت استخدم </a:t>
            </a:r>
            <a:r>
              <a:rPr lang="ar-IQ" sz="2000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في رسم الخرائط المقاييس (1 : 2,000,000 ، 1 : 275,000</a:t>
            </a:r>
            <a:r>
              <a:rPr lang="en-US" sz="2000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000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، 1 : 4،000,000 سم) ، </a:t>
            </a:r>
            <a:r>
              <a:rPr lang="ar-IQ" sz="20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الخرائط  ملونة </a:t>
            </a:r>
            <a:r>
              <a:rPr lang="ar-IQ" sz="2000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IQ" sz="2000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عدد </a:t>
            </a:r>
            <a:r>
              <a:rPr lang="ar-IQ" sz="2000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الخرائط (3)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000 / 06  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endParaRPr lang="ar-IQ" sz="20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000 / 07  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m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007        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j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d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endParaRPr lang="ar-IQ" sz="20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034   0   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245   00 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خريطة العالم السياسية ؛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اوروبا السياسية ؛ الوطن العربي/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اعداد مركز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           الدراسات الاستراتيجية والدولية</a:t>
            </a:r>
          </a:p>
          <a:p>
            <a:pPr algn="r" rtl="1">
              <a:buAutoNum type="arabicPlain" startAt="255"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     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مقاييس الرسم مختلفة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endParaRPr lang="ar-IQ" sz="20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264    1  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بيروت،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لبنان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: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دار اليمامة،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تاريخ النشر غير محدد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300     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1 مصدر الكتروني (3 خرائط) 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: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ملونة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336     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صورة خرائطية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rdacontent</a:t>
            </a:r>
            <a:endParaRPr lang="ar-IQ" sz="20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337     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حاسوب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rdamedia</a:t>
            </a:r>
            <a:endParaRPr lang="ar-IQ" sz="2000" dirty="0" smtClean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338       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مصدر على الانترنت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rdacarrier</a:t>
            </a:r>
            <a:endParaRPr lang="ar-IQ" sz="20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710   2  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مركز الدراسات الاستراتيجية والدولية ، $</a:t>
            </a:r>
            <a:r>
              <a:rPr lang="en-US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000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معد</a:t>
            </a:r>
            <a:endParaRPr lang="en-US" sz="2000" dirty="0">
              <a:solidFill>
                <a:srgbClr val="C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3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1378</Words>
  <Application>Microsoft Office PowerPoint</Application>
  <PresentationFormat>On-screen Show (4:3)</PresentationFormat>
  <Paragraphs>110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حقول وصف الوعاء 336، 337، 338</vt:lpstr>
      <vt:lpstr>في حال ان الوصف لخارطة مسطحة يكون التطبيق في حقول وصف الوعاء كما هو موضح في المثال أدناه :</vt:lpstr>
      <vt:lpstr>في حال ان الوصف لخارطة مجسمة فتكون حقول وصف الوعاء كما هو موضح بالمثال أدناه : </vt:lpstr>
      <vt:lpstr>في حال ان الوصف للاطلس يكون التطبيق في حقول وصف الوعاء كما هو موضح في المثال أدناه :</vt:lpstr>
      <vt:lpstr>في حال ان الوصف لصور جوية يكون التطبيق في حقول وصف الوعاء كما هو موضح في المثال أدناه : </vt:lpstr>
      <vt:lpstr>في حال ان الوصف لكرة ارضية فتكون حقول وصف الوعاء كما هو موضح بالمثال ادناه : </vt:lpstr>
      <vt:lpstr>في حال ان الخرائط الكترونية متوفرة عبر شبكة الانترنت فتكون حقول وصف الوعاء كما هو موضح في المثال أدناه : 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حقول وصف الوعاء 336، 337، 338</dc:title>
  <dc:creator>DR.Ahmed Saker 2o1O</dc:creator>
  <cp:lastModifiedBy>DR.Ahmed Saker 2o1O</cp:lastModifiedBy>
  <cp:revision>40</cp:revision>
  <dcterms:created xsi:type="dcterms:W3CDTF">2020-06-17T07:53:28Z</dcterms:created>
  <dcterms:modified xsi:type="dcterms:W3CDTF">2020-06-20T09:26:24Z</dcterms:modified>
</cp:coreProperties>
</file>