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BB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1E02-AC6F-4DFD-9061-CADFE651839F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BC25A-780C-471E-8B2D-59E4FEB0D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68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1E02-AC6F-4DFD-9061-CADFE651839F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BC25A-780C-471E-8B2D-59E4FEB0D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510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1E02-AC6F-4DFD-9061-CADFE651839F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BC25A-780C-471E-8B2D-59E4FEB0D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380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1E02-AC6F-4DFD-9061-CADFE651839F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BC25A-780C-471E-8B2D-59E4FEB0D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705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1E02-AC6F-4DFD-9061-CADFE651839F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BC25A-780C-471E-8B2D-59E4FEB0D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219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1E02-AC6F-4DFD-9061-CADFE651839F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BC25A-780C-471E-8B2D-59E4FEB0D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046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1E02-AC6F-4DFD-9061-CADFE651839F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BC25A-780C-471E-8B2D-59E4FEB0D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455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1E02-AC6F-4DFD-9061-CADFE651839F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BC25A-780C-471E-8B2D-59E4FEB0D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744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1E02-AC6F-4DFD-9061-CADFE651839F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BC25A-780C-471E-8B2D-59E4FEB0D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904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1E02-AC6F-4DFD-9061-CADFE651839F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BC25A-780C-471E-8B2D-59E4FEB0D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081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01E02-AC6F-4DFD-9061-CADFE651839F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BC25A-780C-471E-8B2D-59E4FEB0D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600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01E02-AC6F-4DFD-9061-CADFE651839F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BC25A-780C-471E-8B2D-59E4FEB0D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663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 rtl="1"/>
            <a:r>
              <a:rPr lang="ar-IQ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اولا : الاعمال الصادرة عن الهيئات الدولية : تدخل الاعمال الصادرة عن الهيئات الدولية بأسمها مباشرة في $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ضمن التاج (110) وبالصيغة الرسمية للهيئة او الصيغة المختصرة اذا كانت معروفة بذلك وتكون قيمة المؤشر الاول (2) 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مثال (1) مطبوع صادر عن جامعة الدول العربية ، الهيئة لها صيغة اخرى غير رسمية «الجامعة العربية»</a:t>
            </a:r>
            <a:r>
              <a:rPr lang="ar-IQ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 algn="r" rtl="1">
              <a:buAutoNum type="arabicPlain" startAt="110"/>
            </a:pP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  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جامعة الدول العربية</a:t>
            </a:r>
          </a:p>
          <a:p>
            <a:pPr marL="0" indent="0" algn="r" rtl="1">
              <a:buNone/>
            </a:pPr>
            <a:endParaRPr lang="ar-IQ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مثال (2) مطبوع صادر عن منظمة الاقطار العربية المصدرة للبترول ، الهيئة لها اكثر من صيغة مختصرة للاسم «أوابيك» و «أوبك» لذلك نستخدم الصيغة الكاملة لاسم الهيئة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110  2 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منظمة الاقطار العربية المصدرة للبترول</a:t>
            </a:r>
          </a:p>
          <a:p>
            <a:pPr marL="0" indent="0" algn="r" rtl="1">
              <a:buNone/>
            </a:pPr>
            <a:endParaRPr lang="ar-IQ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مثال (3) مطبوع صادر عن الاتحاد الدولي لجمعيات المكتبات وله صيغة مختصرة «أفلا» ، تستخدم الصيغة الرسمية وكما في هو موضح ادناه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110  2 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الاتحاد الدولي لجمعيات المكتبات</a:t>
            </a:r>
          </a:p>
          <a:p>
            <a:pPr marL="0" indent="0" algn="r" rtl="1">
              <a:buNone/>
            </a:pPr>
            <a:endParaRPr lang="ar-IQ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مثال (4) مطبوع صادر عن اللجنة الاقتصادية لغرب آسيا ، لها صيغة اخرى مختصرة غير معروفة للاسم «اكوا» ، تستخدم الصيغة الرسمية للهيئة كما هو موضح بالمثال أدناه :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110  2 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اللجنة الاقتصادية لغرب آسيا</a:t>
            </a:r>
          </a:p>
          <a:p>
            <a:pPr marL="0" indent="0" algn="r" rtl="1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074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indent="-342900" algn="r" rtl="1">
              <a:buFont typeface="Wingdings" pitchFamily="2" charset="2"/>
              <a:buChar char="q"/>
            </a:pPr>
            <a:r>
              <a:rPr lang="ar-IQ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تستخدم المختصرات اذا كانت الهيئة تعرف بها وكما هو موضح بالامثلة أدناه : 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مثال (1) مطبوع صادر عن منظمة الامم المتحدة للتربية والعلوم والثقافة ، ولها صيغة رسمية مختصرة معروفة للاسم «اليونسكو» ، فتستخدم الصيغة المعروفة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التطبيق :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110  2 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اليونسكو </a:t>
            </a:r>
          </a:p>
          <a:p>
            <a:pPr marL="0" indent="0" algn="r" rtl="1">
              <a:buNone/>
            </a:pPr>
            <a:endParaRPr lang="ar-IQ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مثال (2) مطبوع صادر عن منظمة الامم المتحدة لاغاثة وتشغيل اللاجئين الفلسطينيين ، لها صيغة مختصرة تعرف بها «الانروا»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110  2 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الانروا </a:t>
            </a:r>
          </a:p>
          <a:p>
            <a:pPr marL="0" indent="0" algn="r" rtl="1">
              <a:buNone/>
            </a:pPr>
            <a:endParaRPr lang="ar-IQ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مثال (3) مطبوع صادر عن صندوق الامم المتحدة للاغاثة الطارئة للاطفال ، وللهيئة صيغة مختصرة معروفة «اليونسيف»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110  2 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اليونسيف</a:t>
            </a:r>
          </a:p>
          <a:p>
            <a:pPr algn="r" rtl="1">
              <a:buFont typeface="Wingdings" pitchFamily="2" charset="2"/>
              <a:buChar char="q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085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IQ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اذا كان للهيئة هيئة فرعية او ذات علاقة ، فتدون في $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ضمن التاج (110) بينما تدون </a:t>
            </a:r>
            <a:r>
              <a:rPr lang="ar-IQ" sz="20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الهيئة الرئيسية </a:t>
            </a:r>
            <a:r>
              <a:rPr lang="ar-IQ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في $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وكما هو موضح في المثال أدناه : </a:t>
            </a:r>
            <a:br>
              <a:rPr lang="ar-IQ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مثال : مطبوع صادر عن قسم التوثيق والمعلومات – المنظمة العربية للتربية والعلوم </a:t>
            </a: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والثقافة </a:t>
            </a:r>
            <a:endParaRPr lang="ar-IQ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التطبيق :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110  2 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المنظمة العربية للتربية والعلوم والثقافة .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قسم التوثيق والمعلومات</a:t>
            </a:r>
          </a:p>
          <a:p>
            <a:pPr algn="r" rtl="1">
              <a:buFont typeface="Wingdings" pitchFamily="2" charset="2"/>
              <a:buChar char="q"/>
            </a:pPr>
            <a:r>
              <a:rPr lang="ar-IQ" sz="20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في حال ورد اسم الهيئة بلغات مختلفة في المطبوع فنستخدم الصيغة الواردة باللغة الرسمية للهيئة، واذا لم تكن اللغة الرسمية ضمن اللغات المستخدمة في اسم الهيئة ، فتستخدم الصيغة الواردة بلغة وكالة الفهرسة كما هو موضح في المثال أدناه :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مثال مطبوع صادر عن البنك الاسلامي للتنمية ، وقد ورد اسم البنك بلغة اخرى 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Islamic Bank for Development</a:t>
            </a:r>
            <a:endParaRPr lang="ar-IQ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110  2 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البنك الاسلامي للتنمية</a:t>
            </a:r>
          </a:p>
          <a:p>
            <a:pPr algn="r" rtl="1">
              <a:buFont typeface="Wingdings" pitchFamily="2" charset="2"/>
              <a:buChar char="q"/>
            </a:pPr>
            <a:r>
              <a:rPr lang="ar-IQ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يمكن ان تستخدم لغة ملائمة للقارئ اذا كانت اللغة غريبة وغير مالوفة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مثال : مطبوع صادر عن تشوتوتشوساكي وقد ورد الاسم بصيغة اخرى « المعهد الياباني للشرق الاوسط»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110  2 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المعهد الياباني للشرق الاوسط</a:t>
            </a:r>
          </a:p>
          <a:p>
            <a:pPr marL="0" indent="0" algn="r" rtl="1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732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ar-IQ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ثانيا : الهيئات واللجان والبعثات المشتركة : تدخل الهيئة المكونة من ممثلين لهيئتين او اكثر باسمها في $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ضمن التاج (110) وتكون قيمة المؤشر الاول (2) وكما هو موضح بالامثلة ادناه : 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IQ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مثال (1) مطبوع صادر عن اللجنة الاردنية الفلسطينية المشتركة </a:t>
            </a:r>
          </a:p>
          <a:p>
            <a:pPr marL="0" indent="0" algn="r" rtl="1">
              <a:buNone/>
            </a:pP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التطبيق :</a:t>
            </a:r>
          </a:p>
          <a:p>
            <a:pPr marL="0" indent="0" algn="r" rtl="1">
              <a:buNone/>
            </a:pP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110  2  $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اللجنة الاردنية الفلسطينية المشتركة </a:t>
            </a:r>
          </a:p>
          <a:p>
            <a:pPr marL="0" indent="0" algn="r" rtl="1">
              <a:buNone/>
            </a:pPr>
            <a:endParaRPr lang="ar-IQ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r" rtl="1">
              <a:buFont typeface="Wingdings" pitchFamily="2" charset="2"/>
              <a:buChar char="q"/>
            </a:pPr>
            <a:r>
              <a:rPr lang="ar-IQ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اما اذا كانت هذه اللجان تابعة لهيئة اعلى فتدون في $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كهيئة فرعية وكما هو موضح في المثال أدناه :</a:t>
            </a:r>
          </a:p>
          <a:p>
            <a:pPr marL="0" indent="0" algn="r" rtl="1">
              <a:buNone/>
            </a:pPr>
            <a:r>
              <a:rPr lang="ar-IQ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مثال : مطبوع صادر عن لجنة التخطيط – وزارة التربية – جمهورية العراق </a:t>
            </a:r>
          </a:p>
          <a:p>
            <a:pPr marL="0" indent="0" algn="r" rtl="1">
              <a:buNone/>
            </a:pP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التطبيق : </a:t>
            </a:r>
          </a:p>
          <a:p>
            <a:pPr marL="0" indent="0" algn="r" rtl="1">
              <a:buNone/>
            </a:pP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110  1  $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العراق. $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وزارة التربية . $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لجنة التخطيط</a:t>
            </a:r>
          </a:p>
        </p:txBody>
      </p:sp>
    </p:spTree>
    <p:extLst>
      <p:ext uri="{BB962C8B-B14F-4D97-AF65-F5344CB8AC3E}">
        <p14:creationId xmlns:p14="http://schemas.microsoft.com/office/powerpoint/2010/main" val="3183846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ar-IQ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ثالثا : الاحزاب السياسية : تدخل الاعمال الصادرة عن الاحزاب السياسية بأسم الحزب في $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ضمن التاج (110) وتكون قيمة المؤشر الاول (2) وكما هو موضح في الامثلة أدناه : 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مثال (1) مطبوع صادر عن الحزب الديمقراطي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التطبيق :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110  2 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الحزب الديمقراطي</a:t>
            </a:r>
          </a:p>
          <a:p>
            <a:pPr algn="r" rtl="1">
              <a:buFont typeface="Wingdings" pitchFamily="2" charset="2"/>
              <a:buChar char="q"/>
            </a:pPr>
            <a:r>
              <a:rPr lang="ar-IQ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في حال صدر المطبوع عن هيئة فرعية تابعة فتدون في $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ضمن التاج (110) ، وفي حال وجود اكثرمن هيئة فرعية يكرر $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لتدوين جميع الهيئات الفرعية وكما هو موضح أدناه :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مثال (2) مطبوع صادر عن التنظيمات الطلابية - الحزب الشيوعي العراقي – نينوى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التطبيق :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110  2 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الحزب الشيوعي العراقي .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التنظيمات الطلابية (نينوى)</a:t>
            </a:r>
          </a:p>
          <a:p>
            <a:pPr marL="0" indent="0" algn="r" rtl="1">
              <a:buNone/>
            </a:pPr>
            <a:endParaRPr lang="ar-IQ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مثال (2) مطبوع صادرعن التنظيمات العمالية – الحزب الشيوعي العراقي  - فرع البصرة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التطبيق : </a:t>
            </a:r>
          </a:p>
          <a:p>
            <a:pPr marL="0" indent="0" algn="r" rtl="1">
              <a:buNone/>
            </a:pP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110  2 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الحزب الشيوعي العراقي .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التنظيمات العمالية . $</a:t>
            </a:r>
            <a:r>
              <a:rPr lang="en-US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فرع البصرة</a:t>
            </a:r>
            <a:endParaRPr lang="en-US" sz="2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068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رابعا : المؤتمرات، الندوات، اللقاءات ، الاجتماعات .. الخ : يدون اسم المؤتمر الذي تعقده الهيئة كرأس فرعي في $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حيث يعتمد اسم الهيئة مدخلا في $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ar-IQ" sz="2400" dirty="0" smtClean="0">
                <a:latin typeface="Times New Roman" pitchFamily="18" charset="0"/>
                <a:cs typeface="Times New Roman" pitchFamily="18" charset="0"/>
              </a:rPr>
              <a:t> كما هو موضخ في الامثلة أدناه :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311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753</Words>
  <Application>Microsoft Office PowerPoint</Application>
  <PresentationFormat>On-screen Show (4:3)</PresentationFormat>
  <Paragraphs>54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اولا : الاعمال الصادرة عن الهيئات الدولية : تدخل الاعمال الصادرة عن الهيئات الدولية بأسمها مباشرة في $a ضمن التاج (110) وبالصيغة الرسمية للهيئة او الصيغة المختصرة اذا كانت معروفة بذلك وتكون قيمة المؤشر الاول (2) </vt:lpstr>
      <vt:lpstr>تستخدم المختصرات اذا كانت الهيئة تعرف بها وكما هو موضح بالامثلة أدناه : </vt:lpstr>
      <vt:lpstr>اذا كان للهيئة هيئة فرعية او ذات علاقة ، فتدون في $b ضمن التاج (110) بينما تدون الهيئة الرئيسية في $a وكما هو موضح في المثال أدناه :  </vt:lpstr>
      <vt:lpstr>ثانيا : الهيئات واللجان والبعثات المشتركة : تدخل الهيئة المكونة من ممثلين لهيئتين او اكثر باسمها في $a ضمن التاج (110) وتكون قيمة المؤشر الاول (2) وكما هو موضح بالامثلة ادناه : </vt:lpstr>
      <vt:lpstr>ثالثا : الاحزاب السياسية : تدخل الاعمال الصادرة عن الاحزاب السياسية بأسم الحزب في $a ضمن التاج (110) وتكون قيمة المؤشر الاول (2) وكما هو موضح في الامثلة أدناه : </vt:lpstr>
      <vt:lpstr>رابعا : المؤتمرات، الندوات، اللقاءات ، الاجتماعات .. الخ : يدون اسم المؤتمر الذي تعقده الهيئة كرأس فرعي في $b حيث يعتمد اسم الهيئة مدخلا في $a كما هو موضخ في الامثلة أدناه : 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اولا : الاعمال الصادرة عن الهيئات الدولية</dc:title>
  <dc:creator>DR.Ahmed Saker 2o1O</dc:creator>
  <cp:lastModifiedBy>DR.Ahmed Saker 2o1O</cp:lastModifiedBy>
  <cp:revision>25</cp:revision>
  <dcterms:created xsi:type="dcterms:W3CDTF">2020-06-19T07:48:13Z</dcterms:created>
  <dcterms:modified xsi:type="dcterms:W3CDTF">2020-06-19T15:27:22Z</dcterms:modified>
</cp:coreProperties>
</file>