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60" r:id="rId5"/>
    <p:sldId id="261" r:id="rId6"/>
    <p:sldId id="262" r:id="rId7"/>
    <p:sldId id="263" r:id="rId8"/>
    <p:sldId id="264" r:id="rId9"/>
    <p:sldId id="265" r:id="rId10"/>
    <p:sldId id="266"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9" d="100"/>
          <a:sy n="79" d="100"/>
        </p:scale>
        <p:origin x="-111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F545AC0F-A3D2-4390-9B48-74D7A8DFF1B6}" type="datetimeFigureOut">
              <a:rPr lang="ar-IQ" smtClean="0"/>
              <a:t>10/26/1441</a:t>
            </a:fld>
            <a:endParaRPr lang="ar-IQ"/>
          </a:p>
        </p:txBody>
      </p:sp>
      <p:sp>
        <p:nvSpPr>
          <p:cNvPr id="20" name="Footer Placeholder 19"/>
          <p:cNvSpPr>
            <a:spLocks noGrp="1"/>
          </p:cNvSpPr>
          <p:nvPr>
            <p:ph type="ftr" sz="quarter" idx="11"/>
          </p:nvPr>
        </p:nvSpPr>
        <p:spPr/>
        <p:txBody>
          <a:bodyPr/>
          <a:lstStyle>
            <a:extLst/>
          </a:lstStyle>
          <a:p>
            <a:endParaRPr lang="ar-IQ"/>
          </a:p>
        </p:txBody>
      </p:sp>
      <p:sp>
        <p:nvSpPr>
          <p:cNvPr id="10" name="Slide Number Placeholder 9"/>
          <p:cNvSpPr>
            <a:spLocks noGrp="1"/>
          </p:cNvSpPr>
          <p:nvPr>
            <p:ph type="sldNum" sz="quarter" idx="12"/>
          </p:nvPr>
        </p:nvSpPr>
        <p:spPr/>
        <p:txBody>
          <a:bodyPr/>
          <a:lstStyle>
            <a:extLst/>
          </a:lstStyle>
          <a:p>
            <a:fld id="{955A2206-6499-49DB-B33B-E93941BF636A}" type="slidenum">
              <a:rPr lang="ar-IQ" smtClean="0"/>
              <a:t>‹#›</a:t>
            </a:fld>
            <a:endParaRPr lang="ar-IQ"/>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545AC0F-A3D2-4390-9B48-74D7A8DFF1B6}" type="datetimeFigureOut">
              <a:rPr lang="ar-IQ" smtClean="0"/>
              <a:t>10/26/1441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955A2206-6499-49DB-B33B-E93941BF636A}"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545AC0F-A3D2-4390-9B48-74D7A8DFF1B6}" type="datetimeFigureOut">
              <a:rPr lang="ar-IQ" smtClean="0"/>
              <a:t>10/26/1441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955A2206-6499-49DB-B33B-E93941BF636A}"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545AC0F-A3D2-4390-9B48-74D7A8DFF1B6}" type="datetimeFigureOut">
              <a:rPr lang="ar-IQ" smtClean="0"/>
              <a:t>10/26/1441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955A2206-6499-49DB-B33B-E93941BF636A}"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545AC0F-A3D2-4390-9B48-74D7A8DFF1B6}" type="datetimeFigureOut">
              <a:rPr lang="ar-IQ" smtClean="0"/>
              <a:t>10/26/1441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955A2206-6499-49DB-B33B-E93941BF636A}" type="slidenum">
              <a:rPr lang="ar-IQ" smtClean="0"/>
              <a:t>‹#›</a:t>
            </a:fld>
            <a:endParaRPr lang="ar-IQ"/>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545AC0F-A3D2-4390-9B48-74D7A8DFF1B6}" type="datetimeFigureOut">
              <a:rPr lang="ar-IQ" smtClean="0"/>
              <a:t>10/26/1441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955A2206-6499-49DB-B33B-E93941BF636A}"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545AC0F-A3D2-4390-9B48-74D7A8DFF1B6}" type="datetimeFigureOut">
              <a:rPr lang="ar-IQ" smtClean="0"/>
              <a:t>10/26/1441</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955A2206-6499-49DB-B33B-E93941BF636A}"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545AC0F-A3D2-4390-9B48-74D7A8DFF1B6}" type="datetimeFigureOut">
              <a:rPr lang="ar-IQ" smtClean="0"/>
              <a:t>10/26/1441</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955A2206-6499-49DB-B33B-E93941BF636A}"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F545AC0F-A3D2-4390-9B48-74D7A8DFF1B6}" type="datetimeFigureOut">
              <a:rPr lang="ar-IQ" smtClean="0"/>
              <a:t>10/26/1441</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955A2206-6499-49DB-B33B-E93941BF636A}" type="slidenum">
              <a:rPr lang="ar-IQ" smtClean="0"/>
              <a:t>‹#›</a:t>
            </a:fld>
            <a:endParaRPr lang="ar-IQ"/>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545AC0F-A3D2-4390-9B48-74D7A8DFF1B6}" type="datetimeFigureOut">
              <a:rPr lang="ar-IQ" smtClean="0"/>
              <a:t>10/26/1441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955A2206-6499-49DB-B33B-E93941BF636A}"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F545AC0F-A3D2-4390-9B48-74D7A8DFF1B6}" type="datetimeFigureOut">
              <a:rPr lang="ar-IQ" smtClean="0"/>
              <a:t>10/26/1441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955A2206-6499-49DB-B33B-E93941BF636A}" type="slidenum">
              <a:rPr lang="ar-IQ" smtClean="0"/>
              <a:t>‹#›</a:t>
            </a:fld>
            <a:endParaRPr lang="ar-IQ"/>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545AC0F-A3D2-4390-9B48-74D7A8DFF1B6}" type="datetimeFigureOut">
              <a:rPr lang="ar-IQ" smtClean="0"/>
              <a:t>10/26/1441</a:t>
            </a:fld>
            <a:endParaRPr lang="ar-IQ"/>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IQ"/>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55A2206-6499-49DB-B33B-E93941BF636A}" type="slidenum">
              <a:rPr lang="ar-IQ" smtClean="0"/>
              <a:t>‹#›</a:t>
            </a:fld>
            <a:endParaRPr lang="ar-IQ"/>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IQ" sz="7200" dirty="0"/>
              <a:t>مادة تقنيات الاتصال</a:t>
            </a:r>
          </a:p>
        </p:txBody>
      </p:sp>
      <p:sp>
        <p:nvSpPr>
          <p:cNvPr id="3" name="Subtitle 2"/>
          <p:cNvSpPr>
            <a:spLocks noGrp="1"/>
          </p:cNvSpPr>
          <p:nvPr>
            <p:ph type="subTitle" idx="1"/>
          </p:nvPr>
        </p:nvSpPr>
        <p:spPr>
          <a:xfrm>
            <a:off x="1432560" y="1988840"/>
            <a:ext cx="7406640" cy="2520280"/>
          </a:xfrm>
        </p:spPr>
        <p:txBody>
          <a:bodyPr>
            <a:normAutofit fontScale="92500" lnSpcReduction="20000"/>
          </a:bodyPr>
          <a:lstStyle/>
          <a:p>
            <a:pPr algn="ctr"/>
            <a:r>
              <a:rPr lang="ar-IQ" sz="3600" dirty="0"/>
              <a:t>المرحلة الثالثه انثروبولوجي / </a:t>
            </a:r>
            <a:r>
              <a:rPr lang="ar-IQ" sz="3600" dirty="0" smtClean="0"/>
              <a:t>مسائي / صباحي </a:t>
            </a:r>
            <a:endParaRPr lang="ar-IQ" sz="3600" dirty="0"/>
          </a:p>
          <a:p>
            <a:pPr algn="ctr"/>
            <a:r>
              <a:rPr lang="ar-IQ" sz="3600" dirty="0"/>
              <a:t>اعداد </a:t>
            </a:r>
            <a:r>
              <a:rPr lang="ar-IQ" sz="3600" dirty="0" smtClean="0"/>
              <a:t>:</a:t>
            </a:r>
          </a:p>
          <a:p>
            <a:pPr algn="ctr"/>
            <a:r>
              <a:rPr lang="ar-IQ" sz="3600" dirty="0" smtClean="0"/>
              <a:t>د. ذكرى جميل البناء </a:t>
            </a:r>
            <a:r>
              <a:rPr lang="ar-IQ" sz="3600" dirty="0" smtClean="0"/>
              <a:t> </a:t>
            </a:r>
          </a:p>
          <a:p>
            <a:pPr algn="ctr"/>
            <a:r>
              <a:rPr lang="ar-IQ" sz="3600" dirty="0" smtClean="0"/>
              <a:t>م.م </a:t>
            </a:r>
            <a:r>
              <a:rPr lang="ar-IQ" sz="3600" dirty="0"/>
              <a:t>ياسمين اسام</a:t>
            </a:r>
          </a:p>
          <a:p>
            <a:pPr algn="ctr"/>
            <a:r>
              <a:rPr lang="ar-IQ" sz="3600" dirty="0"/>
              <a:t>المحاضرة </a:t>
            </a:r>
            <a:r>
              <a:rPr lang="ar-IQ" sz="3600" dirty="0" smtClean="0"/>
              <a:t>العاشرة</a:t>
            </a:r>
            <a:endParaRPr lang="ar-IQ" sz="3600" dirty="0"/>
          </a:p>
          <a:p>
            <a:endParaRPr lang="ar-IQ" dirty="0"/>
          </a:p>
        </p:txBody>
      </p:sp>
    </p:spTree>
    <p:extLst>
      <p:ext uri="{BB962C8B-B14F-4D97-AF65-F5344CB8AC3E}">
        <p14:creationId xmlns:p14="http://schemas.microsoft.com/office/powerpoint/2010/main" val="22875992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9632" y="476672"/>
            <a:ext cx="7674056" cy="5771728"/>
          </a:xfrm>
        </p:spPr>
        <p:txBody>
          <a:bodyPr>
            <a:normAutofit fontScale="92500"/>
          </a:bodyPr>
          <a:lstStyle/>
          <a:p>
            <a:pPr algn="just"/>
            <a:r>
              <a:rPr lang="ar-IQ" dirty="0" smtClean="0"/>
              <a:t> </a:t>
            </a:r>
            <a:r>
              <a:rPr lang="ar-IQ" sz="2600" dirty="0"/>
              <a:t>وينتج عن هذا الانخداع بالثقافه الغربية حيث يكون هنالك اهتماما بالغ بكل ما يفعلونه (سلوك وعادات ولباس .....) والاهتمام بلغتهم الى درجة اهمال اللغه الام ، بسبب الركض وراء استعمال اللغه الاجنبية ، فينتج عن كل هذا تفقير للغه المستعمله ، وهناك من يرى على العكس من ذلك فأن هذا التنوع الثقافي عبر تطبيقات وخدمات الانترنت الالكترونية هو عامل ايجابي من الناحية الثقافية اذا احسن استغلالها خاصة من ناحية تعلم اللغات الاجنبية والتعرف على ثقافات الشعوب والامم واكتساب معارف ومعلومات جديده حيث تطرح مختلف الافكار والاراء من طرف اشخاص لهم مستويات علمية وثقافية متعدده فيمكن للفرد ان يكتسب معلومات ومعارف كثيرة .</a:t>
            </a:r>
            <a:endParaRPr lang="en-US" sz="2600" dirty="0"/>
          </a:p>
          <a:p>
            <a:pPr algn="just"/>
            <a:r>
              <a:rPr lang="ar-IQ" sz="2600" dirty="0"/>
              <a:t>وختاما تقع على الاسرة مسؤلية كبيرة في توجيه ابنائهم وارشادهم للاستخدام الامثل لوسائل التكنولوجيا الحديثة وتنبيههم على مخاطرها في حالة اساءة استخدامها ووضع رقابة عليهم بين الحين والاخر، لتجنيبهم الوقوع في شباك المواقع الاباحيه او مواقع تجنيد الاطفال لاغراض طائفيه وعنصريه ، وتكون النهايه وخيمه على المجتمع عامة والاسره بشكل خاص .</a:t>
            </a:r>
            <a:endParaRPr lang="en-US" sz="2600" dirty="0"/>
          </a:p>
          <a:p>
            <a:endParaRPr lang="ar-IQ" dirty="0"/>
          </a:p>
        </p:txBody>
      </p:sp>
    </p:spTree>
    <p:extLst>
      <p:ext uri="{BB962C8B-B14F-4D97-AF65-F5344CB8AC3E}">
        <p14:creationId xmlns:p14="http://schemas.microsoft.com/office/powerpoint/2010/main" val="4994518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16632"/>
            <a:ext cx="7498080" cy="576064"/>
          </a:xfrm>
        </p:spPr>
        <p:txBody>
          <a:bodyPr>
            <a:normAutofit/>
          </a:bodyPr>
          <a:lstStyle/>
          <a:p>
            <a:pPr algn="ctr"/>
            <a:r>
              <a:rPr lang="ar-IQ" sz="2800" b="1" dirty="0" smtClean="0">
                <a:effectLst/>
              </a:rPr>
              <a:t>تأثير </a:t>
            </a:r>
            <a:r>
              <a:rPr lang="ar-IQ" sz="2800" b="1" dirty="0">
                <a:effectLst/>
              </a:rPr>
              <a:t>وسائل الاتصال على الاسرة</a:t>
            </a:r>
            <a:endParaRPr lang="ar-IQ" sz="2800" dirty="0"/>
          </a:p>
        </p:txBody>
      </p:sp>
      <p:sp>
        <p:nvSpPr>
          <p:cNvPr id="3" name="Content Placeholder 2"/>
          <p:cNvSpPr>
            <a:spLocks noGrp="1"/>
          </p:cNvSpPr>
          <p:nvPr>
            <p:ph idx="1"/>
          </p:nvPr>
        </p:nvSpPr>
        <p:spPr>
          <a:xfrm>
            <a:off x="1115616" y="692696"/>
            <a:ext cx="7818072" cy="5688632"/>
          </a:xfrm>
        </p:spPr>
        <p:txBody>
          <a:bodyPr>
            <a:noAutofit/>
          </a:bodyPr>
          <a:lstStyle/>
          <a:p>
            <a:pPr algn="just"/>
            <a:r>
              <a:rPr lang="ar-IQ" sz="2400" dirty="0"/>
              <a:t>الاسره هي اهم واقدم النظم الاجتماعية بأعتبار ان كل عضو فيها له مركز وله دور . وهي عالمية اي موجوده في كل المجتمعات الانسانية وان اختلفت اشكالها كما هو معروف في ادبيات الانثروبولوجيا . فقد وجدت الاسرة من اجل استمرار حياة الانسان في الجماعة وتنظيمها بل هي الجماعة الانسانية الاولى التي يتعامل معها الفرد ويحتك بها احتكاكا مستمرا . وكما قال ابن خلدون (مؤسس علم الاجتماع العربي) بأن الانسان اجتماعي بطبعه ، فأن اول بنية اجتماعية يجد الانسان فيها نفسه هي الاسرة ، والاسرة تساهم في تنشأت الافراد وتعتبر المؤسسه التربوية الاولى التي يتلقى فيها الفرد مبادئ التربية الاجتماعية والسلوك وآداب المحافظه على الحقوق والواجبات ، فضلا عن ان ما بها من عادات وتقاليد تربط افراد الاسرة بعضهم ببعض ثم تربطهم بالمجتمع الذي يعيشون فيه .</a:t>
            </a:r>
            <a:r>
              <a:rPr lang="ar-IQ" sz="2800" dirty="0"/>
              <a:t> </a:t>
            </a:r>
            <a:endParaRPr lang="ar-IQ" sz="2800" dirty="0" smtClean="0"/>
          </a:p>
          <a:p>
            <a:pPr algn="just"/>
            <a:r>
              <a:rPr lang="ar-IQ" sz="2400" dirty="0"/>
              <a:t>وكما تعتبر الاسرة الوعاء الثقافي الاول التي تشكل حياة الفرد بالتنشئة ، فالاسرة اداة لنقل الثقافه واللغه والسلوك الاجتماعي لافرادها ، فأذا كان النظام الاسري صالحا يتردد صداه في وضعه السياسي وانتاجه الاقتصادي ومعاييره الاخلاقية والعكس صحيح .  </a:t>
            </a:r>
            <a:endParaRPr lang="en-US" sz="2400" dirty="0"/>
          </a:p>
          <a:p>
            <a:pPr algn="just"/>
            <a:endParaRPr lang="ar-IQ" sz="2800" dirty="0"/>
          </a:p>
        </p:txBody>
      </p:sp>
    </p:spTree>
    <p:extLst>
      <p:ext uri="{BB962C8B-B14F-4D97-AF65-F5344CB8AC3E}">
        <p14:creationId xmlns:p14="http://schemas.microsoft.com/office/powerpoint/2010/main" val="11687377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60648"/>
            <a:ext cx="7498080" cy="5987752"/>
          </a:xfrm>
        </p:spPr>
        <p:txBody>
          <a:bodyPr>
            <a:normAutofit/>
          </a:bodyPr>
          <a:lstStyle/>
          <a:p>
            <a:pPr algn="just"/>
            <a:r>
              <a:rPr lang="ar-IQ" sz="2400" dirty="0"/>
              <a:t>فالاسرة هي الوحدة الاولى للمجتمع واولى مؤسساته التي تكون العلاقات فيها في الغالب مباشرة ويتم داخلها تنشأت الفرد اجتماعيا ويكتسب فيها الكثير من معارفه ومهاراته وميوله وعواطفه واتجاهاته في الحياة ، ويجد فيها امنه وسكنه </a:t>
            </a:r>
            <a:r>
              <a:rPr lang="ar-IQ" sz="2400" dirty="0" smtClean="0"/>
              <a:t>.</a:t>
            </a:r>
          </a:p>
          <a:p>
            <a:pPr algn="just"/>
            <a:r>
              <a:rPr lang="ar-IQ" sz="2400" b="1" dirty="0"/>
              <a:t>تأثير وسائل الاتصال الحديثة على الاسرة وطريقة التعامل معها </a:t>
            </a:r>
            <a:endParaRPr lang="en-US" sz="2400" dirty="0"/>
          </a:p>
          <a:p>
            <a:pPr algn="just"/>
            <a:r>
              <a:rPr lang="ar-IQ" sz="2400" dirty="0"/>
              <a:t>وسائل الاتصال الحديثة تنتج عنها آثار وانعكاسات على عدة مستويات وعلى مختلف الجوانب (الاجتماعية والنفسية والمعرفية والسلوكية) وهي اما انعكاسات ايجابية او سلبية وهذا شيء طبيعي لان هذه الوسائل الحديثة من التكنولوجيا ، والتي لابد ان تحدث اثرا على مستعمليها وتغييرا سواء كان في الجانب الثقافي او الاجتماعي او السلوكي او اللغوي او السيكولوجي ، الى غير ذلك من الجوانب التي يمكن ان يلحقها هذا التأثير.</a:t>
            </a:r>
            <a:endParaRPr lang="en-US" sz="2400" dirty="0"/>
          </a:p>
          <a:p>
            <a:pPr algn="just"/>
            <a:r>
              <a:rPr lang="ar-IQ" sz="2400" dirty="0"/>
              <a:t>ان تأثير وسائل الاتصال الحديثة سيكون اعمق واكثر تأثيرا وذلك نظرا لتطورها ولتعدد تقنياتها وخدماتها فمن دون شك كلما تطورت وسائل الاتصال كلما زادت حدة تأثيراتها و وقع انعكاساتها .</a:t>
            </a:r>
          </a:p>
          <a:p>
            <a:pPr algn="just"/>
            <a:endParaRPr lang="ar-IQ" sz="2400" dirty="0"/>
          </a:p>
        </p:txBody>
      </p:sp>
    </p:spTree>
    <p:extLst>
      <p:ext uri="{BB962C8B-B14F-4D97-AF65-F5344CB8AC3E}">
        <p14:creationId xmlns:p14="http://schemas.microsoft.com/office/powerpoint/2010/main" val="2263432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476672"/>
            <a:ext cx="7746064" cy="6120680"/>
          </a:xfrm>
        </p:spPr>
        <p:txBody>
          <a:bodyPr>
            <a:normAutofit/>
          </a:bodyPr>
          <a:lstStyle/>
          <a:p>
            <a:pPr algn="just"/>
            <a:r>
              <a:rPr lang="ar-IQ" sz="2400" dirty="0"/>
              <a:t>وفيما ياتي نستعرض بعض الاثار المترتبة على استخدام وسائل الاتصال الحديثة </a:t>
            </a:r>
            <a:r>
              <a:rPr lang="ar-IQ" sz="2400" dirty="0" smtClean="0"/>
              <a:t>:</a:t>
            </a:r>
            <a:endParaRPr lang="en-US" sz="2400" dirty="0"/>
          </a:p>
          <a:p>
            <a:pPr algn="just"/>
            <a:r>
              <a:rPr lang="ar-IQ" sz="2400" dirty="0"/>
              <a:t>1</a:t>
            </a:r>
            <a:r>
              <a:rPr lang="ar-IQ" sz="2400" b="1" dirty="0"/>
              <a:t>.تكنولوجيا الاتصال والعولمه الثقافية : </a:t>
            </a:r>
            <a:endParaRPr lang="en-US" sz="2400" dirty="0"/>
          </a:p>
          <a:p>
            <a:pPr algn="just"/>
            <a:r>
              <a:rPr lang="ar-IQ" sz="2400" dirty="0"/>
              <a:t>من آثار وسائل الاتصال الحديثة على مجتمعنا قضية العولمه الثقافية، وتعني ان ينتقل اهتمام الانسان من المجال المحلي الى المجال العالمي ، وخروجه من المحيط الداخلي الى المحيط الخارجي ، كما توحي العولمه الثقافيه الى سيطرة الثقافات القويه ونشر قيمها وهيمنتها على الثقافات الضعيفه ، كما تعمل على توحيد اشكال التعبير الثقافي في جميع انحاء العالم ، اي جعل اي شيء اقرب الى ثقافة العالم الواحد. والتي اخذت قدرا معتبرا من اهتمام المختصين لان المهتمين بالشأن الاعلامي والاجتماعي على المستوى الدولي يدركون حساسيتها وخطورتها على المجتمعات المحلية لاسيما الفقيرة منها . </a:t>
            </a:r>
            <a:endParaRPr lang="en-US" sz="2400" dirty="0"/>
          </a:p>
          <a:p>
            <a:endParaRPr lang="ar-IQ" dirty="0"/>
          </a:p>
        </p:txBody>
      </p:sp>
    </p:spTree>
    <p:extLst>
      <p:ext uri="{BB962C8B-B14F-4D97-AF65-F5344CB8AC3E}">
        <p14:creationId xmlns:p14="http://schemas.microsoft.com/office/powerpoint/2010/main" val="33148097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260648"/>
            <a:ext cx="7746064" cy="6480720"/>
          </a:xfrm>
        </p:spPr>
        <p:txBody>
          <a:bodyPr>
            <a:normAutofit/>
          </a:bodyPr>
          <a:lstStyle/>
          <a:p>
            <a:pPr algn="just"/>
            <a:r>
              <a:rPr lang="ar-IQ" sz="2400" dirty="0"/>
              <a:t>ومن دون شك فأن وسائل الاتصال تؤدي بجدارة مهمة الترويج للقيم الثقافية للعولمه ونشرها في مختلف مناطق العالم لاسيما الوسائل الجديدة منها ، فهي قادرة على تحقيق مساعي العولمه لتنميط ثقافات الشعوب وقادرة على تجسيد ما يرمي اليه الاعلام الغربي المعولم لاسيما شبكة الانترنت ، التي يعتبرها العديد من الكتاب والمختصين كوسيلة لنشر قيم العولمه بجدارة وتحقيق غاياتها خاصة في المجال الثقافي ، فهي العربة التي تنقل عدة ثقافات وقيم وانماط سلوكية ومضامين لعدة متلقين في كل انحاء العالم بكل سهولة وبتكلفة قليلة </a:t>
            </a:r>
            <a:r>
              <a:rPr lang="ar-IQ" sz="2400" dirty="0" smtClean="0"/>
              <a:t>.</a:t>
            </a:r>
          </a:p>
          <a:p>
            <a:pPr algn="just"/>
            <a:r>
              <a:rPr lang="ar-IQ" sz="2400" dirty="0" smtClean="0"/>
              <a:t>وعليه </a:t>
            </a:r>
            <a:r>
              <a:rPr lang="ar-IQ" sz="2400" dirty="0"/>
              <a:t>فأن شبكة الانترنت ليست كغيرها من وسائل الاعلام والاتصال فهي كونية وعالمية ، وهذه الخاصية تجعلها جديرة بنقل قيم العولمه وتجسيد اهدافها .</a:t>
            </a:r>
            <a:endParaRPr lang="en-US" sz="2400" dirty="0"/>
          </a:p>
          <a:p>
            <a:pPr algn="just"/>
            <a:r>
              <a:rPr lang="ar-IQ" sz="2400" dirty="0"/>
              <a:t>ولذلك فأننا كثيرا ما نشهد تعالي اصوات تنادي بأعادة النظر في النظام الدولي للاعلام الذي يتسم بالتدفق الاحادي والافقي للمعلومات والمضامين الاعلامية من (الغرب والعالم المتقدم عموما) .</a:t>
            </a:r>
          </a:p>
        </p:txBody>
      </p:sp>
    </p:spTree>
    <p:extLst>
      <p:ext uri="{BB962C8B-B14F-4D97-AF65-F5344CB8AC3E}">
        <p14:creationId xmlns:p14="http://schemas.microsoft.com/office/powerpoint/2010/main" val="31373064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188640"/>
            <a:ext cx="7746064" cy="6480720"/>
          </a:xfrm>
        </p:spPr>
        <p:txBody>
          <a:bodyPr>
            <a:noAutofit/>
          </a:bodyPr>
          <a:lstStyle/>
          <a:p>
            <a:pPr algn="just"/>
            <a:r>
              <a:rPr lang="ar-IQ" sz="2400" b="1" dirty="0" smtClean="0"/>
              <a:t>2.التاثيرات </a:t>
            </a:r>
            <a:r>
              <a:rPr lang="ar-IQ" sz="2400" b="1" dirty="0"/>
              <a:t>المختلفة على مستخدمي تقنيات الاتصال الحديثه مثل :</a:t>
            </a:r>
            <a:endParaRPr lang="en-US" sz="2400" dirty="0"/>
          </a:p>
          <a:p>
            <a:pPr algn="just"/>
            <a:r>
              <a:rPr lang="ar-IQ" sz="2400" b="1" u="sng" dirty="0"/>
              <a:t>-- تاثيرات الاجتماعية : </a:t>
            </a:r>
            <a:endParaRPr lang="en-US" sz="2400" dirty="0"/>
          </a:p>
          <a:p>
            <a:pPr algn="just"/>
            <a:r>
              <a:rPr lang="ar-IQ" sz="2400" dirty="0"/>
              <a:t>بينت العديد من الدراسات ان الاستخدام المفرط لتطبيقات الاتصالات والانترنت ، تسبب العزله والانفراد لدى المستخدمين وتراجع مدة جلوسهم مع افراد عائلاتهم واصدقائهم .</a:t>
            </a:r>
            <a:endParaRPr lang="en-US" sz="2400" dirty="0"/>
          </a:p>
          <a:p>
            <a:pPr algn="just"/>
            <a:r>
              <a:rPr lang="ar-IQ" sz="2400" dirty="0"/>
              <a:t>ففي دراسه قام بها (كريستوفر ساندرز) نشرت في صيف سنة 2000م ، تبين ان هناك علاقة بين استعمال الانترنت ومشاعر العزلة الاجتماعية والاكتئاب ، وقد بينت دراسة اخرى ان الاستعمال الزائد للانترنت كانت له علاقة مع انخفاض الاتصالات العائلية ونقص حجم الدائرة الاجتماعية المحلية للعائلة ، مع زيادة مشاعر الاكتئاب والوحدة . فالتقنيات الاتصالية الحديثة تجعل الفرد يشعر بمتعه وانبساط ، نظرا لامكانية الحديث مع اشخاص من كل انحاء العالم وفي الوقت الآني المتزامن وهذا ما يجعله يستغرق في النقاشات ويقضي اوقاتا دون ان يشعر ، وبالتالي ينفصل عن المجتمع الحقيقي ويدخل في مجتمعات افتراضية ، ويصبح شخصا غريبا عن مجتمعه ، وينقص اهتمامه بقضاياه وبأحداث محيطه الاجتماعي ومع مرور الوقت يتحول الى شخص منعزل تماما عن بيئته الاجتماعية </a:t>
            </a:r>
          </a:p>
        </p:txBody>
      </p:sp>
    </p:spTree>
    <p:extLst>
      <p:ext uri="{BB962C8B-B14F-4D97-AF65-F5344CB8AC3E}">
        <p14:creationId xmlns:p14="http://schemas.microsoft.com/office/powerpoint/2010/main" val="1312087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9632" y="332656"/>
            <a:ext cx="7674056" cy="5915744"/>
          </a:xfrm>
        </p:spPr>
        <p:txBody>
          <a:bodyPr>
            <a:normAutofit fontScale="77500" lnSpcReduction="20000"/>
          </a:bodyPr>
          <a:lstStyle/>
          <a:p>
            <a:pPr algn="just"/>
            <a:r>
              <a:rPr lang="ar-IQ" sz="3100" dirty="0"/>
              <a:t>ويصيبه ما يسمى (بالانعزال الذاتي) ويزداد ارتباطه باصدقائه الافتراضيين ، الى درجة ان يفقد الرغبة في الجلوس لمدة طويلة مع افراد عائلته واصدقائه ، ويعود هذا الارتباط الشديد بالجماعه الافتراضية وبمنتديات المحادثة الالكترونية الى كون هذه المنتديات توفر بيئة يقوم فيها الافراد بتطوير شعور الانتماء والهوية الاجتماعية .</a:t>
            </a:r>
            <a:endParaRPr lang="en-US" sz="3100" dirty="0"/>
          </a:p>
          <a:p>
            <a:pPr algn="just"/>
            <a:r>
              <a:rPr lang="ar-IQ" sz="3100" dirty="0"/>
              <a:t>بالاضافه الى الاثر المحتمل على العلاقات الزوجية والتي قد تتدهور بشكل كبير وتؤدي حتى الى الطلاق ، خاصة اذا انغمس احد الطرفين في علاقات افتراضية غير شرعية ولهذا فأن الاستعمال المتواصل لشبكه الانترنت وخدماتها الاتصالية يهدد بشكل مباشر كيان العلاقات الحقيقية وجها لوجه ، ويحدث قطيعه بين الافراد مما يؤدي الى زوال النسيج الاجتماعي التقليدي ، وحلول نسيج اجتماعي افتراضي محله .</a:t>
            </a:r>
            <a:endParaRPr lang="en-US" sz="3100" dirty="0"/>
          </a:p>
          <a:p>
            <a:pPr algn="just"/>
            <a:r>
              <a:rPr lang="ar-IQ" sz="3100" dirty="0"/>
              <a:t>ونتيجة لهذا الانعزال والانفصال الاجتماعي ، يحدث نوع من التفكك الاجتماعي وتطغى النزعه الفردية على الجماعية ويتراجع الاهتمام بقضاية الجماعه ، ومن الانعكاسات الاخرى التي تحدث من جراء استخدام منتديات المحادثة الالكترونية (الاغتراب الثقافي والتنميط الاجتماعي) الذي يجعل الفرد يشعر وكأنه لا ينتمي الى ثقافة مجتمعه ، وتبدأ اعراض التملص من عادات مجتمعه وتقاليده .</a:t>
            </a:r>
            <a:endParaRPr lang="en-US" sz="3100" dirty="0"/>
          </a:p>
          <a:p>
            <a:endParaRPr lang="ar-IQ" dirty="0"/>
          </a:p>
        </p:txBody>
      </p:sp>
    </p:spTree>
    <p:extLst>
      <p:ext uri="{BB962C8B-B14F-4D97-AF65-F5344CB8AC3E}">
        <p14:creationId xmlns:p14="http://schemas.microsoft.com/office/powerpoint/2010/main" val="28351838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116632"/>
            <a:ext cx="8100392" cy="6741368"/>
          </a:xfrm>
        </p:spPr>
        <p:txBody>
          <a:bodyPr>
            <a:normAutofit fontScale="70000" lnSpcReduction="20000"/>
          </a:bodyPr>
          <a:lstStyle/>
          <a:p>
            <a:pPr algn="just"/>
            <a:r>
              <a:rPr lang="ar-IQ" b="1" u="sng" dirty="0"/>
              <a:t>--التاثيرات المختلفه على السلوك والمواقف :</a:t>
            </a:r>
            <a:endParaRPr lang="en-US" dirty="0"/>
          </a:p>
          <a:p>
            <a:pPr algn="just"/>
            <a:r>
              <a:rPr lang="ar-IQ" dirty="0"/>
              <a:t>يمكن لمستعملي الانترنت ولاسيما تطبيقاتها الاتصالية الالكترونية ان يتأثروا بالاشخاص الذين يتواصلون معهم فيحدث جراء ذلك تغيرا في سلوكهم وتصرفاتهم ، كما تتغير كذلك مواقفهم واتجاهاتهم المختلفه لان اكتساب الاتجاهات الاجتماعية لدى الفرد يتم عن طريق التفاعل الذي يحدث بين الفرد وغيره من افراد المجتمع ، ونظرا لاندماج الفرد كليا في الاتصال مع اشخاص اخرين يحدث له نوع من الشعور بالولاء والانتماء والالتزام بمعايير جماعته الافتراضية ، وبالتالي تبنى مواقفهم وافكارهم واتجاهاتهم ، بالاضافه الى ذلك فأن المحادثة لاوقات طويلة يجعل الفرد يتخلى عن سلوك كان يقوم به لتحل محله سلوكات غيرها ولهذا يحذر المختصون من اخطار وانعكاسات الاتصالات الالكترونية على الاطفال والمراهقين ومن امكانية انحراف سلوكهم واخلاقهم . </a:t>
            </a:r>
            <a:endParaRPr lang="en-US" dirty="0"/>
          </a:p>
          <a:p>
            <a:pPr algn="just"/>
            <a:r>
              <a:rPr lang="ar-IQ" b="1" u="sng" dirty="0"/>
              <a:t>--التاثيرات السلبية على الجانب الديني والاخلاقي : </a:t>
            </a:r>
            <a:endParaRPr lang="en-US" dirty="0"/>
          </a:p>
          <a:p>
            <a:pPr algn="just"/>
            <a:r>
              <a:rPr lang="ar-IQ" dirty="0"/>
              <a:t>من اخطر الانعكاسات التي يمكن ان تنتج عن الاستعمال المفرط لخدمات الاتصال الالكترونية ، تلك المتعلقه بالجانبين (الديني والاخلاقي) حيث ان مناقشة مواضيع تافهة وانحرافية ، قد تؤدي الى تدهور منظومة القيم وانحطاط اخلاقي لدى الافراد لان الحديث الالكتروني قد يكون مع اشخاص جادين وذوي خلق كما قد يكون مع اشخاص منحرفين لا قيم لهم ولا مبادىء وهذا ما يشكل خطرا بنسبة كبيرة على الاطفال والمراهقين لانهم دائما ينساقون وراء ماهو غامض ومجهول نظرا لفضولهم الكبير ومحاولة اكتشاف كل شيء ولهذا فأنهم قد يتعرضون لنقاشات اباحية تؤدي الى انحراف سلوكهم بشكل كبير ، بالاضافه الى دخول الاطفال والمراهقين الى مواقع تثير النعرات الطائفية والعنصرية وانتهاك خصوصيات  او استفزاز طرف معين من اجل اثارة الفتن بين طوائف المجتمع .</a:t>
            </a:r>
            <a:endParaRPr lang="en-US" dirty="0"/>
          </a:p>
          <a:p>
            <a:endParaRPr lang="ar-IQ" dirty="0"/>
          </a:p>
        </p:txBody>
      </p:sp>
    </p:spTree>
    <p:extLst>
      <p:ext uri="{BB962C8B-B14F-4D97-AF65-F5344CB8AC3E}">
        <p14:creationId xmlns:p14="http://schemas.microsoft.com/office/powerpoint/2010/main" val="12476035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188640"/>
            <a:ext cx="7746064" cy="6552728"/>
          </a:xfrm>
        </p:spPr>
        <p:txBody>
          <a:bodyPr>
            <a:noAutofit/>
          </a:bodyPr>
          <a:lstStyle/>
          <a:p>
            <a:pPr algn="just"/>
            <a:r>
              <a:rPr lang="ar-IQ" sz="2400" b="1" u="sng" dirty="0"/>
              <a:t>--التاثيرات النفسية : </a:t>
            </a:r>
            <a:endParaRPr lang="en-US" sz="2400" dirty="0"/>
          </a:p>
          <a:p>
            <a:pPr algn="just"/>
            <a:r>
              <a:rPr lang="ar-IQ" sz="2400" dirty="0"/>
              <a:t>من بين الاثار التي تسببها الاوقات المتواصله امام هذه الوسائل الالكترونية الحديثة الاصابة بالاحباط النفسي والاحساس بالقلق بسبب قضاء اوقات طويلة لاسيما اذا كان هذا الاستعمال عشوائيا ، اي دون هدف محدد مسبقا او اذا جرى نقاشا في موضوع تافه لا ينفع كالمواضيع الغير اخلاقية فأنه من دون شك سيشعر بالذنب وتضييع الوقت في مواضيع غير مجدية مما </a:t>
            </a:r>
            <a:r>
              <a:rPr lang="ar-IQ" sz="2400" dirty="0" smtClean="0"/>
              <a:t>يؤدي </a:t>
            </a:r>
            <a:r>
              <a:rPr lang="ar-IQ" sz="2400" dirty="0"/>
              <a:t>به الى الشعور </a:t>
            </a:r>
            <a:r>
              <a:rPr lang="ar-IQ" sz="2400" dirty="0" smtClean="0"/>
              <a:t>بالاحباط </a:t>
            </a:r>
            <a:r>
              <a:rPr lang="ar-IQ" sz="2400" dirty="0"/>
              <a:t>النفسي والمعنوي </a:t>
            </a:r>
            <a:r>
              <a:rPr lang="ar-IQ" sz="2400" dirty="0" smtClean="0"/>
              <a:t>.</a:t>
            </a:r>
          </a:p>
          <a:p>
            <a:pPr algn="just"/>
            <a:r>
              <a:rPr lang="ar-IQ" sz="2400" b="1" u="sng" dirty="0"/>
              <a:t>--التاثيرات الثقافية :</a:t>
            </a:r>
            <a:endParaRPr lang="en-US" sz="2400" dirty="0"/>
          </a:p>
          <a:p>
            <a:pPr algn="just"/>
            <a:r>
              <a:rPr lang="ar-IQ" sz="2400" dirty="0"/>
              <a:t>يمكن القول ان الانعكاسات الثقافية لوسائل الاتصال الحديثة على المستعملين هي الانعكاسات الاهم والاخطر في الوقت نفسه ، فمما لا شك فيه ان استعمال الانترنت كوسيلة اتصال لا يخلو من تأثير وتأثر بثقافات الغير ، فالشخص الذي يتحادث ويتفاعل مع شخص اخر مختلف عن ثقافته ومجتمعه لابد وان ينقل كل واحد منهما افكارا للاخر ويسوق له ثقافته وقيم مجتمعه ، فالاتصال اصبح ملازما للثقافه ، بسبب التطور الحاصل في التقنيات الاتصالية وتطبيقاتها المختلفه ، ومن الاخطار المحتمله على المستعملين (خطر التغريب الثقافي) الذي يمس الشباب بالخصوص ويجعلهم يتخلون عن ثقافتهم وخصوصيتهم ويتنكرون من عاداتهم وحضارتهم ، </a:t>
            </a:r>
            <a:endParaRPr lang="en-US" sz="2400" dirty="0"/>
          </a:p>
        </p:txBody>
      </p:sp>
    </p:spTree>
    <p:extLst>
      <p:ext uri="{BB962C8B-B14F-4D97-AF65-F5344CB8AC3E}">
        <p14:creationId xmlns:p14="http://schemas.microsoft.com/office/powerpoint/2010/main" val="36147425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29</TotalTime>
  <Words>1485</Words>
  <Application>Microsoft Office PowerPoint</Application>
  <PresentationFormat>On-screen Show (4:3)</PresentationFormat>
  <Paragraphs>36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Solstice</vt:lpstr>
      <vt:lpstr>مادة تقنيات الاتصال</vt:lpstr>
      <vt:lpstr>تأثير وسائل الاتصال على الاسرة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مادة تقنيات الاتصال</dc:title>
  <dc:creator>DR.Ahmed Saker 2o1O</dc:creator>
  <cp:lastModifiedBy>DR.Ahmed Saker 2o1O</cp:lastModifiedBy>
  <cp:revision>5</cp:revision>
  <dcterms:created xsi:type="dcterms:W3CDTF">2020-06-10T10:52:39Z</dcterms:created>
  <dcterms:modified xsi:type="dcterms:W3CDTF">2020-06-17T20:57:43Z</dcterms:modified>
</cp:coreProperties>
</file>