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68" r:id="rId2"/>
    <p:sldMasterId id="2147483780" r:id="rId3"/>
    <p:sldMasterId id="2147483792" r:id="rId4"/>
    <p:sldMasterId id="2147483804" r:id="rId5"/>
    <p:sldMasterId id="2147483816" r:id="rId6"/>
    <p:sldMasterId id="2147483828" r:id="rId7"/>
    <p:sldMasterId id="2147483840" r:id="rId8"/>
    <p:sldMasterId id="2147483852" r:id="rId9"/>
    <p:sldMasterId id="2147483864" r:id="rId10"/>
    <p:sldMasterId id="2147483876" r:id="rId11"/>
    <p:sldMasterId id="2147483888" r:id="rId12"/>
    <p:sldMasterId id="2147483900" r:id="rId13"/>
    <p:sldMasterId id="2147483912" r:id="rId14"/>
    <p:sldMasterId id="2147483924" r:id="rId15"/>
    <p:sldMasterId id="2147483936" r:id="rId16"/>
    <p:sldMasterId id="2147483948" r:id="rId17"/>
    <p:sldMasterId id="2147483960" r:id="rId18"/>
    <p:sldMasterId id="2147483972" r:id="rId19"/>
    <p:sldMasterId id="2147483984" r:id="rId20"/>
    <p:sldMasterId id="2147483996" r:id="rId21"/>
    <p:sldMasterId id="2147484008" r:id="rId22"/>
    <p:sldMasterId id="2147484020" r:id="rId23"/>
    <p:sldMasterId id="2147484032" r:id="rId24"/>
    <p:sldMasterId id="2147484044" r:id="rId25"/>
    <p:sldMasterId id="2147484056" r:id="rId26"/>
    <p:sldMasterId id="2147484068" r:id="rId27"/>
    <p:sldMasterId id="2147484080" r:id="rId28"/>
    <p:sldMasterId id="2147484092" r:id="rId29"/>
    <p:sldMasterId id="2147484104" r:id="rId30"/>
    <p:sldMasterId id="2147484116" r:id="rId31"/>
    <p:sldMasterId id="2147484128" r:id="rId32"/>
  </p:sldMasterIdLst>
  <p:sldIdLst>
    <p:sldId id="265" r:id="rId33"/>
    <p:sldId id="264" r:id="rId34"/>
    <p:sldId id="271" r:id="rId35"/>
    <p:sldId id="267"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01" r:id="rId66"/>
    <p:sldId id="302" r:id="rId6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61" Type="http://schemas.openxmlformats.org/officeDocument/2006/relationships/slide" Target="slides/slide2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9F9717C-0018-4F68-B32A-9BFDC57834E4}" type="datetimeFigureOut">
              <a:rPr lang="ar-IQ" smtClean="0"/>
              <a:pPr/>
              <a:t>22/10/1441</a:t>
            </a:fld>
            <a:endParaRPr lang="ar-IQ"/>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IQ">
              <a:solidFill>
                <a:srgbClr val="EBDDC3"/>
              </a:solidFill>
            </a:endParaRPr>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CD221138-AD97-443E-B235-09613C15BFF8}" type="slidenum">
              <a:rPr lang="ar-IQ" smtClean="0">
                <a:solidFill>
                  <a:srgbClr val="EBDDC3"/>
                </a:solidFill>
              </a:rPr>
              <a:pPr/>
              <a:t>‹#›</a:t>
            </a:fld>
            <a:endParaRPr lang="ar-IQ">
              <a:solidFill>
                <a:srgbClr val="EBDDC3"/>
              </a:solidFill>
            </a:endParaRPr>
          </a:p>
        </p:txBody>
      </p:sp>
    </p:spTree>
    <p:extLst>
      <p:ext uri="{BB962C8B-B14F-4D97-AF65-F5344CB8AC3E}">
        <p14:creationId xmlns:p14="http://schemas.microsoft.com/office/powerpoint/2010/main" val="22904839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22595986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955925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117754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84261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51497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087905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982080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589889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75449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89954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7478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5" name="عنصر نائب للتذييل 4"/>
          <p:cNvSpPr>
            <a:spLocks noGrp="1"/>
          </p:cNvSpPr>
          <p:nvPr>
            <p:ph type="ftr" sz="quarter" idx="11"/>
          </p:nvPr>
        </p:nvSpPr>
        <p:spPr>
          <a:xfrm>
            <a:off x="457201" y="6248207"/>
            <a:ext cx="5573483" cy="365125"/>
          </a:xfrm>
        </p:spPr>
        <p:txBody>
          <a:bodyPr/>
          <a:lstStyle/>
          <a:p>
            <a:endParaRPr lang="ar-IQ">
              <a:solidFill>
                <a:srgbClr val="775F55"/>
              </a:solidFill>
            </a:endParaRPr>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28683256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55362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655112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01443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846950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788032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567086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19706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304138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5899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99003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9F9717C-0018-4F68-B32A-9BFDC57834E4}" type="datetimeFigureOut">
              <a:rPr lang="ar-IQ" smtClean="0"/>
              <a:pPr/>
              <a:t>22/10/1441</a:t>
            </a:fld>
            <a:endParaRPr lang="ar-IQ"/>
          </a:p>
        </p:txBody>
      </p:sp>
      <p:sp>
        <p:nvSpPr>
          <p:cNvPr id="5" name="عنصر نائب للتذييل 4"/>
          <p:cNvSpPr>
            <a:spLocks noGrp="1"/>
          </p:cNvSpPr>
          <p:nvPr>
            <p:ph type="ftr" sz="quarter" idx="11"/>
          </p:nvPr>
        </p:nvSpPr>
        <p:spPr/>
        <p:txBody>
          <a:bodyPr/>
          <a:lstStyle/>
          <a:p>
            <a:endParaRPr lang="ar-IQ">
              <a:solidFill>
                <a:srgbClr val="EBDDC3"/>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solidFill>
                  <a:srgbClr val="EBDDC3"/>
                </a:solidFill>
              </a:rPr>
              <a:pPr/>
              <a:t>‹#›</a:t>
            </a:fld>
            <a:endParaRPr lang="ar-IQ">
              <a:solidFill>
                <a:srgbClr val="EBDDC3"/>
              </a:solidFill>
            </a:endParaRPr>
          </a:p>
        </p:txBody>
      </p:sp>
    </p:spTree>
    <p:extLst>
      <p:ext uri="{BB962C8B-B14F-4D97-AF65-F5344CB8AC3E}">
        <p14:creationId xmlns:p14="http://schemas.microsoft.com/office/powerpoint/2010/main" val="3325260377"/>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02070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381129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205679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68743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6387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684816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114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729376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58039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500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63662139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10024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519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534790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33746739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4921577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4795340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409629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8" name="Footer Placeholder 7"/>
          <p:cNvSpPr>
            <a:spLocks noGrp="1"/>
          </p:cNvSpPr>
          <p:nvPr>
            <p:ph type="ftr" sz="quarter" idx="11"/>
          </p:nvPr>
        </p:nvSpPr>
        <p:spPr/>
        <p:txBody>
          <a:bodyPr/>
          <a:lstStyle/>
          <a:p>
            <a:endParaRPr lang="ar-SA">
              <a:solidFill>
                <a:srgbClr val="073E87"/>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19410390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4" name="Footer Placeholder 3"/>
          <p:cNvSpPr>
            <a:spLocks noGrp="1"/>
          </p:cNvSpPr>
          <p:nvPr>
            <p:ph type="ftr" sz="quarter" idx="11"/>
          </p:nvPr>
        </p:nvSpPr>
        <p:spPr/>
        <p:txBody>
          <a:bodyPr/>
          <a:lstStyle/>
          <a:p>
            <a:endParaRPr lang="ar-SA">
              <a:solidFill>
                <a:srgbClr val="073E87"/>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30022168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3" name="Footer Placeholder 2"/>
          <p:cNvSpPr>
            <a:spLocks noGrp="1"/>
          </p:cNvSpPr>
          <p:nvPr>
            <p:ph type="ftr" sz="quarter" idx="11"/>
          </p:nvPr>
        </p:nvSpPr>
        <p:spPr/>
        <p:txBody>
          <a:bodyPr/>
          <a:lstStyle/>
          <a:p>
            <a:endParaRPr lang="ar-SA">
              <a:solidFill>
                <a:srgbClr val="073E87"/>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397227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794598477"/>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194165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35879297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40097497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101485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380367714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4092171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19912469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9277985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8" name="Footer Placeholder 7"/>
          <p:cNvSpPr>
            <a:spLocks noGrp="1"/>
          </p:cNvSpPr>
          <p:nvPr>
            <p:ph type="ftr" sz="quarter" idx="11"/>
          </p:nvPr>
        </p:nvSpPr>
        <p:spPr/>
        <p:txBody>
          <a:bodyPr/>
          <a:lstStyle/>
          <a:p>
            <a:endParaRPr lang="ar-SA">
              <a:solidFill>
                <a:srgbClr val="073E87"/>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24094498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4" name="Footer Placeholder 3"/>
          <p:cNvSpPr>
            <a:spLocks noGrp="1"/>
          </p:cNvSpPr>
          <p:nvPr>
            <p:ph type="ftr" sz="quarter" idx="11"/>
          </p:nvPr>
        </p:nvSpPr>
        <p:spPr/>
        <p:txBody>
          <a:bodyPr/>
          <a:lstStyle/>
          <a:p>
            <a:endParaRPr lang="ar-SA">
              <a:solidFill>
                <a:srgbClr val="073E87"/>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1388989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6" name="عنصر نائب للتذييل 5"/>
          <p:cNvSpPr>
            <a:spLocks noGrp="1"/>
          </p:cNvSpPr>
          <p:nvPr>
            <p:ph type="ftr" sz="quarter" idx="11"/>
          </p:nvPr>
        </p:nvSpPr>
        <p:spPr/>
        <p:txBody>
          <a:bodyPr/>
          <a:lstStyle/>
          <a:p>
            <a:endParaRPr lang="ar-IQ">
              <a:solidFill>
                <a:srgbClr val="775F55"/>
              </a:solidFill>
            </a:endParaRPr>
          </a:p>
        </p:txBody>
      </p:sp>
      <p:sp>
        <p:nvSpPr>
          <p:cNvPr id="7" name="عنصر نائب لرقم الشريحة 6"/>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316982011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3" name="Footer Placeholder 2"/>
          <p:cNvSpPr>
            <a:spLocks noGrp="1"/>
          </p:cNvSpPr>
          <p:nvPr>
            <p:ph type="ftr" sz="quarter" idx="11"/>
          </p:nvPr>
        </p:nvSpPr>
        <p:spPr/>
        <p:txBody>
          <a:bodyPr/>
          <a:lstStyle/>
          <a:p>
            <a:endParaRPr lang="ar-SA">
              <a:solidFill>
                <a:srgbClr val="073E87"/>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11379125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0213967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7387577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8291444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3220349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10057597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6500142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32134477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5222478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8" name="Footer Placeholder 7"/>
          <p:cNvSpPr>
            <a:spLocks noGrp="1"/>
          </p:cNvSpPr>
          <p:nvPr>
            <p:ph type="ftr" sz="quarter" idx="11"/>
          </p:nvPr>
        </p:nvSpPr>
        <p:spPr/>
        <p:txBody>
          <a:bodyPr/>
          <a:lstStyle/>
          <a:p>
            <a:endParaRPr lang="ar-SA">
              <a:solidFill>
                <a:srgbClr val="073E87"/>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2115510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8" name="عنصر نائب للتذييل 7"/>
          <p:cNvSpPr>
            <a:spLocks noGrp="1"/>
          </p:cNvSpPr>
          <p:nvPr>
            <p:ph type="ftr" sz="quarter" idx="11"/>
          </p:nvPr>
        </p:nvSpPr>
        <p:spPr/>
        <p:txBody>
          <a:bodyPr/>
          <a:lstStyle/>
          <a:p>
            <a:endParaRPr lang="ar-IQ">
              <a:solidFill>
                <a:srgbClr val="775F55"/>
              </a:solidFill>
            </a:endParaRPr>
          </a:p>
        </p:txBody>
      </p:sp>
      <p:sp>
        <p:nvSpPr>
          <p:cNvPr id="9" name="عنصر نائب لرقم الشريحة 8"/>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408770959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4" name="Footer Placeholder 3"/>
          <p:cNvSpPr>
            <a:spLocks noGrp="1"/>
          </p:cNvSpPr>
          <p:nvPr>
            <p:ph type="ftr" sz="quarter" idx="11"/>
          </p:nvPr>
        </p:nvSpPr>
        <p:spPr/>
        <p:txBody>
          <a:bodyPr/>
          <a:lstStyle/>
          <a:p>
            <a:endParaRPr lang="ar-SA">
              <a:solidFill>
                <a:srgbClr val="073E87"/>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18731093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3" name="Footer Placeholder 2"/>
          <p:cNvSpPr>
            <a:spLocks noGrp="1"/>
          </p:cNvSpPr>
          <p:nvPr>
            <p:ph type="ftr" sz="quarter" idx="11"/>
          </p:nvPr>
        </p:nvSpPr>
        <p:spPr/>
        <p:txBody>
          <a:bodyPr/>
          <a:lstStyle/>
          <a:p>
            <a:endParaRPr lang="ar-SA">
              <a:solidFill>
                <a:srgbClr val="073E87"/>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32989732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1954222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46381408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37068063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0430985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38187051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8251060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12319773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6643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4" name="عنصر نائب للتذييل 3"/>
          <p:cNvSpPr>
            <a:spLocks noGrp="1"/>
          </p:cNvSpPr>
          <p:nvPr>
            <p:ph type="ftr" sz="quarter" idx="11"/>
          </p:nvPr>
        </p:nvSpPr>
        <p:spPr/>
        <p:txBody>
          <a:bodyPr/>
          <a:lstStyle/>
          <a:p>
            <a:endParaRPr lang="ar-IQ">
              <a:solidFill>
                <a:srgbClr val="775F55"/>
              </a:solidFill>
            </a:endParaRPr>
          </a:p>
        </p:txBody>
      </p:sp>
      <p:sp>
        <p:nvSpPr>
          <p:cNvPr id="5" name="عنصر نائب لرقم الشريحة 4"/>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390437028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8" name="Footer Placeholder 7"/>
          <p:cNvSpPr>
            <a:spLocks noGrp="1"/>
          </p:cNvSpPr>
          <p:nvPr>
            <p:ph type="ftr" sz="quarter" idx="11"/>
          </p:nvPr>
        </p:nvSpPr>
        <p:spPr/>
        <p:txBody>
          <a:bodyPr/>
          <a:lstStyle/>
          <a:p>
            <a:endParaRPr lang="ar-SA">
              <a:solidFill>
                <a:srgbClr val="073E87"/>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1125235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4" name="Footer Placeholder 3"/>
          <p:cNvSpPr>
            <a:spLocks noGrp="1"/>
          </p:cNvSpPr>
          <p:nvPr>
            <p:ph type="ftr" sz="quarter" idx="11"/>
          </p:nvPr>
        </p:nvSpPr>
        <p:spPr/>
        <p:txBody>
          <a:bodyPr/>
          <a:lstStyle/>
          <a:p>
            <a:endParaRPr lang="ar-SA">
              <a:solidFill>
                <a:srgbClr val="073E87"/>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22492399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3" name="Footer Placeholder 2"/>
          <p:cNvSpPr>
            <a:spLocks noGrp="1"/>
          </p:cNvSpPr>
          <p:nvPr>
            <p:ph type="ftr" sz="quarter" idx="11"/>
          </p:nvPr>
        </p:nvSpPr>
        <p:spPr/>
        <p:txBody>
          <a:bodyPr/>
          <a:lstStyle/>
          <a:p>
            <a:endParaRPr lang="ar-SA">
              <a:solidFill>
                <a:srgbClr val="073E87"/>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11934895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6119360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6" name="Footer Placeholder 5"/>
          <p:cNvSpPr>
            <a:spLocks noGrp="1"/>
          </p:cNvSpPr>
          <p:nvPr>
            <p:ph type="ftr" sz="quarter" idx="11"/>
          </p:nvPr>
        </p:nvSpPr>
        <p:spPr/>
        <p:txBody>
          <a:bodyPr/>
          <a:lstStyle/>
          <a:p>
            <a:endParaRPr lang="ar-SA">
              <a:solidFill>
                <a:srgbClr val="073E87"/>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14718474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spTree>
    <p:extLst>
      <p:ext uri="{BB962C8B-B14F-4D97-AF65-F5344CB8AC3E}">
        <p14:creationId xmlns:p14="http://schemas.microsoft.com/office/powerpoint/2010/main" val="24574022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11"/>
          </p:nvPr>
        </p:nvSpPr>
        <p:spPr/>
        <p:txBody>
          <a:bodyPr/>
          <a:lstStyle/>
          <a:p>
            <a:endParaRPr lang="ar-SA">
              <a:solidFill>
                <a:srgbClr val="073E87"/>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73E87"/>
                </a:solidFill>
              </a:rPr>
              <a:pPr/>
              <a:t>‹#›</a:t>
            </a:fld>
            <a:endParaRPr lang="ar-SA">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2103442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24126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26247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7271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3" name="عنصر نائب للتذييل 2"/>
          <p:cNvSpPr>
            <a:spLocks noGrp="1"/>
          </p:cNvSpPr>
          <p:nvPr>
            <p:ph type="ftr" sz="quarter" idx="11"/>
          </p:nvPr>
        </p:nvSpPr>
        <p:spPr/>
        <p:txBody>
          <a:bodyPr/>
          <a:lstStyle/>
          <a:p>
            <a:endParaRPr lang="ar-IQ">
              <a:solidFill>
                <a:srgbClr val="775F55"/>
              </a:solidFill>
            </a:endParaRPr>
          </a:p>
        </p:txBody>
      </p:sp>
      <p:sp>
        <p:nvSpPr>
          <p:cNvPr id="4" name="عنصر نائب لرقم الشريحة 3"/>
          <p:cNvSpPr>
            <a:spLocks noGrp="1"/>
          </p:cNvSpPr>
          <p:nvPr>
            <p:ph type="sldNum" sz="quarter" idx="12"/>
          </p:nvPr>
        </p:nvSpPr>
        <p:spPr/>
        <p:txBody>
          <a:bodyPr/>
          <a:lstStyle/>
          <a:p>
            <a:fld id="{CD221138-AD97-443E-B235-09613C15BFF8}" type="slidenum">
              <a:rPr lang="ar-IQ" smtClean="0">
                <a:solidFill>
                  <a:srgbClr val="775F55"/>
                </a:solidFill>
              </a:rPr>
              <a:pPr/>
              <a:t>‹#›</a:t>
            </a:fld>
            <a:endParaRPr lang="ar-IQ">
              <a:solidFill>
                <a:srgbClr val="775F55"/>
              </a:solidFill>
            </a:endParaRPr>
          </a:p>
        </p:txBody>
      </p:sp>
    </p:spTree>
    <p:extLst>
      <p:ext uri="{BB962C8B-B14F-4D97-AF65-F5344CB8AC3E}">
        <p14:creationId xmlns:p14="http://schemas.microsoft.com/office/powerpoint/2010/main" val="188932435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552255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15541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618438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68185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6215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309960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14328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557568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853800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5383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6" name="عنصر نائب للتذييل 5"/>
          <p:cNvSpPr>
            <a:spLocks noGrp="1"/>
          </p:cNvSpPr>
          <p:nvPr>
            <p:ph type="ftr" sz="quarter" idx="11"/>
          </p:nvPr>
        </p:nvSpPr>
        <p:spPr/>
        <p:txBody>
          <a:bodyPr/>
          <a:lstStyle/>
          <a:p>
            <a:endParaRPr lang="ar-IQ">
              <a:solidFill>
                <a:srgbClr val="775F55"/>
              </a:solidFill>
            </a:endParaRPr>
          </a:p>
        </p:txBody>
      </p:sp>
      <p:sp>
        <p:nvSpPr>
          <p:cNvPr id="7" name="عنصر نائب لرقم الشريحة 6"/>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1954490287"/>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349663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385891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61257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11172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501069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985135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36102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9976341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224386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8385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CD221138-AD97-443E-B235-09613C15BFF8}" type="slidenum">
              <a:rPr lang="ar-IQ" smtClean="0"/>
              <a:pPr/>
              <a:t>‹#›</a:t>
            </a:fld>
            <a:endParaRPr lang="ar-IQ"/>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271535566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6" name="عنصر نائب للتذييل 5"/>
          <p:cNvSpPr>
            <a:spLocks noGrp="1"/>
          </p:cNvSpPr>
          <p:nvPr>
            <p:ph type="ftr" sz="quarter" idx="11"/>
          </p:nvPr>
        </p:nvSpPr>
        <p:spPr/>
        <p:txBody>
          <a:bodyPr/>
          <a:lstStyle/>
          <a:p>
            <a:endParaRPr lang="ar-IQ">
              <a:solidFill>
                <a:srgbClr val="775F55"/>
              </a:solidFill>
            </a:endParaRPr>
          </a:p>
        </p:txBody>
      </p:sp>
      <p:sp>
        <p:nvSpPr>
          <p:cNvPr id="7" name="عنصر نائب لرقم الشريحة 6"/>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34059042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064950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653574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986864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1591243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27534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4305745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994040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985674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95987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6846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1428485392"/>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9523425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031842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346256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937563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9539445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4352496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2889648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810258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316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33222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187966865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429779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8127946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922614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69828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860480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2940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5094862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489455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059415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1777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2547731019"/>
      </p:ext>
    </p:extLst>
  </p:cSld>
  <p:clrMapOvr>
    <a:overrideClrMapping bg1="dk1" tx1="lt1" bg2="dk2" tx2="lt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9159256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534819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810639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684667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91669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9478591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1044905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261418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814973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1200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97782454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1203165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0812471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533833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57123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998791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48980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2455473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389287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4196028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8655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937310501"/>
      </p:ext>
    </p:extLst>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845715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322834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660716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05138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509658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1586100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8656056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2375198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042474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20636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52333900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23758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111768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8920473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663160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992263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831762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006477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167671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593112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1709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93272309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029237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074735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897075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8605679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9179970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556419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0966332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9727888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495196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32323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87101878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029373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4577903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0376100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6399135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3953770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943745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4844734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2805983705"/>
      </p:ext>
    </p:extLst>
  </p:cSld>
  <p:clrMapOvr>
    <a:overrideClrMapping bg1="dk1" tx1="lt1" bg2="dk2" tx2="lt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67272429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135757315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98887193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98828386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5014189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22138619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30215316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68909907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363785891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85531531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45784954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1637037240"/>
      </p:ext>
    </p:extLst>
  </p:cSld>
  <p:clrMapOvr>
    <a:overrideClrMapping bg1="dk1" tx1="lt1" bg2="dk2" tx2="lt2" accent1="accent1" accent2="accent2" accent3="accent3" accent4="accent4" accent5="accent5" accent6="accent6" hlink="hlink" folHlink="folHlink"/>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88913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D221138-AD97-443E-B235-09613C15BFF8}" type="slidenum">
              <a:rPr lang="ar-IQ" smtClean="0"/>
              <a:pPr/>
              <a:t>‹#›</a:t>
            </a:fld>
            <a:endParaRPr lang="ar-IQ"/>
          </a:p>
        </p:txBody>
      </p:sp>
      <p:sp>
        <p:nvSpPr>
          <p:cNvPr id="14" name="عنصر نائب للتذييل 13"/>
          <p:cNvSpPr>
            <a:spLocks noGrp="1"/>
          </p:cNvSpPr>
          <p:nvPr>
            <p:ph type="ftr" sz="quarter" idx="12"/>
          </p:nvPr>
        </p:nvSpPr>
        <p:spPr/>
        <p:txBody>
          <a:bodyPr/>
          <a:lstStyle/>
          <a:p>
            <a:endParaRPr lang="ar-IQ">
              <a:solidFill>
                <a:srgbClr val="775F55"/>
              </a:solidFill>
            </a:endParaRPr>
          </a:p>
        </p:txBody>
      </p:sp>
    </p:spTree>
    <p:extLst>
      <p:ext uri="{BB962C8B-B14F-4D97-AF65-F5344CB8AC3E}">
        <p14:creationId xmlns:p14="http://schemas.microsoft.com/office/powerpoint/2010/main" val="4064171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41042816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2648320861"/>
      </p:ext>
    </p:extLst>
  </p:cSld>
  <p:clrMapOvr>
    <a:overrideClrMapping bg1="dk1" tx1="lt1" bg2="dk2" tx2="lt2" accent1="accent1" accent2="accent2" accent3="accent3" accent4="accent4" accent5="accent5" accent6="accent6" hlink="hlink" folHlink="folHlink"/>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96436196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9600810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42808012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47158277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7577043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57011952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44191685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30056219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17380051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70901569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95256894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2496427893"/>
      </p:ext>
    </p:extLst>
  </p:cSld>
  <p:clrMapOvr>
    <a:overrideClrMapping bg1="dk1" tx1="lt1" bg2="dk2" tx2="lt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39174654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61850911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18021202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57781375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22442246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50489269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15183297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431304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400633323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748182613"/>
      </p:ext>
    </p:extLst>
  </p:cSld>
  <p:clrMapOvr>
    <a:overrideClrMapping bg1="dk1" tx1="lt1" bg2="dk2" tx2="lt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84570399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123591964"/>
      </p:ext>
    </p:extLst>
  </p:cSld>
  <p:clrMapOvr>
    <a:overrideClrMapping bg1="dk1" tx1="lt1" bg2="dk2" tx2="lt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96383805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97672855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40976136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10312234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59202969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32256058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107623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12140435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08571336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2860896335"/>
      </p:ext>
    </p:extLst>
  </p:cSld>
  <p:clrMapOvr>
    <a:overrideClrMapping bg1="dk1" tx1="lt1" bg2="dk2" tx2="lt2" accent1="accent1" accent2="accent2" accent3="accent3" accent4="accent4" accent5="accent5" accent6="accent6" hlink="hlink" folHlink="folHlink"/>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24471833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2026134539"/>
      </p:ext>
    </p:extLst>
  </p:cSld>
  <p:clrMapOvr>
    <a:overrideClrMapping bg1="dk1" tx1="lt1" bg2="dk2" tx2="lt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78561022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68322811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2411388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50565790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54684920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3986413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554351156"/>
      </p:ext>
    </p:extLst>
  </p:cSld>
  <p:clrMapOvr>
    <a:overrideClrMapping bg1="dk1" tx1="lt1" bg2="dk2" tx2="lt2" accent1="accent1" accent2="accent2" accent3="accent3" accent4="accent4" accent5="accent5" accent6="accent6" hlink="hlink" folHlink="folHlink"/>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30038830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8855444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840421878"/>
      </p:ext>
    </p:extLst>
  </p:cSld>
  <p:clrMapOvr>
    <a:overrideClrMapping bg1="dk1" tx1="lt1" bg2="dk2" tx2="lt2" accent1="accent1" accent2="accent2" accent3="accent3" accent4="accent4" accent5="accent5" accent6="accent6" hlink="hlink" folHlink="folHlink"/>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88744961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630933142"/>
      </p:ext>
    </p:extLst>
  </p:cSld>
  <p:clrMapOvr>
    <a:overrideClrMapping bg1="dk1" tx1="lt1" bg2="dk2" tx2="lt2" accent1="accent1" accent2="accent2" accent3="accent3" accent4="accent4" accent5="accent5" accent6="accent6" hlink="hlink" folHlink="folHlink"/>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74278752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98120757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400929599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414346414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4260671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35319673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60550458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25432357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590025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37159243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737998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669667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73738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19F9717C-0018-4F68-B32A-9BFDC57834E4}" type="datetimeFigureOut">
              <a:rPr lang="ar-IQ" smtClean="0">
                <a:solidFill>
                  <a:srgbClr val="775F55"/>
                </a:solidFill>
              </a:rPr>
              <a:pPr/>
              <a:t>22/10/1441</a:t>
            </a:fld>
            <a:endParaRPr lang="ar-IQ">
              <a:solidFill>
                <a:srgbClr val="775F55"/>
              </a:solidFill>
            </a:endParaRPr>
          </a:p>
        </p:txBody>
      </p:sp>
      <p:sp>
        <p:nvSpPr>
          <p:cNvPr id="10" name="عنصر نائب لرقم الشريحة 9"/>
          <p:cNvSpPr>
            <a:spLocks noGrp="1"/>
          </p:cNvSpPr>
          <p:nvPr>
            <p:ph type="sldNum" sz="quarter" idx="16"/>
          </p:nvPr>
        </p:nvSpPr>
        <p:spPr/>
        <p:txBody>
          <a:bodyPr rtlCol="0"/>
          <a:lstStyle/>
          <a:p>
            <a:fld id="{CD221138-AD97-443E-B235-09613C15BFF8}" type="slidenum">
              <a:rPr lang="ar-IQ" smtClean="0"/>
              <a:pPr/>
              <a:t>‹#›</a:t>
            </a:fld>
            <a:endParaRPr lang="ar-IQ"/>
          </a:p>
        </p:txBody>
      </p:sp>
      <p:sp>
        <p:nvSpPr>
          <p:cNvPr id="12" name="عنصر نائب للتذييل 11"/>
          <p:cNvSpPr>
            <a:spLocks noGrp="1"/>
          </p:cNvSpPr>
          <p:nvPr>
            <p:ph type="ftr" sz="quarter" idx="17"/>
          </p:nvPr>
        </p:nvSpPr>
        <p:spPr/>
        <p:txBody>
          <a:bodyPr rtlCol="0"/>
          <a:lstStyle/>
          <a:p>
            <a:endParaRPr lang="ar-IQ">
              <a:solidFill>
                <a:srgbClr val="775F55"/>
              </a:solidFill>
            </a:endParaRPr>
          </a:p>
        </p:txBody>
      </p:sp>
    </p:spTree>
    <p:extLst>
      <p:ext uri="{BB962C8B-B14F-4D97-AF65-F5344CB8AC3E}">
        <p14:creationId xmlns:p14="http://schemas.microsoft.com/office/powerpoint/2010/main" val="1316216988"/>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266058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974852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3378495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509153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379530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67557931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579045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30221123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874435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69655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19F9717C-0018-4F68-B32A-9BFDC57834E4}" type="datetimeFigureOut">
              <a:rPr lang="ar-IQ" smtClean="0">
                <a:solidFill>
                  <a:srgbClr val="775F55"/>
                </a:solidFill>
              </a:rPr>
              <a:pPr/>
              <a:t>22/10/1441</a:t>
            </a:fld>
            <a:endParaRPr lang="ar-IQ">
              <a:solidFill>
                <a:srgbClr val="775F55"/>
              </a:solidFill>
            </a:endParaRPr>
          </a:p>
        </p:txBody>
      </p:sp>
      <p:sp>
        <p:nvSpPr>
          <p:cNvPr id="12" name="عنصر نائب لرقم الشريحة 11"/>
          <p:cNvSpPr>
            <a:spLocks noGrp="1"/>
          </p:cNvSpPr>
          <p:nvPr>
            <p:ph type="sldNum" sz="quarter" idx="16"/>
          </p:nvPr>
        </p:nvSpPr>
        <p:spPr/>
        <p:txBody>
          <a:bodyPr rtlCol="0"/>
          <a:lstStyle/>
          <a:p>
            <a:fld id="{CD221138-AD97-443E-B235-09613C15BFF8}" type="slidenum">
              <a:rPr lang="ar-IQ" smtClean="0"/>
              <a:pPr/>
              <a:t>‹#›</a:t>
            </a:fld>
            <a:endParaRPr lang="ar-IQ"/>
          </a:p>
        </p:txBody>
      </p:sp>
      <p:sp>
        <p:nvSpPr>
          <p:cNvPr id="14" name="عنصر نائب للتذييل 13"/>
          <p:cNvSpPr>
            <a:spLocks noGrp="1"/>
          </p:cNvSpPr>
          <p:nvPr>
            <p:ph type="ftr" sz="quarter" idx="17"/>
          </p:nvPr>
        </p:nvSpPr>
        <p:spPr/>
        <p:txBody>
          <a:bodyPr rtlCol="0"/>
          <a:lstStyle/>
          <a:p>
            <a:endParaRPr lang="ar-IQ">
              <a:solidFill>
                <a:srgbClr val="775F55"/>
              </a:solidFill>
            </a:endParaRPr>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267798033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236837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527592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160871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765610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865831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810665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81895373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581492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203999967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81634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4" name="عنصر نائب للتذييل 3"/>
          <p:cNvSpPr>
            <a:spLocks noGrp="1"/>
          </p:cNvSpPr>
          <p:nvPr>
            <p:ph type="ftr" sz="quarter" idx="11"/>
          </p:nvPr>
        </p:nvSpPr>
        <p:spPr/>
        <p:txBody>
          <a:bodyPr/>
          <a:lstStyle/>
          <a:p>
            <a:endParaRPr lang="ar-IQ">
              <a:solidFill>
                <a:srgbClr val="775F55"/>
              </a:solidFill>
            </a:endParaRPr>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CD221138-AD97-443E-B235-09613C15BFF8}" type="slidenum">
              <a:rPr lang="ar-IQ" smtClean="0"/>
              <a:pPr/>
              <a:t>‹#›</a:t>
            </a:fld>
            <a:endParaRPr lang="ar-IQ"/>
          </a:p>
        </p:txBody>
      </p:sp>
    </p:spTree>
    <p:extLst>
      <p:ext uri="{BB962C8B-B14F-4D97-AF65-F5344CB8AC3E}">
        <p14:creationId xmlns:p14="http://schemas.microsoft.com/office/powerpoint/2010/main" val="86158303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43906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566675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42302106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6005756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423608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4087538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112139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828007919"/>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5946634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22/10/1441</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2177654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3" name="عنصر نائب للتذييل 2"/>
          <p:cNvSpPr>
            <a:spLocks noGrp="1"/>
          </p:cNvSpPr>
          <p:nvPr>
            <p:ph type="ftr" sz="quarter" idx="11"/>
          </p:nvPr>
        </p:nvSpPr>
        <p:spPr/>
        <p:txBody>
          <a:bodyPr/>
          <a:lstStyle/>
          <a:p>
            <a:endParaRPr lang="ar-IQ">
              <a:solidFill>
                <a:srgbClr val="775F55"/>
              </a:solidFill>
            </a:endParaRPr>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CD221138-AD97-443E-B235-09613C15BFF8}" type="slidenum">
              <a:rPr lang="ar-IQ" smtClean="0">
                <a:solidFill>
                  <a:srgbClr val="775F55"/>
                </a:solidFill>
              </a:rPr>
              <a:pPr/>
              <a:t>‹#›</a:t>
            </a:fld>
            <a:endParaRPr lang="ar-IQ">
              <a:solidFill>
                <a:srgbClr val="775F55"/>
              </a:solidFill>
            </a:endParaRPr>
          </a:p>
        </p:txBody>
      </p:sp>
    </p:spTree>
    <p:extLst>
      <p:ext uri="{BB962C8B-B14F-4D97-AF65-F5344CB8AC3E}">
        <p14:creationId xmlns:p14="http://schemas.microsoft.com/office/powerpoint/2010/main" val="348032719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646967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8" name="Footer Placeholder 7"/>
          <p:cNvSpPr>
            <a:spLocks noGrp="1"/>
          </p:cNvSpPr>
          <p:nvPr>
            <p:ph type="ftr" sz="quarter" idx="11"/>
          </p:nvPr>
        </p:nvSpPr>
        <p:spPr/>
        <p:txBody>
          <a:bodyPr/>
          <a:lstStyle/>
          <a:p>
            <a:endParaRPr lang="ar-SA">
              <a:solidFill>
                <a:srgbClr val="04617B">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3271093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4" name="Footer Placeholder 3"/>
          <p:cNvSpPr>
            <a:spLocks noGrp="1"/>
          </p:cNvSpPr>
          <p:nvPr>
            <p:ph type="ftr" sz="quarter" idx="11"/>
          </p:nvPr>
        </p:nvSpPr>
        <p:spPr/>
        <p:txBody>
          <a:bodyPr/>
          <a:lstStyle/>
          <a:p>
            <a:endParaRPr lang="ar-SA">
              <a:solidFill>
                <a:srgbClr val="04617B">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4109378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3" name="Footer Placeholder 2"/>
          <p:cNvSpPr>
            <a:spLocks noGrp="1"/>
          </p:cNvSpPr>
          <p:nvPr>
            <p:ph type="ftr" sz="quarter" idx="11"/>
          </p:nvPr>
        </p:nvSpPr>
        <p:spPr/>
        <p:txBody>
          <a:bodyPr/>
          <a:lstStyle/>
          <a:p>
            <a:endParaRPr lang="ar-SA">
              <a:solidFill>
                <a:srgbClr val="04617B">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3137055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5498090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6" name="Footer Placeholder 5"/>
          <p:cNvSpPr>
            <a:spLocks noGrp="1"/>
          </p:cNvSpPr>
          <p:nvPr>
            <p:ph type="ftr" sz="quarter" idx="11"/>
          </p:nvPr>
        </p:nvSpPr>
        <p:spPr/>
        <p:txBody>
          <a:bodyPr/>
          <a:lstStyle/>
          <a:p>
            <a:endParaRPr lang="ar-S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499877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23554548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5" name="Footer Placeholder 4"/>
          <p:cNvSpPr>
            <a:spLocks noGrp="1"/>
          </p:cNvSpPr>
          <p:nvPr>
            <p:ph type="ftr" sz="quarter" idx="11"/>
          </p:nvPr>
        </p:nvSpPr>
        <p:spPr/>
        <p:txBody>
          <a:bodyPr/>
          <a:lstStyle/>
          <a:p>
            <a:endParaRPr lang="ar-SA">
              <a:solidFill>
                <a:srgbClr val="04617B">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spTree>
    <p:extLst>
      <p:ext uri="{BB962C8B-B14F-4D97-AF65-F5344CB8AC3E}">
        <p14:creationId xmlns:p14="http://schemas.microsoft.com/office/powerpoint/2010/main" val="17314538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31693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5836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6" name="عنصر نائب للتذييل 5"/>
          <p:cNvSpPr>
            <a:spLocks noGrp="1"/>
          </p:cNvSpPr>
          <p:nvPr>
            <p:ph type="ftr" sz="quarter" idx="11"/>
          </p:nvPr>
        </p:nvSpPr>
        <p:spPr/>
        <p:txBody>
          <a:bodyPr/>
          <a:lstStyle/>
          <a:p>
            <a:endParaRPr lang="ar-IQ">
              <a:solidFill>
                <a:srgbClr val="775F55"/>
              </a:solidFill>
            </a:endParaRPr>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CD221138-AD97-443E-B235-09613C15BFF8}" type="slidenum">
              <a:rPr lang="ar-IQ" smtClean="0"/>
              <a:pPr/>
              <a:t>‹#›</a:t>
            </a:fld>
            <a:endParaRPr lang="ar-IQ"/>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207245251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444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33728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173505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36754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675258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371085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16641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90916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5758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043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عنصر نائب للتاريخ 11"/>
          <p:cNvSpPr>
            <a:spLocks noGrp="1"/>
          </p:cNvSpPr>
          <p:nvPr>
            <p:ph type="dt" sz="half" idx="10"/>
          </p:nvPr>
        </p:nvSpPr>
        <p:spPr>
          <a:xfrm>
            <a:off x="6248400" y="6248400"/>
            <a:ext cx="2667000" cy="365125"/>
          </a:xfrm>
        </p:spPr>
        <p:txBody>
          <a:bodyPr rtlCol="0"/>
          <a:lstStyle/>
          <a:p>
            <a:fld id="{19F9717C-0018-4F68-B32A-9BFDC57834E4}" type="datetimeFigureOut">
              <a:rPr lang="ar-IQ" smtClean="0">
                <a:solidFill>
                  <a:srgbClr val="775F55"/>
                </a:solidFill>
              </a:rPr>
              <a:pPr/>
              <a:t>22/10/1441</a:t>
            </a:fld>
            <a:endParaRPr lang="ar-IQ">
              <a:solidFill>
                <a:srgbClr val="775F55"/>
              </a:solidFill>
            </a:endParaRPr>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CD221138-AD97-443E-B235-09613C15BFF8}" type="slidenum">
              <a:rPr lang="ar-IQ" smtClean="0"/>
              <a:pPr/>
              <a:t>‹#›</a:t>
            </a:fld>
            <a:endParaRPr lang="ar-IQ"/>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IQ">
              <a:solidFill>
                <a:srgbClr val="775F55"/>
              </a:solidFill>
            </a:endParaRPr>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extLst>
      <p:ext uri="{BB962C8B-B14F-4D97-AF65-F5344CB8AC3E}">
        <p14:creationId xmlns:p14="http://schemas.microsoft.com/office/powerpoint/2010/main" val="2781871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9893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420315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42319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27246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240041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4126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22686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20800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492631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6428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solidFill>
                <a:srgbClr val="775F55"/>
              </a:solidFill>
            </a:endParaRPr>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D221138-AD97-443E-B235-09613C15BFF8}" type="slidenum">
              <a:rPr lang="ar-IQ" smtClean="0"/>
              <a:pPr/>
              <a:t>‹#›</a:t>
            </a:fld>
            <a:endParaRPr lang="ar-IQ"/>
          </a:p>
        </p:txBody>
      </p:sp>
    </p:spTree>
    <p:extLst>
      <p:ext uri="{BB962C8B-B14F-4D97-AF65-F5344CB8AC3E}">
        <p14:creationId xmlns:p14="http://schemas.microsoft.com/office/powerpoint/2010/main" val="37172673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advTm="1000"/>
    </mc:Choice>
    <mc:Fallback xmlns="">
      <p:transition advTm="1000"/>
    </mc:Fallback>
  </mc:AlternateConten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896750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7215976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0442297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34F065-1154-456A-91E3-76DE8E75E17B}" type="slidenum">
              <a:rPr lang="ar-SA" smtClean="0">
                <a:solidFill>
                  <a:srgbClr val="073E87"/>
                </a:solidFill>
              </a:rPr>
              <a:pPr/>
              <a:t>‹#›</a:t>
            </a:fld>
            <a:endParaRPr lang="ar-SA">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78364695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34F065-1154-456A-91E3-76DE8E75E17B}" type="slidenum">
              <a:rPr lang="ar-SA" smtClean="0">
                <a:solidFill>
                  <a:srgbClr val="073E87"/>
                </a:solidFill>
              </a:rPr>
              <a:pPr/>
              <a:t>‹#›</a:t>
            </a:fld>
            <a:endParaRPr lang="ar-SA">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1159858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34F065-1154-456A-91E3-76DE8E75E17B}" type="slidenum">
              <a:rPr lang="ar-SA" smtClean="0">
                <a:solidFill>
                  <a:srgbClr val="073E87"/>
                </a:solidFill>
              </a:rPr>
              <a:pPr/>
              <a:t>‹#›</a:t>
            </a:fld>
            <a:endParaRPr lang="ar-SA">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39005464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8ABB09-4A1D-463E-8065-109CC2B7EFAA}" type="datetimeFigureOut">
              <a:rPr lang="ar-SA" smtClean="0">
                <a:solidFill>
                  <a:srgbClr val="073E87"/>
                </a:solidFill>
              </a:rPr>
              <a:pPr/>
              <a:t>22/10/1441</a:t>
            </a:fld>
            <a:endParaRPr lang="ar-SA">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34F065-1154-456A-91E3-76DE8E75E17B}" type="slidenum">
              <a:rPr lang="ar-SA" smtClean="0">
                <a:solidFill>
                  <a:srgbClr val="073E87"/>
                </a:solidFill>
              </a:rPr>
              <a:pPr/>
              <a:t>‹#›</a:t>
            </a:fld>
            <a:endParaRPr lang="ar-SA">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6779644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3059015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0248954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2359203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9F9717C-0018-4F68-B32A-9BFDC57834E4}" type="datetimeFigureOut">
              <a:rPr lang="ar-IQ" smtClean="0">
                <a:solidFill>
                  <a:srgbClr val="775F55"/>
                </a:solidFill>
              </a:rPr>
              <a:pPr/>
              <a:t>22/10/1441</a:t>
            </a:fld>
            <a:endParaRPr lang="ar-IQ">
              <a:solidFill>
                <a:srgbClr val="775F55"/>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srgbClr val="775F55"/>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221138-AD97-443E-B235-09613C15BFF8}" type="slidenum">
              <a:rPr lang="ar-IQ" smtClean="0"/>
              <a:pPr/>
              <a:t>‹#›</a:t>
            </a:fld>
            <a:endParaRPr lang="ar-IQ"/>
          </a:p>
        </p:txBody>
      </p:sp>
    </p:spTree>
    <p:extLst>
      <p:ext uri="{BB962C8B-B14F-4D97-AF65-F5344CB8AC3E}">
        <p14:creationId xmlns:p14="http://schemas.microsoft.com/office/powerpoint/2010/main" val="5257624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p14:dur="10" advTm="1000"/>
    </mc:Choice>
    <mc:Fallback xmlns="">
      <p:transition advTm="1000"/>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5684030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6762194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566784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262671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6736388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5110614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4869092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422326027"/>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64417558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024490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177497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53892159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49203803"/>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11525057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5055224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1788957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66427679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04617B">
                    <a:shade val="90000"/>
                  </a:srgbClr>
                </a:solidFill>
              </a:rPr>
              <a:pPr/>
              <a:t>22/10/1441</a:t>
            </a:fld>
            <a:endParaRPr lang="ar-S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04617B">
                    <a:shade val="90000"/>
                  </a:srgbClr>
                </a:solidFill>
              </a:rPr>
              <a:pPr/>
              <a:t>‹#›</a:t>
            </a:fld>
            <a:endParaRPr lang="ar-S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69181890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6042121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22/10/1441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740996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35.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04664"/>
            <a:ext cx="8229600" cy="1498178"/>
          </a:xfrm>
        </p:spPr>
        <p:txBody>
          <a:bodyPr>
            <a:normAutofit fontScale="90000"/>
          </a:bodyPr>
          <a:lstStyle/>
          <a:p>
            <a:pPr lvl="0"/>
            <a:r>
              <a:rPr lang="ar-IQ" dirty="0">
                <a:solidFill>
                  <a:prstClr val="black"/>
                </a:solidFill>
                <a:latin typeface="Arial" pitchFamily="34" charset="0"/>
                <a:cs typeface="Arial" pitchFamily="34" charset="0"/>
              </a:rPr>
              <a:t/>
            </a:r>
            <a:br>
              <a:rPr lang="ar-IQ" dirty="0">
                <a:solidFill>
                  <a:prstClr val="black"/>
                </a:solidFill>
                <a:latin typeface="Arial" pitchFamily="34" charset="0"/>
                <a:cs typeface="Arial" pitchFamily="34" charset="0"/>
              </a:rPr>
            </a:br>
            <a:r>
              <a:rPr lang="ar-IQ" sz="3600"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محاضرات </a:t>
            </a:r>
            <a:br>
              <a:rPr lang="ar-IQ" sz="3600"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br>
            <a:r>
              <a:rPr lang="ar-IQ" sz="3600"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علم المعلومات</a:t>
            </a:r>
            <a:r>
              <a:rPr lang="ar-IQ" dirty="0">
                <a:solidFill>
                  <a:prstClr val="black"/>
                </a:solidFill>
                <a:latin typeface="Arial" pitchFamily="34" charset="0"/>
                <a:cs typeface="Arial" pitchFamily="34" charset="0"/>
              </a:rPr>
              <a:t/>
            </a:r>
            <a:br>
              <a:rPr lang="ar-IQ" dirty="0">
                <a:solidFill>
                  <a:prstClr val="black"/>
                </a:solidFill>
                <a:latin typeface="Arial" pitchFamily="34" charset="0"/>
                <a:cs typeface="Arial" pitchFamily="34" charset="0"/>
              </a:rPr>
            </a:br>
            <a:r>
              <a:rPr lang="ar-IQ" dirty="0">
                <a:solidFill>
                  <a:srgbClr val="00B050"/>
                </a:solidFill>
                <a:latin typeface="Arial" pitchFamily="34" charset="0"/>
                <a:cs typeface="Arial" pitchFamily="34" charset="0"/>
              </a:rPr>
              <a:t> </a:t>
            </a:r>
            <a:r>
              <a:rPr lang="ar-IQ" dirty="0">
                <a:solidFill>
                  <a:srgbClr val="00B050"/>
                </a:solidFill>
              </a:rPr>
              <a:t/>
            </a:r>
            <a:br>
              <a:rPr lang="ar-IQ" dirty="0">
                <a:solidFill>
                  <a:srgbClr val="00B050"/>
                </a:solidFill>
              </a:rPr>
            </a:br>
            <a:endParaRPr lang="ar-IQ" dirty="0">
              <a:solidFill>
                <a:srgbClr val="00B050"/>
              </a:solidFill>
            </a:endParaRPr>
          </a:p>
        </p:txBody>
      </p:sp>
      <p:sp>
        <p:nvSpPr>
          <p:cNvPr id="3" name="عنصر نائب للمحتوى 2"/>
          <p:cNvSpPr>
            <a:spLocks noGrp="1"/>
          </p:cNvSpPr>
          <p:nvPr>
            <p:ph idx="1"/>
          </p:nvPr>
        </p:nvSpPr>
        <p:spPr>
          <a:xfrm>
            <a:off x="457200" y="1844824"/>
            <a:ext cx="8229600" cy="4281339"/>
          </a:xfrm>
        </p:spPr>
        <p:txBody>
          <a:bodyPr>
            <a:normAutofit/>
          </a:bodyPr>
          <a:lstStyle/>
          <a:p>
            <a:pPr marL="0" indent="0" algn="ctr">
              <a:buNone/>
            </a:pPr>
            <a:r>
              <a:rPr lang="ar-IQ" sz="2800" dirty="0">
                <a:solidFill>
                  <a:schemeClr val="accent2">
                    <a:lumMod val="75000"/>
                  </a:schemeClr>
                </a:solidFill>
                <a:effectLst>
                  <a:outerShdw blurRad="38100" dist="38100" dir="2700000" algn="tl">
                    <a:srgbClr val="000000">
                      <a:alpha val="43137"/>
                    </a:srgbClr>
                  </a:outerShdw>
                </a:effectLst>
              </a:rPr>
              <a:t>د. خالدة عبد </a:t>
            </a:r>
            <a:r>
              <a:rPr lang="ar-IQ" sz="2800" dirty="0" smtClean="0">
                <a:solidFill>
                  <a:schemeClr val="accent2">
                    <a:lumMod val="75000"/>
                  </a:schemeClr>
                </a:solidFill>
                <a:effectLst>
                  <a:outerShdw blurRad="38100" dist="38100" dir="2700000" algn="tl">
                    <a:srgbClr val="000000">
                      <a:alpha val="43137"/>
                    </a:srgbClr>
                  </a:outerShdw>
                </a:effectLst>
              </a:rPr>
              <a:t>عبدالله</a:t>
            </a:r>
            <a:endParaRPr lang="ar-IQ" sz="2800" dirty="0">
              <a:solidFill>
                <a:schemeClr val="accent2">
                  <a:lumMod val="75000"/>
                </a:schemeClr>
              </a:solidFill>
              <a:effectLst>
                <a:outerShdw blurRad="38100" dist="38100" dir="2700000" algn="tl">
                  <a:srgbClr val="000000">
                    <a:alpha val="43137"/>
                  </a:srgbClr>
                </a:outerShdw>
              </a:effectLst>
            </a:endParaRPr>
          </a:p>
          <a:p>
            <a:pPr marL="0" indent="0" algn="ctr">
              <a:buNone/>
            </a:pPr>
            <a:r>
              <a:rPr lang="ar-IQ" sz="2800" dirty="0" smtClean="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rPr>
              <a:t>المرحلة 3 </a:t>
            </a:r>
          </a:p>
          <a:p>
            <a:pPr marL="0" indent="0" algn="ctr">
              <a:buNone/>
            </a:pPr>
            <a:r>
              <a:rPr lang="ar-IQ"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مادة</a:t>
            </a:r>
            <a:r>
              <a:rPr lang="ar-IQ" dirty="0">
                <a:solidFill>
                  <a:srgbClr val="00B050"/>
                </a:solidFill>
                <a:effectLst>
                  <a:outerShdw blurRad="38100" dist="38100" dir="2700000" algn="tl">
                    <a:srgbClr val="000000">
                      <a:alpha val="43137"/>
                    </a:srgbClr>
                  </a:outerShdw>
                </a:effectLst>
                <a:latin typeface="Arial" pitchFamily="34" charset="0"/>
                <a:cs typeface="Arial" pitchFamily="34" charset="0"/>
              </a:rPr>
              <a:t>:</a:t>
            </a:r>
            <a:r>
              <a:rPr lang="ar-IQ" dirty="0">
                <a:solidFill>
                  <a:srgbClr val="00B050"/>
                </a:solidFill>
                <a:effectLst>
                  <a:outerShdw blurRad="38100" dist="38100" dir="2700000" algn="tl">
                    <a:srgbClr val="000000">
                      <a:alpha val="43137"/>
                    </a:srgbClr>
                  </a:outerShdw>
                </a:effectLst>
              </a:rPr>
              <a:t> علم المعلومات</a:t>
            </a:r>
            <a:endParaRPr lang="ar-IQ" dirty="0" smtClean="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marL="0" lvl="0" indent="0" algn="ctr">
              <a:lnSpc>
                <a:spcPct val="150000"/>
              </a:lnSpc>
              <a:buNone/>
            </a:pPr>
            <a:r>
              <a:rPr lang="ar-IQ" sz="2800"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قسم </a:t>
            </a:r>
            <a:r>
              <a:rPr lang="ar-IQ" sz="2800" dirty="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المعلومات </a:t>
            </a:r>
            <a:r>
              <a:rPr lang="ar-IQ" sz="2800"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والمكتبات</a:t>
            </a:r>
            <a:r>
              <a:rPr lang="ar-IQ" sz="2800" dirty="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a:r>
            <a:br>
              <a:rPr lang="ar-IQ" sz="2800" dirty="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br>
            <a:r>
              <a:rPr lang="ar-IQ" sz="2800" dirty="0">
                <a:solidFill>
                  <a:prstClr val="black"/>
                </a:solidFill>
                <a:effectLst>
                  <a:outerShdw blurRad="38100" dist="38100" dir="2700000" algn="tl">
                    <a:srgbClr val="000000">
                      <a:alpha val="43137"/>
                    </a:srgbClr>
                  </a:outerShdw>
                </a:effectLst>
                <a:latin typeface="Arial" pitchFamily="34" charset="0"/>
                <a:ea typeface="+mj-ea"/>
                <a:cs typeface="Arial" pitchFamily="34" charset="0"/>
              </a:rPr>
              <a:t>كلية الآداب/الجامعة المستنصرية </a:t>
            </a:r>
          </a:p>
          <a:p>
            <a:pPr marL="0" lvl="0" indent="0" algn="ctr">
              <a:lnSpc>
                <a:spcPct val="150000"/>
              </a:lnSpc>
              <a:buNone/>
            </a:pPr>
            <a:r>
              <a:rPr lang="ar-IQ" sz="2800" dirty="0" smtClean="0">
                <a:solidFill>
                  <a:prstClr val="black"/>
                </a:solidFill>
                <a:effectLst>
                  <a:outerShdw blurRad="38100" dist="38100" dir="2700000" algn="tl">
                    <a:srgbClr val="000000">
                      <a:alpha val="43137"/>
                    </a:srgbClr>
                  </a:outerShdw>
                </a:effectLst>
                <a:latin typeface="Arial" pitchFamily="34" charset="0"/>
                <a:ea typeface="+mj-ea"/>
                <a:cs typeface="Arial" pitchFamily="34" charset="0"/>
              </a:rPr>
              <a:t> </a:t>
            </a:r>
            <a:r>
              <a:rPr lang="ar-IQ" sz="2800" dirty="0">
                <a:solidFill>
                  <a:prstClr val="black"/>
                </a:solidFill>
                <a:effectLst>
                  <a:outerShdw blurRad="38100" dist="38100" dir="2700000" algn="tl">
                    <a:srgbClr val="000000">
                      <a:alpha val="43137"/>
                    </a:srgbClr>
                  </a:outerShdw>
                </a:effectLst>
                <a:latin typeface="Arial" pitchFamily="34" charset="0"/>
                <a:ea typeface="+mj-ea"/>
                <a:cs typeface="Arial" pitchFamily="34" charset="0"/>
              </a:rPr>
              <a:t>العام الدراسي 2019-2020</a:t>
            </a:r>
            <a:br>
              <a:rPr lang="ar-IQ" sz="2800" dirty="0">
                <a:solidFill>
                  <a:prstClr val="black"/>
                </a:solidFill>
                <a:effectLst>
                  <a:outerShdw blurRad="38100" dist="38100" dir="2700000" algn="tl">
                    <a:srgbClr val="000000">
                      <a:alpha val="43137"/>
                    </a:srgbClr>
                  </a:outerShdw>
                </a:effectLst>
                <a:latin typeface="Arial" pitchFamily="34" charset="0"/>
                <a:ea typeface="+mj-ea"/>
                <a:cs typeface="Arial" pitchFamily="34" charset="0"/>
              </a:rPr>
            </a:br>
            <a:r>
              <a:rPr lang="ar-IQ" sz="2400" dirty="0" smtClean="0">
                <a:solidFill>
                  <a:prstClr val="black"/>
                </a:solidFill>
                <a:effectLst>
                  <a:outerShdw blurRad="38100" dist="38100" dir="2700000" algn="tl">
                    <a:srgbClr val="000000">
                      <a:alpha val="43137"/>
                    </a:srgbClr>
                  </a:outerShdw>
                </a:effectLst>
                <a:latin typeface="Arial" pitchFamily="34" charset="0"/>
                <a:ea typeface="+mj-ea"/>
                <a:cs typeface="Arial" pitchFamily="34" charset="0"/>
              </a:rPr>
              <a:t> </a:t>
            </a:r>
            <a:endParaRPr lang="ar-IQ" sz="40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76169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116632"/>
            <a:ext cx="7772400" cy="1470025"/>
          </a:xfrm>
        </p:spPr>
        <p:txBody>
          <a:bodyPr>
            <a:normAutofit/>
          </a:bodyPr>
          <a:lstStyle/>
          <a:p>
            <a:pPr lvl="0"/>
            <a:r>
              <a:rPr lang="ar-IQ" sz="3200" dirty="0">
                <a:solidFill>
                  <a:schemeClr val="bg2">
                    <a:lumMod val="2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الاتجاهات الموضوعية لعلم </a:t>
            </a:r>
            <a:r>
              <a:rPr lang="ar-IQ" sz="3200" dirty="0" smtClean="0">
                <a:solidFill>
                  <a:schemeClr val="bg2">
                    <a:lumMod val="2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المعلومات</a:t>
            </a:r>
            <a:br>
              <a:rPr lang="ar-IQ" sz="3200" dirty="0" smtClean="0">
                <a:solidFill>
                  <a:schemeClr val="bg2">
                    <a:lumMod val="2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ar-IQ" sz="3200" dirty="0">
                <a:solidFill>
                  <a:schemeClr val="bg2">
                    <a:lumMod val="2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كما </a:t>
            </a:r>
            <a:r>
              <a:rPr lang="ar-IQ" sz="3200" dirty="0" smtClean="0">
                <a:solidFill>
                  <a:schemeClr val="bg2">
                    <a:lumMod val="2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مذكور(ص33-36 </a:t>
            </a:r>
            <a:r>
              <a:rPr lang="ar-IQ" sz="3200" dirty="0">
                <a:solidFill>
                  <a:schemeClr val="bg2">
                    <a:lumMod val="2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من الكتاب المقرر</a:t>
            </a:r>
            <a:r>
              <a:rPr lang="ar-IQ" sz="3200" dirty="0" smtClean="0">
                <a:solidFill>
                  <a:schemeClr val="bg2">
                    <a:lumMod val="2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ar-IQ" sz="3200" dirty="0">
              <a:solidFill>
                <a:schemeClr val="bg2">
                  <a:lumMod val="2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عنوان فرعي 2"/>
          <p:cNvSpPr>
            <a:spLocks noGrp="1"/>
          </p:cNvSpPr>
          <p:nvPr>
            <p:ph type="subTitle" idx="1"/>
          </p:nvPr>
        </p:nvSpPr>
        <p:spPr>
          <a:xfrm>
            <a:off x="827584" y="1795264"/>
            <a:ext cx="7776864" cy="3865984"/>
          </a:xfrm>
        </p:spPr>
        <p:txBody>
          <a:bodyPr/>
          <a:lstStyle/>
          <a:p>
            <a:pPr lvl="0" algn="just">
              <a:spcBef>
                <a:spcPts val="700"/>
              </a:spcBef>
              <a:buClr>
                <a:srgbClr val="DD8047"/>
              </a:buClr>
              <a:buSzPct val="60000"/>
            </a:pPr>
            <a:r>
              <a:rPr lang="ar-IQ" sz="2900" dirty="0" smtClean="0">
                <a:solidFill>
                  <a:prstClr val="black"/>
                </a:solidFill>
                <a:latin typeface="Tw Cen MT"/>
              </a:rPr>
              <a:t>   </a:t>
            </a:r>
            <a:r>
              <a:rPr lang="ar-IQ" dirty="0" smtClean="0">
                <a:solidFill>
                  <a:srgbClr val="0070C0"/>
                </a:solidFill>
                <a:effectLst>
                  <a:outerShdw blurRad="38100" dist="38100" dir="2700000" algn="tl">
                    <a:srgbClr val="000000">
                      <a:alpha val="43137"/>
                    </a:srgbClr>
                  </a:outerShdw>
                </a:effectLst>
                <a:latin typeface="Tw Cen MT"/>
              </a:rPr>
              <a:t>تتمثل </a:t>
            </a:r>
            <a:r>
              <a:rPr lang="ar-IQ" dirty="0">
                <a:solidFill>
                  <a:srgbClr val="0070C0"/>
                </a:solidFill>
                <a:effectLst>
                  <a:outerShdw blurRad="38100" dist="38100" dir="2700000" algn="tl">
                    <a:srgbClr val="000000">
                      <a:alpha val="43137"/>
                    </a:srgbClr>
                  </a:outerShdw>
                </a:effectLst>
                <a:latin typeface="Tw Cen MT"/>
              </a:rPr>
              <a:t>الاتجاهات الموضوعية لعلم </a:t>
            </a:r>
            <a:r>
              <a:rPr lang="ar-IQ" dirty="0" smtClean="0">
                <a:solidFill>
                  <a:srgbClr val="0070C0"/>
                </a:solidFill>
                <a:effectLst>
                  <a:outerShdw blurRad="38100" dist="38100" dir="2700000" algn="tl">
                    <a:srgbClr val="000000">
                      <a:alpha val="43137"/>
                    </a:srgbClr>
                  </a:outerShdw>
                </a:effectLst>
                <a:latin typeface="Tw Cen MT"/>
              </a:rPr>
              <a:t>المعلومات</a:t>
            </a:r>
          </a:p>
          <a:p>
            <a:pPr lvl="0" algn="just">
              <a:spcBef>
                <a:spcPts val="700"/>
              </a:spcBef>
              <a:buClr>
                <a:srgbClr val="DD8047"/>
              </a:buClr>
              <a:buSzPct val="60000"/>
            </a:pPr>
            <a:r>
              <a:rPr lang="ar-IQ" dirty="0" smtClean="0">
                <a:solidFill>
                  <a:srgbClr val="0070C0"/>
                </a:solidFill>
                <a:effectLst>
                  <a:outerShdw blurRad="38100" dist="38100" dir="2700000" algn="tl">
                    <a:srgbClr val="000000">
                      <a:alpha val="43137"/>
                    </a:srgbClr>
                  </a:outerShdw>
                </a:effectLst>
                <a:latin typeface="Tw Cen MT"/>
              </a:rPr>
              <a:t> بثلاث محاور رئيسة </a:t>
            </a:r>
            <a:endParaRPr lang="ar-IQ" sz="2900" dirty="0" smtClean="0">
              <a:solidFill>
                <a:srgbClr val="0070C0"/>
              </a:solidFill>
              <a:effectLst>
                <a:outerShdw blurRad="38100" dist="38100" dir="2700000" algn="tl">
                  <a:srgbClr val="000000">
                    <a:alpha val="43137"/>
                  </a:srgbClr>
                </a:outerShdw>
              </a:effectLst>
              <a:latin typeface="Tw Cen MT"/>
            </a:endParaRPr>
          </a:p>
          <a:p>
            <a:pPr lvl="0" algn="just">
              <a:spcBef>
                <a:spcPts val="700"/>
              </a:spcBef>
              <a:buClr>
                <a:srgbClr val="DD8047"/>
              </a:buClr>
              <a:buSzPct val="60000"/>
            </a:pPr>
            <a:r>
              <a:rPr lang="ar-IQ" sz="2900" dirty="0">
                <a:solidFill>
                  <a:prstClr val="black"/>
                </a:solidFill>
                <a:latin typeface="Tw Cen MT"/>
              </a:rPr>
              <a:t> </a:t>
            </a:r>
            <a:r>
              <a:rPr lang="ar-IQ" sz="2900" dirty="0" smtClean="0">
                <a:solidFill>
                  <a:prstClr val="black"/>
                </a:solidFill>
                <a:latin typeface="Tw Cen MT"/>
              </a:rPr>
              <a:t>  </a:t>
            </a:r>
            <a:r>
              <a:rPr lang="ar-IQ" sz="2900" dirty="0" smtClean="0">
                <a:solidFill>
                  <a:schemeClr val="accent2">
                    <a:lumMod val="75000"/>
                  </a:schemeClr>
                </a:solidFill>
                <a:effectLst>
                  <a:outerShdw blurRad="38100" dist="38100" dir="2700000" algn="tl">
                    <a:srgbClr val="000000">
                      <a:alpha val="43137"/>
                    </a:srgbClr>
                  </a:outerShdw>
                </a:effectLst>
                <a:latin typeface="Tw Cen MT"/>
              </a:rPr>
              <a:t>ان ابرزها تتمثل بالاتي:</a:t>
            </a:r>
            <a:endParaRPr lang="ar-IQ" sz="2900" dirty="0">
              <a:solidFill>
                <a:schemeClr val="accent2">
                  <a:lumMod val="75000"/>
                </a:schemeClr>
              </a:solidFill>
              <a:effectLst>
                <a:outerShdw blurRad="38100" dist="38100" dir="2700000" algn="tl">
                  <a:srgbClr val="000000">
                    <a:alpha val="43137"/>
                  </a:srgbClr>
                </a:outerShdw>
              </a:effectLst>
              <a:latin typeface="Tw Cen MT"/>
            </a:endParaRPr>
          </a:p>
          <a:p>
            <a:pPr lvl="0" algn="just">
              <a:spcBef>
                <a:spcPts val="700"/>
              </a:spcBef>
              <a:buClr>
                <a:srgbClr val="DD8047"/>
              </a:buClr>
              <a:buSzPct val="60000"/>
            </a:pPr>
            <a:r>
              <a:rPr lang="ar-IQ" sz="2900" b="1" dirty="0">
                <a:solidFill>
                  <a:srgbClr val="00B050"/>
                </a:solidFill>
                <a:latin typeface="Arial Unicode MS" pitchFamily="34" charset="-128"/>
                <a:ea typeface="Arial Unicode MS" pitchFamily="34" charset="-128"/>
                <a:cs typeface="Arial Unicode MS" pitchFamily="34" charset="-128"/>
              </a:rPr>
              <a:t>1.	محاور موضوعية حول الانسان والمعلومات</a:t>
            </a:r>
          </a:p>
          <a:p>
            <a:pPr lvl="0" algn="just">
              <a:spcBef>
                <a:spcPts val="700"/>
              </a:spcBef>
              <a:buClr>
                <a:srgbClr val="DD8047"/>
              </a:buClr>
              <a:buSzPct val="60000"/>
            </a:pPr>
            <a:r>
              <a:rPr lang="ar-IQ" sz="2900" b="1" dirty="0">
                <a:solidFill>
                  <a:srgbClr val="C00000"/>
                </a:solidFill>
                <a:latin typeface="Tw Cen MT"/>
              </a:rPr>
              <a:t>2</a:t>
            </a:r>
            <a:r>
              <a:rPr lang="ar-IQ" sz="2900" b="1" dirty="0">
                <a:solidFill>
                  <a:srgbClr val="C00000"/>
                </a:solidFill>
                <a:latin typeface="Arial Unicode MS" pitchFamily="34" charset="-128"/>
                <a:ea typeface="Arial Unicode MS" pitchFamily="34" charset="-128"/>
                <a:cs typeface="Arial Unicode MS" pitchFamily="34" charset="-128"/>
              </a:rPr>
              <a:t>.	محاور موضوعية حول تكنولوجيا المعلومات </a:t>
            </a:r>
          </a:p>
          <a:p>
            <a:pPr lvl="0" algn="just">
              <a:spcBef>
                <a:spcPts val="700"/>
              </a:spcBef>
              <a:buClr>
                <a:srgbClr val="DD8047"/>
              </a:buClr>
              <a:buSzPct val="60000"/>
            </a:pPr>
            <a:r>
              <a:rPr lang="ar-IQ" sz="2900" b="1" dirty="0">
                <a:solidFill>
                  <a:srgbClr val="FFC000"/>
                </a:solidFill>
                <a:latin typeface="Arial Unicode MS" pitchFamily="34" charset="-128"/>
                <a:ea typeface="Arial Unicode MS" pitchFamily="34" charset="-128"/>
                <a:cs typeface="Arial Unicode MS" pitchFamily="34" charset="-128"/>
              </a:rPr>
              <a:t>3.	محاور موضوعية حول اقتصاديات المعلومات </a:t>
            </a:r>
          </a:p>
          <a:p>
            <a:endParaRPr lang="ar-IQ" dirty="0"/>
          </a:p>
        </p:txBody>
      </p:sp>
    </p:spTree>
    <p:extLst>
      <p:ext uri="{BB962C8B-B14F-4D97-AF65-F5344CB8AC3E}">
        <p14:creationId xmlns:p14="http://schemas.microsoft.com/office/powerpoint/2010/main" val="1513359430"/>
      </p:ext>
    </p:extLst>
  </p:cSld>
  <p:clrMapOvr>
    <a:masterClrMapping/>
  </p:clrMapOvr>
  <mc:AlternateContent xmlns:mc="http://schemas.openxmlformats.org/markup-compatibility/2006" xmlns:p14="http://schemas.microsoft.com/office/powerpoint/2010/main">
    <mc:Choice Requires="p14">
      <p:transition spd="slow" p14:dur="2000" advTm="43267"/>
    </mc:Choice>
    <mc:Fallback xmlns="">
      <p:transition spd="slow" advTm="4326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dirty="0" smtClean="0"/>
              <a:t>الاتجاهات الموضوعية لعلم المعلومات</a:t>
            </a:r>
            <a:endParaRPr lang="ar-IQ" sz="3600" dirty="0"/>
          </a:p>
        </p:txBody>
      </p:sp>
      <p:sp>
        <p:nvSpPr>
          <p:cNvPr id="3" name="عنصر نائب للمحتوى 2"/>
          <p:cNvSpPr>
            <a:spLocks noGrp="1"/>
          </p:cNvSpPr>
          <p:nvPr>
            <p:ph idx="1"/>
          </p:nvPr>
        </p:nvSpPr>
        <p:spPr/>
        <p:txBody>
          <a:bodyPr>
            <a:normAutofit fontScale="92500"/>
          </a:bodyPr>
          <a:lstStyle/>
          <a:p>
            <a:pPr marL="0" indent="0" algn="just">
              <a:buNone/>
            </a:pPr>
            <a:r>
              <a:rPr lang="ar-IQ" sz="3500" dirty="0" smtClean="0">
                <a:solidFill>
                  <a:schemeClr val="accent6">
                    <a:lumMod val="50000"/>
                  </a:schemeClr>
                </a:solidFill>
                <a:effectLst>
                  <a:outerShdw blurRad="38100" dist="38100" dir="2700000" algn="tl">
                    <a:srgbClr val="000000">
                      <a:alpha val="43137"/>
                    </a:srgbClr>
                  </a:outerShdw>
                </a:effectLst>
              </a:rPr>
              <a:t> اساسيات علم المعلومات: </a:t>
            </a:r>
          </a:p>
          <a:p>
            <a:pPr marL="0" indent="0" algn="just">
              <a:buNone/>
            </a:pPr>
            <a:r>
              <a:rPr lang="ar-IQ" dirty="0" smtClean="0">
                <a:solidFill>
                  <a:srgbClr val="00B050"/>
                </a:solidFill>
                <a:effectLst>
                  <a:outerShdw blurRad="38100" dist="38100" dir="2700000" algn="tl">
                    <a:srgbClr val="000000">
                      <a:alpha val="43137"/>
                    </a:srgbClr>
                  </a:outerShdw>
                </a:effectLst>
              </a:rPr>
              <a:t>    لا </a:t>
            </a:r>
            <a:r>
              <a:rPr lang="ar-IQ" dirty="0">
                <a:solidFill>
                  <a:srgbClr val="00B050"/>
                </a:solidFill>
                <a:effectLst>
                  <a:outerShdw blurRad="38100" dist="38100" dir="2700000" algn="tl">
                    <a:srgbClr val="000000">
                      <a:alpha val="43137"/>
                    </a:srgbClr>
                  </a:outerShdw>
                </a:effectLst>
              </a:rPr>
              <a:t>يهتم علم المعلومات </a:t>
            </a:r>
            <a:r>
              <a:rPr lang="ar-IQ" dirty="0" smtClean="0">
                <a:solidFill>
                  <a:srgbClr val="00B050"/>
                </a:solidFill>
                <a:effectLst>
                  <a:outerShdw blurRad="38100" dist="38100" dir="2700000" algn="tl">
                    <a:srgbClr val="000000">
                      <a:alpha val="43137"/>
                    </a:srgbClr>
                  </a:outerShdw>
                </a:effectLst>
              </a:rPr>
              <a:t>بمعلومات </a:t>
            </a:r>
            <a:r>
              <a:rPr lang="ar-IQ" dirty="0">
                <a:solidFill>
                  <a:srgbClr val="00B050"/>
                </a:solidFill>
                <a:effectLst>
                  <a:outerShdw blurRad="38100" dist="38100" dir="2700000" algn="tl">
                    <a:srgbClr val="000000">
                      <a:alpha val="43137"/>
                    </a:srgbClr>
                  </a:outerShdw>
                </a:effectLst>
              </a:rPr>
              <a:t>العلوم </a:t>
            </a:r>
            <a:r>
              <a:rPr lang="ar-IQ" dirty="0" smtClean="0">
                <a:solidFill>
                  <a:srgbClr val="00B050"/>
                </a:solidFill>
                <a:effectLst>
                  <a:outerShdw blurRad="38100" dist="38100" dir="2700000" algn="tl">
                    <a:srgbClr val="000000">
                      <a:alpha val="43137"/>
                    </a:srgbClr>
                  </a:outerShdw>
                </a:effectLst>
              </a:rPr>
              <a:t>ولا بتقديم </a:t>
            </a:r>
            <a:r>
              <a:rPr lang="ar-IQ" dirty="0">
                <a:solidFill>
                  <a:srgbClr val="00B050"/>
                </a:solidFill>
                <a:effectLst>
                  <a:outerShdw blurRad="38100" dist="38100" dir="2700000" algn="tl">
                    <a:srgbClr val="000000">
                      <a:alpha val="43137"/>
                    </a:srgbClr>
                  </a:outerShdw>
                </a:effectLst>
              </a:rPr>
              <a:t>المعلومات للباحثين وانما يهتم بأشكال تداول المعلومات في المجتمع لذلك فهو يعد من العلوم الاجتماعية </a:t>
            </a:r>
            <a:r>
              <a:rPr lang="ar-IQ" dirty="0" smtClean="0">
                <a:solidFill>
                  <a:srgbClr val="00B050"/>
                </a:solidFill>
                <a:effectLst>
                  <a:outerShdw blurRad="38100" dist="38100" dir="2700000" algn="tl">
                    <a:srgbClr val="000000">
                      <a:alpha val="43137"/>
                    </a:srgbClr>
                  </a:outerShdw>
                </a:effectLst>
              </a:rPr>
              <a:t>غايته الاساسية تسهيل </a:t>
            </a:r>
            <a:r>
              <a:rPr lang="ar-IQ" dirty="0">
                <a:solidFill>
                  <a:srgbClr val="00B050"/>
                </a:solidFill>
                <a:effectLst>
                  <a:outerShdw blurRad="38100" dist="38100" dir="2700000" algn="tl">
                    <a:srgbClr val="000000">
                      <a:alpha val="43137"/>
                    </a:srgbClr>
                  </a:outerShdw>
                </a:effectLst>
              </a:rPr>
              <a:t>ايصال المعلومات الى من يحتاجها من </a:t>
            </a:r>
            <a:r>
              <a:rPr lang="ar-IQ" dirty="0" smtClean="0">
                <a:solidFill>
                  <a:srgbClr val="00B050"/>
                </a:solidFill>
                <a:effectLst>
                  <a:outerShdw blurRad="38100" dist="38100" dir="2700000" algn="tl">
                    <a:srgbClr val="000000">
                      <a:alpha val="43137"/>
                    </a:srgbClr>
                  </a:outerShdw>
                </a:effectLst>
              </a:rPr>
              <a:t>المستفيدين في اقل وقت واقل جهد ممكن</a:t>
            </a:r>
          </a:p>
          <a:p>
            <a:pPr marL="0" indent="0" algn="just">
              <a:buNone/>
            </a:pPr>
            <a:r>
              <a:rPr lang="ar-IQ" dirty="0" smtClean="0">
                <a:solidFill>
                  <a:schemeClr val="accent1">
                    <a:lumMod val="50000"/>
                  </a:schemeClr>
                </a:solidFill>
                <a:effectLst>
                  <a:outerShdw blurRad="38100" dist="38100" dir="2700000" algn="tl">
                    <a:srgbClr val="000000">
                      <a:alpha val="43137"/>
                    </a:srgbClr>
                  </a:outerShdw>
                </a:effectLst>
              </a:rPr>
              <a:t>    لعلم المعلومات جانب نظري يهتم ببناء الاسس والمبادئ والنظريات والقوانين، وآخر تطبيقي وكلاهما متأثر بالآخر. </a:t>
            </a:r>
          </a:p>
          <a:p>
            <a:pPr marL="0" indent="0" algn="just">
              <a:buNone/>
            </a:pPr>
            <a:r>
              <a:rPr lang="ar-IQ" dirty="0">
                <a:solidFill>
                  <a:schemeClr val="accent1">
                    <a:lumMod val="50000"/>
                  </a:schemeClr>
                </a:solidFill>
                <a:effectLst>
                  <a:outerShdw blurRad="38100" dist="38100" dir="2700000" algn="tl">
                    <a:srgbClr val="000000">
                      <a:alpha val="43137"/>
                    </a:srgbClr>
                  </a:outerShdw>
                </a:effectLst>
              </a:rPr>
              <a:t> </a:t>
            </a:r>
            <a:r>
              <a:rPr lang="ar-IQ" dirty="0" smtClean="0">
                <a:solidFill>
                  <a:schemeClr val="accent1">
                    <a:lumMod val="50000"/>
                  </a:schemeClr>
                </a:solidFill>
                <a:effectLst>
                  <a:outerShdw blurRad="38100" dist="38100" dir="2700000" algn="tl">
                    <a:srgbClr val="000000">
                      <a:alpha val="43137"/>
                    </a:srgbClr>
                  </a:outerShdw>
                </a:effectLst>
              </a:rPr>
              <a:t>   وتعد مراكز المعلومات ومؤسساتها المتنوعة هي ميادين تطبيقية لعلم المعلومات </a:t>
            </a:r>
            <a:endParaRPr lang="ar-IQ"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6473000"/>
      </p:ext>
    </p:extLst>
  </p:cSld>
  <p:clrMapOvr>
    <a:masterClrMapping/>
  </p:clrMapOvr>
  <mc:AlternateContent xmlns:mc="http://schemas.openxmlformats.org/markup-compatibility/2006" xmlns:p14="http://schemas.microsoft.com/office/powerpoint/2010/main">
    <mc:Choice Requires="p14">
      <p:transition spd="slow" p14:dur="2000" advTm="58708"/>
    </mc:Choice>
    <mc:Fallback xmlns="">
      <p:transition spd="slow" advTm="5870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dirty="0">
                <a:solidFill>
                  <a:srgbClr val="00B050"/>
                </a:solidFill>
                <a:effectLst>
                  <a:outerShdw blurRad="38100" dist="38100" dir="2700000" algn="tl">
                    <a:srgbClr val="000000">
                      <a:alpha val="43137"/>
                    </a:srgbClr>
                  </a:outerShdw>
                </a:effectLst>
              </a:rPr>
              <a:t>الاتجاهات الموضوعية لعلم المعلومات</a:t>
            </a:r>
          </a:p>
        </p:txBody>
      </p:sp>
      <p:sp>
        <p:nvSpPr>
          <p:cNvPr id="3" name="عنصر نائب للمحتوى 2"/>
          <p:cNvSpPr>
            <a:spLocks noGrp="1"/>
          </p:cNvSpPr>
          <p:nvPr>
            <p:ph idx="1"/>
          </p:nvPr>
        </p:nvSpPr>
        <p:spPr/>
        <p:txBody>
          <a:bodyPr>
            <a:normAutofit lnSpcReduction="10000"/>
          </a:bodyPr>
          <a:lstStyle/>
          <a:p>
            <a:pPr marL="0" indent="0" algn="just">
              <a:buNone/>
            </a:pPr>
            <a:r>
              <a:rPr lang="ar-IQ" dirty="0" smtClean="0"/>
              <a:t>اهم مشكلات علم المعلومات: </a:t>
            </a:r>
          </a:p>
          <a:p>
            <a:pPr marL="0" indent="0" algn="just">
              <a:buNone/>
            </a:pPr>
            <a:r>
              <a:rPr lang="ar-IQ" dirty="0"/>
              <a:t> </a:t>
            </a:r>
            <a:r>
              <a:rPr lang="ar-IQ" dirty="0" smtClean="0"/>
              <a:t>   </a:t>
            </a:r>
            <a:r>
              <a:rPr lang="ar-IQ" u="sng" dirty="0" smtClean="0"/>
              <a:t>الاتصال المعرفي</a:t>
            </a:r>
            <a:r>
              <a:rPr lang="ar-IQ" dirty="0" smtClean="0"/>
              <a:t>، </a:t>
            </a:r>
            <a:r>
              <a:rPr lang="ar-IQ" u="sng" dirty="0" smtClean="0"/>
              <a:t>والسيطرة على تفجر النتاج الفكري ومشكلة تطوير نظم المعلومات </a:t>
            </a:r>
            <a:r>
              <a:rPr lang="ar-IQ" dirty="0" smtClean="0"/>
              <a:t>فالدراسات المتنوعة للباحثين في هذه المجالات توفر مجالا خصبا للبحث والعمل في ميادين علم المعلومات.</a:t>
            </a:r>
          </a:p>
          <a:p>
            <a:pPr algn="just"/>
            <a:r>
              <a:rPr lang="ar-IQ" dirty="0" smtClean="0"/>
              <a:t>التطور الموضوعي لعلم المعلومات مستمر سواء في تطوير الموضوعات الاساسية او ظهور موضوعات حديثة لارتباط دراسته بالتطور العلمي والتكنولوجي والاجتماعي، فتطوره يعكس مواكبته للمستجدات امر حتمي لاستمراره وازدهاره.   </a:t>
            </a:r>
            <a:endParaRPr lang="ar-IQ" dirty="0"/>
          </a:p>
        </p:txBody>
      </p:sp>
    </p:spTree>
    <p:extLst>
      <p:ext uri="{BB962C8B-B14F-4D97-AF65-F5344CB8AC3E}">
        <p14:creationId xmlns:p14="http://schemas.microsoft.com/office/powerpoint/2010/main" val="567320239"/>
      </p:ext>
    </p:extLst>
  </p:cSld>
  <p:clrMapOvr>
    <a:masterClrMapping/>
  </p:clrMapOvr>
  <mc:AlternateContent xmlns:mc="http://schemas.openxmlformats.org/markup-compatibility/2006" xmlns:p14="http://schemas.microsoft.com/office/powerpoint/2010/main">
    <mc:Choice Requires="p14">
      <p:transition spd="slow" p14:dur="2000" advTm="5776"/>
    </mc:Choice>
    <mc:Fallback xmlns="">
      <p:transition spd="slow" advTm="577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dirty="0"/>
              <a:t>الاتجاهات الموضوعية لعلم المعلومات</a:t>
            </a:r>
          </a:p>
        </p:txBody>
      </p:sp>
      <p:sp>
        <p:nvSpPr>
          <p:cNvPr id="3" name="عنصر نائب للمحتوى 2"/>
          <p:cNvSpPr>
            <a:spLocks noGrp="1"/>
          </p:cNvSpPr>
          <p:nvPr>
            <p:ph idx="1"/>
          </p:nvPr>
        </p:nvSpPr>
        <p:spPr/>
        <p:txBody>
          <a:bodyPr/>
          <a:lstStyle/>
          <a:p>
            <a:r>
              <a:rPr lang="ar-IQ" dirty="0"/>
              <a:t>يتمثل علم المعلومات بالجوانب الآتية: </a:t>
            </a:r>
            <a:endParaRPr lang="ar-IQ" dirty="0" smtClean="0"/>
          </a:p>
          <a:p>
            <a:pPr marL="514350" indent="-514350">
              <a:buAutoNum type="arabicPeriod"/>
            </a:pPr>
            <a:r>
              <a:rPr lang="ar-IQ" dirty="0" smtClean="0"/>
              <a:t>نظم المعلومات: وما يتصل بتمثيل المعلومات طبيعيا او صناعيا واستخدام الرموز في نقل الرسالة  والتعبير عنها.</a:t>
            </a:r>
          </a:p>
          <a:p>
            <a:pPr marL="0" indent="0">
              <a:buNone/>
            </a:pPr>
            <a:r>
              <a:rPr lang="ar-IQ" dirty="0" smtClean="0"/>
              <a:t>2. تدقيق المعلومات: على المستوى الرسمي وغير الرسمي.</a:t>
            </a:r>
          </a:p>
          <a:p>
            <a:pPr marL="0" indent="0">
              <a:buNone/>
            </a:pPr>
            <a:r>
              <a:rPr lang="ar-IQ" dirty="0" smtClean="0"/>
              <a:t>3. تنظيم تدفق وتداول المعلومات: على المستويات كافة الوطنية والاقليمية.</a:t>
            </a:r>
          </a:p>
          <a:p>
            <a:pPr marL="0" indent="0">
              <a:buNone/>
            </a:pPr>
            <a:r>
              <a:rPr lang="ar-IQ" dirty="0" smtClean="0"/>
              <a:t>4. دراسات المستفيدين: للتعرف على احتياجاتهم الى المعلومات وتلبيتها باقل وقت وكلف مادية وبدنية وذهنية. </a:t>
            </a:r>
            <a:endParaRPr lang="ar-IQ" dirty="0"/>
          </a:p>
          <a:p>
            <a:endParaRPr lang="ar-IQ" dirty="0"/>
          </a:p>
        </p:txBody>
      </p:sp>
    </p:spTree>
    <p:extLst>
      <p:ext uri="{BB962C8B-B14F-4D97-AF65-F5344CB8AC3E}">
        <p14:creationId xmlns:p14="http://schemas.microsoft.com/office/powerpoint/2010/main" val="63642299"/>
      </p:ext>
    </p:extLst>
  </p:cSld>
  <p:clrMapOvr>
    <a:masterClrMapping/>
  </p:clrMapOvr>
  <mc:AlternateContent xmlns:mc="http://schemas.openxmlformats.org/markup-compatibility/2006" xmlns:p14="http://schemas.microsoft.com/office/powerpoint/2010/main">
    <mc:Choice Requires="p14">
      <p:transition spd="slow" p14:dur="2000" advTm="49799"/>
    </mc:Choice>
    <mc:Fallback xmlns="">
      <p:transition spd="slow" advTm="4979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dirty="0"/>
              <a:t>الاتجاهات الموضوعية لعلم المعلومات</a:t>
            </a:r>
          </a:p>
        </p:txBody>
      </p:sp>
      <p:sp>
        <p:nvSpPr>
          <p:cNvPr id="3" name="عنصر نائب للمحتوى 2"/>
          <p:cNvSpPr>
            <a:spLocks noGrp="1"/>
          </p:cNvSpPr>
          <p:nvPr>
            <p:ph idx="1"/>
          </p:nvPr>
        </p:nvSpPr>
        <p:spPr/>
        <p:txBody>
          <a:bodyPr>
            <a:normAutofit fontScale="85000" lnSpcReduction="20000"/>
          </a:bodyPr>
          <a:lstStyle/>
          <a:p>
            <a:pPr marL="0" indent="0">
              <a:buNone/>
            </a:pPr>
            <a:r>
              <a:rPr lang="ar-IQ" dirty="0" smtClean="0"/>
              <a:t>5. حفظ الوثائق وصيانتها وأمنها.</a:t>
            </a:r>
          </a:p>
          <a:p>
            <a:pPr marL="0" indent="0">
              <a:buNone/>
            </a:pPr>
            <a:r>
              <a:rPr lang="ar-IQ" dirty="0" smtClean="0"/>
              <a:t>6. تدريب وتأهيل العاملين في مجالات المعلومات والمكتبات.</a:t>
            </a:r>
          </a:p>
          <a:p>
            <a:pPr marL="0" indent="0">
              <a:buNone/>
            </a:pPr>
            <a:r>
              <a:rPr lang="ar-IQ" dirty="0" smtClean="0"/>
              <a:t>7. اقتصاد المعلومات: يشمل تكاليف الانتاج والنشر الورقي والالكتروني</a:t>
            </a:r>
          </a:p>
          <a:p>
            <a:pPr marL="0" indent="0">
              <a:buNone/>
            </a:pPr>
            <a:r>
              <a:rPr lang="ar-IQ" dirty="0" smtClean="0"/>
              <a:t>8. الحاسوب: استخدام الحاسوب والبرمجيات والتطبيقات وتأثيرها على المستفيدين من خدمات المكتبات ومراكز المعلومات.</a:t>
            </a:r>
          </a:p>
          <a:p>
            <a:pPr marL="0" indent="0">
              <a:buNone/>
            </a:pPr>
            <a:r>
              <a:rPr lang="ar-IQ" dirty="0" smtClean="0"/>
              <a:t>9. الإجراءات الفنية(تزويد، تنظيم، استرجاع): ويشمل اختيار مصادر المعلومات والعمليات الفنية كالفهرسة والتصنيف والتكشيف والاستخلاص، والتحليل والتقييم والتفسير.</a:t>
            </a:r>
          </a:p>
          <a:p>
            <a:pPr marL="0" indent="0">
              <a:buNone/>
            </a:pPr>
            <a:r>
              <a:rPr lang="ar-IQ" dirty="0" smtClean="0"/>
              <a:t>10. الإدارة: تطبيق مبادئ الادارة(التنظيم، التوجيه، التنسيق، التوظيف، الرقابة والمتابعة) للموارد البشرية والمادية (اثاث واجهزة) والمالية للتعرف على افضل المبادئ والنظريات وامكانات تطبيقها على المعلومات في المكتبات ومراكز المعلومات.  </a:t>
            </a:r>
            <a:endParaRPr lang="ar-IQ" dirty="0"/>
          </a:p>
        </p:txBody>
      </p:sp>
    </p:spTree>
    <p:extLst>
      <p:ext uri="{BB962C8B-B14F-4D97-AF65-F5344CB8AC3E}">
        <p14:creationId xmlns:p14="http://schemas.microsoft.com/office/powerpoint/2010/main" val="3791631297"/>
      </p:ext>
    </p:extLst>
  </p:cSld>
  <p:clrMapOvr>
    <a:masterClrMapping/>
  </p:clrMapOvr>
  <mc:AlternateContent xmlns:mc="http://schemas.openxmlformats.org/markup-compatibility/2006" xmlns:p14="http://schemas.microsoft.com/office/powerpoint/2010/main">
    <mc:Choice Requires="p14">
      <p:transition spd="slow" p14:dur="2000" advTm="8758"/>
    </mc:Choice>
    <mc:Fallback xmlns="">
      <p:transition spd="slow" advTm="875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700808"/>
            <a:ext cx="8229600" cy="4569371"/>
          </a:xfrm>
        </p:spPr>
        <p:txBody>
          <a:bodyPr>
            <a:normAutofit fontScale="85000" lnSpcReduction="10000"/>
          </a:bodyPr>
          <a:lstStyle/>
          <a:p>
            <a:pPr marL="0" indent="0" algn="just">
              <a:buNone/>
            </a:pPr>
            <a:endParaRPr lang="ar-IQ" sz="2400" dirty="0"/>
          </a:p>
          <a:p>
            <a:pPr marL="0" indent="0" algn="just">
              <a:buNone/>
            </a:pPr>
            <a:r>
              <a:rPr lang="ar-IQ" sz="3500" dirty="0" smtClean="0">
                <a:solidFill>
                  <a:srgbClr val="C00000"/>
                </a:solidFill>
              </a:rPr>
              <a:t>التعريف:</a:t>
            </a:r>
          </a:p>
          <a:p>
            <a:pPr marL="0" indent="0" algn="just">
              <a:buNone/>
            </a:pPr>
            <a:r>
              <a:rPr lang="ar-IQ" sz="3500" dirty="0" smtClean="0">
                <a:solidFill>
                  <a:srgbClr val="00B050"/>
                </a:solidFill>
              </a:rPr>
              <a:t>    هو النظام </a:t>
            </a:r>
            <a:r>
              <a:rPr lang="ar-IQ" sz="3500" dirty="0">
                <a:solidFill>
                  <a:srgbClr val="00B050"/>
                </a:solidFill>
              </a:rPr>
              <a:t>الذي يدير او يحكم تداول المعلومات ونقلها من منتجيها الى </a:t>
            </a:r>
            <a:r>
              <a:rPr lang="ar-IQ" sz="3500" dirty="0" smtClean="0">
                <a:solidFill>
                  <a:srgbClr val="00B050"/>
                </a:solidFill>
              </a:rPr>
              <a:t>المستفيدين</a:t>
            </a:r>
          </a:p>
          <a:p>
            <a:pPr marL="0" indent="0" algn="just">
              <a:buNone/>
            </a:pPr>
            <a:r>
              <a:rPr lang="ar-IQ" sz="2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متطلبات نظم المعلومات</a:t>
            </a:r>
            <a:endParaRPr lang="ar-IQ" sz="2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indent="0" algn="just">
              <a:buNone/>
            </a:pPr>
            <a:r>
              <a:rPr lang="ar-IQ" sz="2600" dirty="0" smtClean="0"/>
              <a:t>اولا</a:t>
            </a:r>
            <a:r>
              <a:rPr lang="ar-IQ" sz="2600" dirty="0"/>
              <a:t>: ان يكون له القدرة على ايجاد المعلومات بسرعة ويسر.</a:t>
            </a:r>
          </a:p>
          <a:p>
            <a:pPr marL="0" indent="0" algn="just">
              <a:buNone/>
            </a:pPr>
            <a:r>
              <a:rPr lang="ar-IQ" sz="2600" dirty="0"/>
              <a:t>ثانيا: امكانية الاجابة عن الاسئلة المقدمة من المستفيدين في اطار زمن محدد </a:t>
            </a:r>
            <a:r>
              <a:rPr lang="ar-IQ" sz="2600" dirty="0" smtClean="0"/>
              <a:t>ومناسب تبعا لآراء </a:t>
            </a:r>
            <a:r>
              <a:rPr lang="ar-IQ" sz="2600" dirty="0"/>
              <a:t>المستفيدين.</a:t>
            </a:r>
          </a:p>
          <a:p>
            <a:pPr marL="0" indent="0" algn="just">
              <a:buNone/>
            </a:pPr>
            <a:r>
              <a:rPr lang="ar-IQ" sz="2600" dirty="0"/>
              <a:t>ثالثا: قابليته على نقل المعلومات الى المستفيدين عند طلبها.</a:t>
            </a:r>
          </a:p>
          <a:p>
            <a:pPr marL="0" indent="0" algn="just">
              <a:buNone/>
            </a:pPr>
            <a:r>
              <a:rPr lang="ar-IQ" sz="2200" dirty="0"/>
              <a:t>  </a:t>
            </a:r>
            <a:r>
              <a:rPr lang="ar-IQ" sz="2600" dirty="0"/>
              <a:t> في هذا الصدد يرى عدد من علماء المعلومات ان نظم المعلومات </a:t>
            </a:r>
            <a:r>
              <a:rPr lang="ar-IQ" sz="2600" dirty="0" smtClean="0"/>
              <a:t>هو </a:t>
            </a:r>
            <a:r>
              <a:rPr lang="ar-IQ" sz="2600" dirty="0"/>
              <a:t>توليفة </a:t>
            </a:r>
            <a:r>
              <a:rPr lang="ar-IQ" sz="2600" dirty="0" smtClean="0"/>
              <a:t>من </a:t>
            </a:r>
            <a:r>
              <a:rPr lang="ar-IQ" sz="2600" dirty="0"/>
              <a:t>النتاج الفكري للإنسان والحاسوب هدفها الاساس (جمع، وتخزين واسترجاع واستخدام المعلومات) لإدارة المؤسسة لاستثمارها في </a:t>
            </a:r>
            <a:r>
              <a:rPr lang="ar-IQ" sz="2600" dirty="0" smtClean="0"/>
              <a:t>عمليات </a:t>
            </a:r>
            <a:r>
              <a:rPr lang="ar-IQ" sz="2600" dirty="0"/>
              <a:t>التخطيط واتخاذ القرارات </a:t>
            </a:r>
            <a:r>
              <a:rPr lang="ar-IQ" sz="2600" dirty="0" smtClean="0"/>
              <a:t>واعداد </a:t>
            </a:r>
            <a:r>
              <a:rPr lang="ar-IQ" sz="2600" dirty="0"/>
              <a:t>التقارير. </a:t>
            </a:r>
            <a:endParaRPr lang="ar-IQ" sz="2600" dirty="0" smtClean="0"/>
          </a:p>
          <a:p>
            <a:pPr marL="0" indent="0" algn="just">
              <a:buNone/>
            </a:pPr>
            <a:endParaRPr lang="ar-IQ" sz="2000" dirty="0" smtClean="0"/>
          </a:p>
          <a:p>
            <a:pPr marL="0" indent="0" algn="just">
              <a:buNone/>
            </a:pPr>
            <a:endParaRPr lang="ar-IQ" sz="2000" dirty="0"/>
          </a:p>
        </p:txBody>
      </p:sp>
      <p:sp>
        <p:nvSpPr>
          <p:cNvPr id="2" name="عنوان 1"/>
          <p:cNvSpPr>
            <a:spLocks noGrp="1"/>
          </p:cNvSpPr>
          <p:nvPr>
            <p:ph type="title"/>
          </p:nvPr>
        </p:nvSpPr>
        <p:spPr>
          <a:xfrm>
            <a:off x="467544" y="188640"/>
            <a:ext cx="8208912" cy="1800200"/>
          </a:xfrm>
        </p:spPr>
        <p:txBody>
          <a:bodyPr>
            <a:noAutofit/>
          </a:bodyPr>
          <a:lstStyle/>
          <a:p>
            <a:pPr marL="0" indent="0" algn="ctr">
              <a:buNone/>
            </a:pPr>
            <a:r>
              <a:rPr lang="ar-IQ" sz="3200" dirty="0" smtClean="0"/>
              <a:t/>
            </a:r>
            <a:br>
              <a:rPr lang="ar-IQ" sz="3200" dirty="0" smtClean="0"/>
            </a:br>
            <a:r>
              <a:rPr lang="ar-IQ" sz="3200" dirty="0" smtClean="0"/>
              <a:t>        نظام المعلومات</a:t>
            </a:r>
            <a:r>
              <a:rPr lang="ar-IQ" sz="3200" dirty="0"/>
              <a:t> </a:t>
            </a:r>
            <a:r>
              <a:rPr lang="en-US" sz="3200" dirty="0" smtClean="0"/>
              <a:t>Information System</a:t>
            </a:r>
            <a:r>
              <a:rPr lang="ar-IQ" sz="2400" dirty="0" smtClean="0"/>
              <a:t>(ص37-38)</a:t>
            </a:r>
            <a:r>
              <a:rPr lang="en-US" sz="2400" dirty="0" smtClean="0"/>
              <a:t> </a:t>
            </a:r>
            <a:r>
              <a:rPr lang="en-US" sz="3600" dirty="0"/>
              <a:t/>
            </a:r>
            <a:br>
              <a:rPr lang="en-US" sz="3600" dirty="0"/>
            </a:br>
            <a:endParaRPr lang="ar-IQ" sz="3600" dirty="0"/>
          </a:p>
        </p:txBody>
      </p:sp>
    </p:spTree>
    <p:extLst>
      <p:ext uri="{BB962C8B-B14F-4D97-AF65-F5344CB8AC3E}">
        <p14:creationId xmlns:p14="http://schemas.microsoft.com/office/powerpoint/2010/main" val="334105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Vertic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barn(inVertic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1331640" y="476673"/>
            <a:ext cx="7175351" cy="1440160"/>
          </a:xfrm>
        </p:spPr>
        <p:txBody>
          <a:bodyPr>
            <a:normAutofit fontScale="90000"/>
          </a:bodyPr>
          <a:lstStyle/>
          <a:p>
            <a:pPr marL="0" lvl="0" indent="0" algn="ctr">
              <a:spcBef>
                <a:spcPct val="20000"/>
              </a:spcBef>
              <a:spcAft>
                <a:spcPts val="300"/>
              </a:spcAft>
            </a:pPr>
            <a:r>
              <a:rPr lang="ar-IQ" sz="2800" dirty="0" smtClean="0">
                <a:solidFill>
                  <a:prstClr val="black">
                    <a:lumMod val="75000"/>
                    <a:lumOff val="25000"/>
                  </a:prstClr>
                </a:solidFill>
                <a:effectLst/>
                <a:ea typeface="+mn-ea"/>
              </a:rPr>
              <a:t/>
            </a:r>
            <a:br>
              <a:rPr lang="ar-IQ" sz="2800" dirty="0" smtClean="0">
                <a:solidFill>
                  <a:prstClr val="black">
                    <a:lumMod val="75000"/>
                    <a:lumOff val="25000"/>
                  </a:prstClr>
                </a:solidFill>
                <a:effectLst/>
                <a:ea typeface="+mn-ea"/>
              </a:rPr>
            </a:br>
            <a:r>
              <a:rPr lang="ar-IQ" sz="2800" dirty="0" smtClean="0">
                <a:solidFill>
                  <a:prstClr val="black">
                    <a:lumMod val="75000"/>
                    <a:lumOff val="25000"/>
                  </a:prstClr>
                </a:solidFill>
                <a:effectLst/>
                <a:latin typeface="Arial Unicode MS" pitchFamily="34" charset="-128"/>
                <a:ea typeface="Arial Unicode MS" pitchFamily="34" charset="-128"/>
                <a:cs typeface="Arial Unicode MS" pitchFamily="34" charset="-128"/>
              </a:rPr>
              <a:t>وظائف </a:t>
            </a:r>
            <a:r>
              <a:rPr lang="ar-IQ" sz="2800" dirty="0">
                <a:solidFill>
                  <a:prstClr val="black">
                    <a:lumMod val="75000"/>
                    <a:lumOff val="25000"/>
                  </a:prstClr>
                </a:solidFill>
                <a:effectLst/>
                <a:latin typeface="Arial Unicode MS" pitchFamily="34" charset="-128"/>
                <a:ea typeface="Arial Unicode MS" pitchFamily="34" charset="-128"/>
                <a:cs typeface="Arial Unicode MS" pitchFamily="34" charset="-128"/>
              </a:rPr>
              <a:t>نظم المعلومات</a:t>
            </a:r>
            <a:r>
              <a:rPr lang="ar-IQ" sz="1700" dirty="0">
                <a:solidFill>
                  <a:prstClr val="black">
                    <a:lumMod val="75000"/>
                    <a:lumOff val="25000"/>
                  </a:prstClr>
                </a:solidFill>
                <a:effectLst/>
                <a:ea typeface="+mn-ea"/>
              </a:rPr>
              <a:t/>
            </a:r>
            <a:br>
              <a:rPr lang="ar-IQ" sz="1700" dirty="0">
                <a:solidFill>
                  <a:prstClr val="black">
                    <a:lumMod val="75000"/>
                    <a:lumOff val="25000"/>
                  </a:prstClr>
                </a:solidFill>
                <a:effectLst/>
                <a:ea typeface="+mn-ea"/>
              </a:rPr>
            </a:br>
            <a:endParaRPr lang="ar-IQ" dirty="0"/>
          </a:p>
        </p:txBody>
      </p:sp>
      <p:sp>
        <p:nvSpPr>
          <p:cNvPr id="2" name="عنوان فرعي 1"/>
          <p:cNvSpPr>
            <a:spLocks noGrp="1"/>
          </p:cNvSpPr>
          <p:nvPr>
            <p:ph type="subTitle" idx="1"/>
          </p:nvPr>
        </p:nvSpPr>
        <p:spPr>
          <a:xfrm>
            <a:off x="1043608" y="1772816"/>
            <a:ext cx="7416824" cy="4248472"/>
          </a:xfrm>
        </p:spPr>
        <p:txBody>
          <a:bodyPr>
            <a:normAutofit/>
          </a:bodyPr>
          <a:lstStyle/>
          <a:p>
            <a:pPr lvl="0" algn="just">
              <a:buClr>
                <a:srgbClr val="F14124">
                  <a:lumMod val="75000"/>
                </a:srgbClr>
              </a:buClr>
            </a:pPr>
            <a:r>
              <a:rPr lang="ar-IQ" sz="2400" dirty="0" smtClean="0">
                <a:solidFill>
                  <a:prstClr val="black">
                    <a:lumMod val="75000"/>
                    <a:lumOff val="25000"/>
                  </a:prstClr>
                </a:solidFill>
              </a:rPr>
              <a:t>   ان </a:t>
            </a:r>
            <a:r>
              <a:rPr lang="ar-IQ" sz="2400" dirty="0">
                <a:solidFill>
                  <a:prstClr val="black">
                    <a:lumMod val="75000"/>
                    <a:lumOff val="25000"/>
                  </a:prstClr>
                </a:solidFill>
              </a:rPr>
              <a:t>نظم المعلومات تهدف الى تنفيذ مجموعة كبيرة ومتنوعة من الوظائف والمهام تتمثل بالآتي:</a:t>
            </a:r>
          </a:p>
          <a:p>
            <a:pPr lvl="0" algn="just">
              <a:buClr>
                <a:srgbClr val="F14124">
                  <a:lumMod val="75000"/>
                </a:srgbClr>
              </a:buClr>
            </a:pPr>
            <a:r>
              <a:rPr lang="ar-IQ" sz="2400" dirty="0" smtClean="0">
                <a:solidFill>
                  <a:prstClr val="black">
                    <a:lumMod val="75000"/>
                    <a:lumOff val="25000"/>
                  </a:prstClr>
                </a:solidFill>
              </a:rPr>
              <a:t>1.جمع </a:t>
            </a:r>
            <a:r>
              <a:rPr lang="ar-IQ" sz="2400" dirty="0">
                <a:solidFill>
                  <a:prstClr val="black">
                    <a:lumMod val="75000"/>
                    <a:lumOff val="25000"/>
                  </a:prstClr>
                </a:solidFill>
              </a:rPr>
              <a:t>البيانات</a:t>
            </a:r>
          </a:p>
          <a:p>
            <a:pPr lvl="0" algn="just">
              <a:buClr>
                <a:srgbClr val="F14124">
                  <a:lumMod val="75000"/>
                </a:srgbClr>
              </a:buClr>
            </a:pPr>
            <a:r>
              <a:rPr lang="ar-IQ" sz="2400" dirty="0" smtClean="0">
                <a:solidFill>
                  <a:prstClr val="black">
                    <a:lumMod val="75000"/>
                    <a:lumOff val="25000"/>
                  </a:prstClr>
                </a:solidFill>
              </a:rPr>
              <a:t>2.معالجة </a:t>
            </a:r>
            <a:r>
              <a:rPr lang="ar-IQ" sz="2400" dirty="0">
                <a:solidFill>
                  <a:prstClr val="black">
                    <a:lumMod val="75000"/>
                    <a:lumOff val="25000"/>
                  </a:prstClr>
                </a:solidFill>
              </a:rPr>
              <a:t>البيانات: مثلا فرزها، حسابها، مقارنتها مع بعضها، تلخيصها.</a:t>
            </a:r>
          </a:p>
          <a:p>
            <a:pPr lvl="0" algn="just">
              <a:buClr>
                <a:srgbClr val="F14124">
                  <a:lumMod val="75000"/>
                </a:srgbClr>
              </a:buClr>
            </a:pPr>
            <a:r>
              <a:rPr lang="ar-IQ" sz="2400" dirty="0" smtClean="0">
                <a:solidFill>
                  <a:prstClr val="black">
                    <a:lumMod val="75000"/>
                    <a:lumOff val="25000"/>
                  </a:prstClr>
                </a:solidFill>
              </a:rPr>
              <a:t>3.انتاج </a:t>
            </a:r>
            <a:r>
              <a:rPr lang="ar-IQ" sz="2400" dirty="0">
                <a:solidFill>
                  <a:prstClr val="black">
                    <a:lumMod val="75000"/>
                    <a:lumOff val="25000"/>
                  </a:prstClr>
                </a:solidFill>
              </a:rPr>
              <a:t>المعلومات: وتتمثل بإعداد تقارير عن نشاطات المؤسسة.</a:t>
            </a:r>
          </a:p>
          <a:p>
            <a:pPr lvl="0" algn="just">
              <a:buClr>
                <a:srgbClr val="F14124">
                  <a:lumMod val="75000"/>
                </a:srgbClr>
              </a:buClr>
            </a:pPr>
            <a:r>
              <a:rPr lang="ar-IQ" sz="2400" dirty="0" smtClean="0">
                <a:solidFill>
                  <a:prstClr val="black">
                    <a:lumMod val="75000"/>
                    <a:lumOff val="25000"/>
                  </a:prstClr>
                </a:solidFill>
              </a:rPr>
              <a:t>4.ادارة </a:t>
            </a:r>
            <a:r>
              <a:rPr lang="ar-IQ" sz="2400" dirty="0">
                <a:solidFill>
                  <a:prstClr val="black">
                    <a:lumMod val="75000"/>
                    <a:lumOff val="25000"/>
                  </a:prstClr>
                </a:solidFill>
              </a:rPr>
              <a:t>البيانات(نقصد بذلك تخزينها وصيانتها واسترجاعها)</a:t>
            </a:r>
          </a:p>
          <a:p>
            <a:pPr lvl="0" algn="just">
              <a:buClr>
                <a:srgbClr val="F14124">
                  <a:lumMod val="75000"/>
                </a:srgbClr>
              </a:buClr>
            </a:pPr>
            <a:r>
              <a:rPr lang="ar-IQ" sz="2400" dirty="0">
                <a:solidFill>
                  <a:prstClr val="black">
                    <a:lumMod val="75000"/>
                    <a:lumOff val="25000"/>
                  </a:prstClr>
                </a:solidFill>
              </a:rPr>
              <a:t>المحافظة على رقابة البيانات وأمنها.</a:t>
            </a:r>
          </a:p>
          <a:p>
            <a:endParaRPr lang="ar-IQ" dirty="0"/>
          </a:p>
        </p:txBody>
      </p:sp>
    </p:spTree>
    <p:extLst>
      <p:ext uri="{BB962C8B-B14F-4D97-AF65-F5344CB8AC3E}">
        <p14:creationId xmlns:p14="http://schemas.microsoft.com/office/powerpoint/2010/main" val="17856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1000"/>
                                        <p:tgtEl>
                                          <p:spTgt spid="2">
                                            <p:txEl>
                                              <p:pRg st="5" end="5"/>
                                            </p:txEl>
                                          </p:spTgt>
                                        </p:tgtEl>
                                      </p:cBhvr>
                                    </p:animEffect>
                                    <p:anim calcmode="lin" valueType="num">
                                      <p:cBhvr>
                                        <p:cTn id="4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0"/>
            <a:ext cx="7772400" cy="1124744"/>
          </a:xfrm>
        </p:spPr>
        <p:txBody>
          <a:bodyPr>
            <a:normAutofit fontScale="90000"/>
          </a:bodyPr>
          <a:lstStyle/>
          <a:p>
            <a:pPr algn="ctr"/>
            <a:r>
              <a:rPr lang="ar-IQ" dirty="0" smtClean="0"/>
              <a:t/>
            </a:r>
            <a:br>
              <a:rPr lang="ar-IQ" dirty="0" smtClean="0"/>
            </a:br>
            <a:r>
              <a:rPr lang="ar-IQ" dirty="0" smtClean="0"/>
              <a:t>انواع نظم المعلومات</a:t>
            </a:r>
            <a:endParaRPr lang="ar-IQ" dirty="0"/>
          </a:p>
        </p:txBody>
      </p:sp>
      <p:sp>
        <p:nvSpPr>
          <p:cNvPr id="3" name="عنوان فرعي 2"/>
          <p:cNvSpPr>
            <a:spLocks noGrp="1"/>
          </p:cNvSpPr>
          <p:nvPr>
            <p:ph type="subTitle" idx="1"/>
          </p:nvPr>
        </p:nvSpPr>
        <p:spPr>
          <a:xfrm>
            <a:off x="1043608" y="1052736"/>
            <a:ext cx="7920880" cy="5328592"/>
          </a:xfrm>
        </p:spPr>
        <p:txBody>
          <a:bodyPr>
            <a:noAutofit/>
          </a:bodyPr>
          <a:lstStyle/>
          <a:p>
            <a:pPr algn="just"/>
            <a:r>
              <a:rPr lang="ar-IQ" sz="2800" dirty="0" smtClean="0">
                <a:solidFill>
                  <a:schemeClr val="tx1"/>
                </a:solidFill>
                <a:effectLst>
                  <a:outerShdw blurRad="38100" dist="38100" dir="2700000" algn="tl">
                    <a:srgbClr val="000000">
                      <a:alpha val="43137"/>
                    </a:srgbClr>
                  </a:outerShdw>
                </a:effectLst>
              </a:rPr>
              <a:t>بالإمكان التفريق بين نوعين من نظم المعلومات: </a:t>
            </a:r>
          </a:p>
          <a:p>
            <a:pPr algn="just"/>
            <a:r>
              <a:rPr lang="ar-IQ" sz="2400" b="1" dirty="0" smtClean="0">
                <a:solidFill>
                  <a:srgbClr val="00B050"/>
                </a:solidFill>
                <a:effectLst>
                  <a:outerShdw blurRad="38100" dist="38100" dir="2700000" algn="tl">
                    <a:srgbClr val="000000">
                      <a:alpha val="43137"/>
                    </a:srgbClr>
                  </a:outerShdw>
                </a:effectLst>
              </a:rPr>
              <a:t>الاول نظام المعلومات الإدارية:</a:t>
            </a:r>
          </a:p>
          <a:p>
            <a:pPr algn="just"/>
            <a:r>
              <a:rPr lang="ar-IQ" sz="2400" dirty="0">
                <a:solidFill>
                  <a:schemeClr val="tx1"/>
                </a:solidFill>
              </a:rPr>
              <a:t> </a:t>
            </a:r>
            <a:r>
              <a:rPr lang="ar-IQ" sz="2400" dirty="0" smtClean="0">
                <a:solidFill>
                  <a:schemeClr val="tx1"/>
                </a:solidFill>
              </a:rPr>
              <a:t>  </a:t>
            </a:r>
            <a:r>
              <a:rPr lang="ar-IQ" sz="2400" b="1" dirty="0" smtClean="0">
                <a:solidFill>
                  <a:schemeClr val="accent5">
                    <a:lumMod val="50000"/>
                  </a:schemeClr>
                </a:solidFill>
                <a:effectLst>
                  <a:outerShdw blurRad="38100" dist="38100" dir="2700000" algn="tl">
                    <a:srgbClr val="000000">
                      <a:alpha val="43137"/>
                    </a:srgbClr>
                  </a:outerShdw>
                </a:effectLst>
              </a:rPr>
              <a:t>يشتمل على عمليات الادارة(التخطيط، التنظيم، التوجيه الرقابة والمتابعة) وان هذه العمليات تتطلب وجود موارد بشرية فاعلة لإنجاز هذه العمليات من اجل المساعدة في اتخاذ القرارات المناسبة لمعالجة حالات معينة تمرَّ بها المؤسسات. </a:t>
            </a:r>
          </a:p>
          <a:p>
            <a:pPr algn="just"/>
            <a:r>
              <a:rPr lang="ar-IQ" sz="2400" b="1" dirty="0">
                <a:solidFill>
                  <a:schemeClr val="accent5">
                    <a:lumMod val="50000"/>
                  </a:schemeClr>
                </a:solidFill>
                <a:effectLst>
                  <a:outerShdw blurRad="38100" dist="38100" dir="2700000" algn="tl">
                    <a:srgbClr val="000000">
                      <a:alpha val="43137"/>
                    </a:srgbClr>
                  </a:outerShdw>
                </a:effectLst>
              </a:rPr>
              <a:t> ان الهدف الاساس لنظم المعلومات الادارية هو ترشيد عمليات التخطيط والتنفيذ لنشاطات المؤسسات. ومن المعلوم ان </a:t>
            </a:r>
            <a:r>
              <a:rPr lang="ar-IQ" sz="2400" b="1" dirty="0" smtClean="0">
                <a:solidFill>
                  <a:schemeClr val="accent5">
                    <a:lumMod val="50000"/>
                  </a:schemeClr>
                </a:solidFill>
                <a:effectLst>
                  <a:outerShdw blurRad="38100" dist="38100" dir="2700000" algn="tl">
                    <a:srgbClr val="000000">
                      <a:alpha val="43137"/>
                    </a:srgbClr>
                  </a:outerShdw>
                </a:effectLst>
              </a:rPr>
              <a:t>نظام </a:t>
            </a:r>
            <a:r>
              <a:rPr lang="ar-IQ" sz="2400" b="1" dirty="0">
                <a:solidFill>
                  <a:schemeClr val="accent5">
                    <a:lumMod val="50000"/>
                  </a:schemeClr>
                </a:solidFill>
                <a:effectLst>
                  <a:outerShdw blurRad="38100" dist="38100" dir="2700000" algn="tl">
                    <a:srgbClr val="000000">
                      <a:alpha val="43137"/>
                    </a:srgbClr>
                  </a:outerShdw>
                </a:effectLst>
              </a:rPr>
              <a:t>المعلومات يعدَ جهازا مرنا ليتنبأ بالمستقبل </a:t>
            </a:r>
            <a:r>
              <a:rPr lang="ar-IQ" sz="2400" b="1" dirty="0" smtClean="0">
                <a:solidFill>
                  <a:schemeClr val="accent5">
                    <a:lumMod val="50000"/>
                  </a:schemeClr>
                </a:solidFill>
                <a:effectLst>
                  <a:outerShdw blurRad="38100" dist="38100" dir="2700000" algn="tl">
                    <a:srgbClr val="000000">
                      <a:alpha val="43137"/>
                    </a:srgbClr>
                  </a:outerShdw>
                </a:effectLst>
              </a:rPr>
              <a:t>ويتضمن </a:t>
            </a:r>
            <a:r>
              <a:rPr lang="ar-IQ" sz="2400" b="1" dirty="0">
                <a:solidFill>
                  <a:schemeClr val="accent5">
                    <a:lumMod val="50000"/>
                  </a:schemeClr>
                </a:solidFill>
                <a:effectLst>
                  <a:outerShdw blurRad="38100" dist="38100" dir="2700000" algn="tl">
                    <a:srgbClr val="000000">
                      <a:alpha val="43137"/>
                    </a:srgbClr>
                  </a:outerShdw>
                </a:effectLst>
              </a:rPr>
              <a:t>معلومات عن البيئة الداخلية والبيئة الخارجية</a:t>
            </a:r>
            <a:r>
              <a:rPr lang="ar-IQ" sz="2400" dirty="0">
                <a:solidFill>
                  <a:schemeClr val="tx1"/>
                </a:solidFill>
              </a:rPr>
              <a:t>.</a:t>
            </a:r>
          </a:p>
          <a:p>
            <a:pPr algn="just"/>
            <a:r>
              <a:rPr lang="ar-IQ" sz="2400" dirty="0">
                <a:solidFill>
                  <a:schemeClr val="tx1"/>
                </a:solidFill>
              </a:rPr>
              <a:t>   </a:t>
            </a:r>
            <a:r>
              <a:rPr lang="ar-IQ" sz="2400" b="1" dirty="0" smtClean="0">
                <a:solidFill>
                  <a:srgbClr val="7030A0"/>
                </a:solidFill>
                <a:effectLst>
                  <a:outerShdw blurRad="38100" dist="38100" dir="2700000" algn="tl">
                    <a:srgbClr val="000000">
                      <a:alpha val="43137"/>
                    </a:srgbClr>
                  </a:outerShdw>
                </a:effectLst>
              </a:rPr>
              <a:t>وللتوضيح:</a:t>
            </a:r>
          </a:p>
          <a:p>
            <a:pPr algn="just"/>
            <a:r>
              <a:rPr lang="ar-IQ" sz="2400" b="1" dirty="0">
                <a:solidFill>
                  <a:srgbClr val="7030A0"/>
                </a:solidFill>
                <a:effectLst>
                  <a:outerShdw blurRad="38100" dist="38100" dir="2700000" algn="tl">
                    <a:srgbClr val="000000">
                      <a:alpha val="43137"/>
                    </a:srgbClr>
                  </a:outerShdw>
                </a:effectLst>
              </a:rPr>
              <a:t>-</a:t>
            </a:r>
            <a:r>
              <a:rPr lang="ar-IQ" sz="2400" b="1" dirty="0" smtClean="0">
                <a:solidFill>
                  <a:srgbClr val="7030A0"/>
                </a:solidFill>
                <a:effectLst>
                  <a:outerShdw blurRad="38100" dist="38100" dir="2700000" algn="tl">
                    <a:srgbClr val="000000">
                      <a:alpha val="43137"/>
                    </a:srgbClr>
                  </a:outerShdw>
                </a:effectLst>
              </a:rPr>
              <a:t> </a:t>
            </a:r>
            <a:r>
              <a:rPr lang="ar-IQ" sz="2400" b="1" dirty="0">
                <a:solidFill>
                  <a:srgbClr val="7030A0"/>
                </a:solidFill>
                <a:effectLst>
                  <a:outerShdw blurRad="38100" dist="38100" dir="2700000" algn="tl">
                    <a:srgbClr val="000000">
                      <a:alpha val="43137"/>
                    </a:srgbClr>
                  </a:outerShdw>
                </a:effectLst>
              </a:rPr>
              <a:t>البيئة الداخلية تشمل الموظفين ومنتسبي </a:t>
            </a:r>
            <a:r>
              <a:rPr lang="ar-IQ" sz="2400" b="1" dirty="0" smtClean="0">
                <a:solidFill>
                  <a:srgbClr val="7030A0"/>
                </a:solidFill>
                <a:effectLst>
                  <a:outerShdw blurRad="38100" dist="38100" dir="2700000" algn="tl">
                    <a:srgbClr val="000000">
                      <a:alpha val="43137"/>
                    </a:srgbClr>
                  </a:outerShdw>
                </a:effectLst>
              </a:rPr>
              <a:t>المؤسسة</a:t>
            </a:r>
          </a:p>
          <a:p>
            <a:pPr algn="just"/>
            <a:r>
              <a:rPr lang="ar-IQ" sz="2400" b="1" dirty="0" smtClean="0">
                <a:solidFill>
                  <a:srgbClr val="7030A0"/>
                </a:solidFill>
                <a:effectLst>
                  <a:outerShdw blurRad="38100" dist="38100" dir="2700000" algn="tl">
                    <a:srgbClr val="000000">
                      <a:alpha val="43137"/>
                    </a:srgbClr>
                  </a:outerShdw>
                </a:effectLst>
              </a:rPr>
              <a:t>- البيئة </a:t>
            </a:r>
            <a:r>
              <a:rPr lang="ar-IQ" sz="2400" b="1" dirty="0">
                <a:solidFill>
                  <a:srgbClr val="7030A0"/>
                </a:solidFill>
                <a:effectLst>
                  <a:outerShdw blurRad="38100" dist="38100" dir="2700000" algn="tl">
                    <a:srgbClr val="000000">
                      <a:alpha val="43137"/>
                    </a:srgbClr>
                  </a:outerShdw>
                </a:effectLst>
              </a:rPr>
              <a:t>الخارجية فتتمثل بالمؤسسات المنافسة لهذه المؤسسة وكيفية التعامل معها من اجل الظهور بمظهر مناسب ومقبول امام </a:t>
            </a:r>
            <a:r>
              <a:rPr lang="ar-IQ" sz="2400" b="1" dirty="0" smtClean="0">
                <a:solidFill>
                  <a:srgbClr val="7030A0"/>
                </a:solidFill>
                <a:effectLst>
                  <a:outerShdw blurRad="38100" dist="38100" dir="2700000" algn="tl">
                    <a:srgbClr val="000000">
                      <a:alpha val="43137"/>
                    </a:srgbClr>
                  </a:outerShdw>
                </a:effectLst>
              </a:rPr>
              <a:t>جمهور</a:t>
            </a:r>
            <a:r>
              <a:rPr lang="ar-IQ" sz="2400" b="1" dirty="0">
                <a:solidFill>
                  <a:srgbClr val="7030A0"/>
                </a:solidFill>
                <a:effectLst>
                  <a:outerShdw blurRad="38100" dist="38100" dir="2700000" algn="tl">
                    <a:srgbClr val="000000">
                      <a:alpha val="43137"/>
                    </a:srgbClr>
                  </a:outerShdw>
                </a:effectLst>
              </a:rPr>
              <a:t> </a:t>
            </a:r>
            <a:r>
              <a:rPr lang="ar-IQ" sz="2400" b="1" dirty="0" smtClean="0">
                <a:solidFill>
                  <a:srgbClr val="7030A0"/>
                </a:solidFill>
                <a:effectLst>
                  <a:outerShdw blurRad="38100" dist="38100" dir="2700000" algn="tl">
                    <a:srgbClr val="000000">
                      <a:alpha val="43137"/>
                    </a:srgbClr>
                  </a:outerShdw>
                </a:effectLst>
              </a:rPr>
              <a:t>المستفيدين </a:t>
            </a:r>
          </a:p>
          <a:p>
            <a:pPr algn="just"/>
            <a:endParaRPr lang="ar-IQ" sz="2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6564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260648"/>
            <a:ext cx="7772400" cy="1296144"/>
          </a:xfrm>
        </p:spPr>
        <p:txBody>
          <a:bodyPr/>
          <a:lstStyle/>
          <a:p>
            <a:r>
              <a:rPr lang="ar-IQ" dirty="0"/>
              <a:t>انواع نظم المعلومات</a:t>
            </a:r>
          </a:p>
        </p:txBody>
      </p:sp>
      <p:sp>
        <p:nvSpPr>
          <p:cNvPr id="3" name="عنوان فرعي 2"/>
          <p:cNvSpPr>
            <a:spLocks noGrp="1"/>
          </p:cNvSpPr>
          <p:nvPr>
            <p:ph type="subTitle" idx="1"/>
          </p:nvPr>
        </p:nvSpPr>
        <p:spPr>
          <a:xfrm>
            <a:off x="323528" y="2060848"/>
            <a:ext cx="8496944" cy="3960440"/>
          </a:xfrm>
        </p:spPr>
        <p:txBody>
          <a:bodyPr>
            <a:normAutofit/>
          </a:bodyPr>
          <a:lstStyle/>
          <a:p>
            <a:pPr algn="just"/>
            <a:r>
              <a:rPr lang="ar-IQ" sz="3200" dirty="0" smtClean="0">
                <a:solidFill>
                  <a:schemeClr val="tx1"/>
                </a:solidFill>
              </a:rPr>
              <a:t>الثاني نظم </a:t>
            </a:r>
            <a:r>
              <a:rPr lang="ar-IQ" sz="3200" dirty="0">
                <a:solidFill>
                  <a:schemeClr val="tx1"/>
                </a:solidFill>
              </a:rPr>
              <a:t>المعلومات الوثائقية: </a:t>
            </a:r>
          </a:p>
          <a:p>
            <a:pPr algn="just"/>
            <a:r>
              <a:rPr lang="ar-IQ" sz="3200" smtClean="0">
                <a:solidFill>
                  <a:schemeClr val="tx1"/>
                </a:solidFill>
              </a:rPr>
              <a:t>    تمثل </a:t>
            </a:r>
            <a:r>
              <a:rPr lang="ar-IQ" sz="3200" dirty="0">
                <a:solidFill>
                  <a:schemeClr val="tx1"/>
                </a:solidFill>
              </a:rPr>
              <a:t>هذه النظم بمجموعة من الفعاليات التي تسمح بوصف وتلخيص المعلومات الوثائقية من اجل سهولة الرجوع اليها.</a:t>
            </a:r>
          </a:p>
          <a:p>
            <a:pPr algn="just"/>
            <a:r>
              <a:rPr lang="ar-IQ" sz="3200" dirty="0">
                <a:solidFill>
                  <a:schemeClr val="tx1"/>
                </a:solidFill>
              </a:rPr>
              <a:t>وهناك نظم فرعية تمثل وحدة متكاملة تشمل البث الانتقائي للمعلومات</a:t>
            </a:r>
            <a:r>
              <a:rPr lang="en-US" sz="3200" dirty="0">
                <a:solidFill>
                  <a:schemeClr val="tx1"/>
                </a:solidFill>
              </a:rPr>
              <a:t>SDI (selective dissemination of information))</a:t>
            </a:r>
            <a:r>
              <a:rPr lang="ar-IQ" sz="3200" dirty="0">
                <a:solidFill>
                  <a:schemeClr val="tx1"/>
                </a:solidFill>
              </a:rPr>
              <a:t>وإعداد نشرات المعلومات الصحفية والمستخلصات والكشافات.</a:t>
            </a:r>
          </a:p>
          <a:p>
            <a:pPr algn="r"/>
            <a:endParaRPr lang="ar-IQ" sz="3200" dirty="0"/>
          </a:p>
        </p:txBody>
      </p:sp>
    </p:spTree>
    <p:extLst>
      <p:ext uri="{BB962C8B-B14F-4D97-AF65-F5344CB8AC3E}">
        <p14:creationId xmlns:p14="http://schemas.microsoft.com/office/powerpoint/2010/main" val="285196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مفهوم مجتمع المعلومات </a:t>
            </a:r>
          </a:p>
        </p:txBody>
      </p:sp>
      <p:sp>
        <p:nvSpPr>
          <p:cNvPr id="3" name="عنصر نائب للمحتوى 2"/>
          <p:cNvSpPr>
            <a:spLocks noGrp="1"/>
          </p:cNvSpPr>
          <p:nvPr>
            <p:ph idx="1"/>
          </p:nvPr>
        </p:nvSpPr>
        <p:spPr/>
        <p:txBody>
          <a:bodyPr>
            <a:normAutofit fontScale="92500" lnSpcReduction="20000"/>
          </a:bodyPr>
          <a:lstStyle/>
          <a:p>
            <a:pPr marL="0" indent="0" algn="just">
              <a:buNone/>
            </a:pPr>
            <a:r>
              <a:rPr lang="ar-IQ" dirty="0"/>
              <a:t>   </a:t>
            </a:r>
            <a:r>
              <a:rPr lang="ar-IQ" dirty="0" smtClean="0"/>
              <a:t>يحيط مصطلح </a:t>
            </a:r>
            <a:r>
              <a:rPr lang="ar-IQ" dirty="0"/>
              <a:t>مجتمع </a:t>
            </a:r>
            <a:r>
              <a:rPr lang="ar-IQ" dirty="0" smtClean="0"/>
              <a:t>المعلومات الكثير من الغموض </a:t>
            </a:r>
            <a:r>
              <a:rPr lang="ar-IQ" dirty="0"/>
              <a:t>ويثير تساؤلات </a:t>
            </a:r>
            <a:r>
              <a:rPr lang="ar-IQ" dirty="0" smtClean="0"/>
              <a:t>عدة منها </a:t>
            </a:r>
            <a:r>
              <a:rPr lang="ar-IQ" dirty="0"/>
              <a:t>ان هذا المفهوم </a:t>
            </a:r>
            <a:r>
              <a:rPr lang="ar-IQ" dirty="0" smtClean="0"/>
              <a:t>يكرس </a:t>
            </a:r>
            <a:r>
              <a:rPr lang="ar-IQ" dirty="0"/>
              <a:t>الغاء الحدود بين دول العالم لانسياب </a:t>
            </a:r>
            <a:r>
              <a:rPr lang="ar-IQ" dirty="0" smtClean="0"/>
              <a:t>المعلومات بحرية،  </a:t>
            </a:r>
            <a:r>
              <a:rPr lang="ar-IQ" dirty="0"/>
              <a:t>من </a:t>
            </a:r>
            <a:r>
              <a:rPr lang="ar-IQ" dirty="0" smtClean="0"/>
              <a:t>المفروض ان </a:t>
            </a:r>
            <a:r>
              <a:rPr lang="ar-IQ" dirty="0"/>
              <a:t>يحقق </a:t>
            </a:r>
            <a:r>
              <a:rPr lang="ar-IQ" dirty="0" smtClean="0"/>
              <a:t>بذلك «</a:t>
            </a:r>
            <a:r>
              <a:rPr lang="ar-IQ" dirty="0" smtClean="0">
                <a:solidFill>
                  <a:srgbClr val="0070C0"/>
                </a:solidFill>
              </a:rPr>
              <a:t>مساواة المعلومات</a:t>
            </a:r>
            <a:r>
              <a:rPr lang="ar-IQ" dirty="0" smtClean="0"/>
              <a:t>» كما </a:t>
            </a:r>
            <a:r>
              <a:rPr lang="ar-IQ" dirty="0"/>
              <a:t>يسعى الى تحقيق "</a:t>
            </a:r>
            <a:r>
              <a:rPr lang="ar-IQ" dirty="0" smtClean="0">
                <a:solidFill>
                  <a:srgbClr val="0070C0"/>
                </a:solidFill>
              </a:rPr>
              <a:t>ديمقراطية المعلومات" </a:t>
            </a:r>
            <a:r>
              <a:rPr lang="ar-IQ" dirty="0"/>
              <a:t>لكن </a:t>
            </a:r>
            <a:r>
              <a:rPr lang="ar-IQ" dirty="0" smtClean="0"/>
              <a:t>مؤشرات الواقع </a:t>
            </a:r>
            <a:r>
              <a:rPr lang="ar-IQ" dirty="0"/>
              <a:t>موضوعيا تشير الى ان مجتمع المعلومات </a:t>
            </a:r>
            <a:r>
              <a:rPr lang="ar-IQ" dirty="0" smtClean="0"/>
              <a:t>يسير </a:t>
            </a:r>
            <a:r>
              <a:rPr lang="ar-IQ" dirty="0" smtClean="0"/>
              <a:t>بسرعتين او يتكون من مجتمعين:</a:t>
            </a:r>
            <a:endParaRPr lang="ar-IQ" dirty="0"/>
          </a:p>
          <a:p>
            <a:pPr marL="0" indent="0" algn="just">
              <a:buNone/>
            </a:pPr>
            <a:r>
              <a:rPr lang="ar-IQ" dirty="0" smtClean="0"/>
              <a:t>1. </a:t>
            </a:r>
            <a:r>
              <a:rPr lang="ar-IQ" dirty="0" smtClean="0">
                <a:solidFill>
                  <a:schemeClr val="accent6">
                    <a:lumMod val="75000"/>
                  </a:schemeClr>
                </a:solidFill>
                <a:effectLst>
                  <a:outerShdw blurRad="38100" dist="38100" dir="2700000" algn="tl">
                    <a:srgbClr val="000000">
                      <a:alpha val="43137"/>
                    </a:srgbClr>
                  </a:outerShdw>
                </a:effectLst>
              </a:rPr>
              <a:t>مجتمع الاغنياء </a:t>
            </a:r>
            <a:r>
              <a:rPr lang="ar-IQ" dirty="0" smtClean="0"/>
              <a:t>معلوماتيا </a:t>
            </a:r>
            <a:r>
              <a:rPr lang="ar-IQ" dirty="0"/>
              <a:t>وهم المتمكنون من </a:t>
            </a:r>
            <a:r>
              <a:rPr lang="ar-IQ" dirty="0" smtClean="0"/>
              <a:t>تكنولوجيا </a:t>
            </a:r>
            <a:r>
              <a:rPr lang="ar-IQ" smtClean="0"/>
              <a:t>المعلومات(صانعو التكنولوجيا).</a:t>
            </a:r>
            <a:endParaRPr lang="ar-IQ" dirty="0"/>
          </a:p>
          <a:p>
            <a:pPr marL="0" indent="0" algn="just">
              <a:buNone/>
            </a:pPr>
            <a:r>
              <a:rPr lang="ar-IQ" dirty="0" smtClean="0"/>
              <a:t>2. </a:t>
            </a:r>
            <a:r>
              <a:rPr lang="ar-IQ" dirty="0" smtClean="0">
                <a:solidFill>
                  <a:srgbClr val="FFC000"/>
                </a:solidFill>
                <a:effectLst>
                  <a:outerShdw blurRad="38100" dist="38100" dir="2700000" algn="tl">
                    <a:srgbClr val="000000">
                      <a:alpha val="43137"/>
                    </a:srgbClr>
                  </a:outerShdw>
                </a:effectLst>
              </a:rPr>
              <a:t>مجتمع </a:t>
            </a:r>
            <a:r>
              <a:rPr lang="ar-IQ" dirty="0">
                <a:solidFill>
                  <a:srgbClr val="FFC000"/>
                </a:solidFill>
                <a:effectLst>
                  <a:outerShdw blurRad="38100" dist="38100" dir="2700000" algn="tl">
                    <a:srgbClr val="000000">
                      <a:alpha val="43137"/>
                    </a:srgbClr>
                  </a:outerShdw>
                </a:effectLst>
              </a:rPr>
              <a:t>الفقراء </a:t>
            </a:r>
            <a:r>
              <a:rPr lang="ar-IQ" dirty="0"/>
              <a:t>معلوماتيا وهم غير </a:t>
            </a:r>
            <a:r>
              <a:rPr lang="ar-IQ" dirty="0" smtClean="0"/>
              <a:t>المتمكنين من التكنولوجيا </a:t>
            </a:r>
            <a:r>
              <a:rPr lang="ar-IQ" dirty="0"/>
              <a:t>ومنهم في احسن الحالات من يسعى الى التدريب </a:t>
            </a:r>
            <a:r>
              <a:rPr lang="ar-IQ" dirty="0" smtClean="0"/>
              <a:t>عليها، </a:t>
            </a:r>
            <a:r>
              <a:rPr lang="ar-IQ" dirty="0"/>
              <a:t>ولكن على يدي المجتمع </a:t>
            </a:r>
            <a:r>
              <a:rPr lang="ar-IQ" dirty="0" smtClean="0"/>
              <a:t>الاول وما يسمح به من معلومات.</a:t>
            </a:r>
            <a:endParaRPr lang="ar-IQ" dirty="0"/>
          </a:p>
        </p:txBody>
      </p:sp>
    </p:spTree>
    <p:extLst>
      <p:ext uri="{BB962C8B-B14F-4D97-AF65-F5344CB8AC3E}">
        <p14:creationId xmlns:p14="http://schemas.microsoft.com/office/powerpoint/2010/main" val="1924691688"/>
      </p:ext>
    </p:extLst>
  </p:cSld>
  <p:clrMapOvr>
    <a:masterClrMapping/>
  </p:clrMapOvr>
  <mc:AlternateContent xmlns:mc="http://schemas.openxmlformats.org/markup-compatibility/2006" xmlns:p14="http://schemas.microsoft.com/office/powerpoint/2010/main">
    <mc:Choice Requires="p14">
      <p:transition spd="slow" p14:dur="2000" advTm="58773"/>
    </mc:Choice>
    <mc:Fallback xmlns="">
      <p:transition spd="slow" advTm="587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1800" b="1" dirty="0" smtClean="0">
                <a:solidFill>
                  <a:schemeClr val="tx1"/>
                </a:solidFill>
                <a:effectLst>
                  <a:outerShdw blurRad="38100" dist="38100" dir="2700000" algn="tl">
                    <a:srgbClr val="000000">
                      <a:alpha val="43137"/>
                    </a:srgbClr>
                  </a:outerShdw>
                </a:effectLst>
              </a:rPr>
              <a:t>تعريفات: المعلومات(ص12و13)</a:t>
            </a:r>
            <a:endParaRPr lang="ar-IQ" sz="1800" b="1" dirty="0">
              <a:solidFill>
                <a:schemeClr val="tx1"/>
              </a:solidFill>
              <a:effectLst>
                <a:outerShdw blurRad="38100" dist="38100" dir="2700000" algn="tl">
                  <a:srgbClr val="000000">
                    <a:alpha val="43137"/>
                  </a:srgbClr>
                </a:outerShdw>
              </a:effectLst>
            </a:endParaRPr>
          </a:p>
        </p:txBody>
      </p:sp>
      <p:sp>
        <p:nvSpPr>
          <p:cNvPr id="3" name="عنصر نائب للمحتوى 2"/>
          <p:cNvSpPr>
            <a:spLocks noGrp="1"/>
          </p:cNvSpPr>
          <p:nvPr>
            <p:ph sz="quarter" idx="1"/>
          </p:nvPr>
        </p:nvSpPr>
        <p:spPr/>
        <p:txBody>
          <a:bodyPr>
            <a:normAutofit/>
          </a:bodyPr>
          <a:lstStyle/>
          <a:p>
            <a:pPr algn="just"/>
            <a:r>
              <a:rPr lang="ar-IQ" sz="1800" b="1" dirty="0" smtClean="0">
                <a:effectLst>
                  <a:outerShdw blurRad="38100" dist="38100" dir="2700000" algn="tl">
                    <a:srgbClr val="000000">
                      <a:alpha val="43137"/>
                    </a:srgbClr>
                  </a:outerShdw>
                </a:effectLst>
              </a:rPr>
              <a:t>المعلومات لغةً: </a:t>
            </a:r>
          </a:p>
          <a:p>
            <a:pPr marL="0" indent="0" algn="just">
              <a:buNone/>
            </a:pPr>
            <a:r>
              <a:rPr lang="ar-IQ" sz="1800" b="1" dirty="0">
                <a:effectLst>
                  <a:outerShdw blurRad="38100" dist="38100" dir="2700000" algn="tl">
                    <a:srgbClr val="000000">
                      <a:alpha val="43137"/>
                    </a:srgbClr>
                  </a:outerShdw>
                </a:effectLst>
              </a:rPr>
              <a:t> </a:t>
            </a:r>
            <a:r>
              <a:rPr lang="ar-IQ" sz="1800" b="1" dirty="0" smtClean="0">
                <a:effectLst>
                  <a:outerShdw blurRad="38100" dist="38100" dir="2700000" algn="tl">
                    <a:srgbClr val="000000">
                      <a:alpha val="43137"/>
                    </a:srgbClr>
                  </a:outerShdw>
                </a:effectLst>
              </a:rPr>
              <a:t>  </a:t>
            </a:r>
            <a:r>
              <a:rPr lang="ar-IQ" sz="1800" dirty="0" smtClean="0">
                <a:effectLst>
                  <a:outerShdw blurRad="38100" dist="38100" dir="2700000" algn="tl">
                    <a:srgbClr val="000000">
                      <a:alpha val="43137"/>
                    </a:srgbClr>
                  </a:outerShdw>
                </a:effectLst>
              </a:rPr>
              <a:t>مُشتقة من المصدر «علم» ومن معانيه ما يتصل بـ:</a:t>
            </a:r>
          </a:p>
          <a:p>
            <a:pPr algn="just"/>
            <a:r>
              <a:rPr lang="ar-IQ" sz="1800" dirty="0" smtClean="0">
                <a:effectLst>
                  <a:outerShdw blurRad="38100" dist="38100" dir="2700000" algn="tl">
                    <a:srgbClr val="000000">
                      <a:alpha val="43137"/>
                    </a:srgbClr>
                  </a:outerShdw>
                </a:effectLst>
              </a:rPr>
              <a:t>  الوعي والإدراك والإحاطة واليقين، والاتقان، والارشاد والاعلام، والتمييز، وتحديد المعالم، والفهم، والمعرفة</a:t>
            </a:r>
          </a:p>
          <a:p>
            <a:pPr algn="just"/>
            <a:r>
              <a:rPr lang="ar-IQ" sz="1800" dirty="0" smtClean="0">
                <a:effectLst>
                  <a:outerShdw blurRad="38100" dist="38100" dir="2700000" algn="tl">
                    <a:srgbClr val="000000">
                      <a:alpha val="43137"/>
                    </a:srgbClr>
                  </a:outerShdw>
                </a:effectLst>
              </a:rPr>
              <a:t>وغير ذلك من المعاني التي تناقض الجهل والغفلة.</a:t>
            </a:r>
          </a:p>
          <a:p>
            <a:pPr marL="0" indent="0">
              <a:buNone/>
            </a:pPr>
            <a:r>
              <a:rPr lang="ar-IQ" sz="1800" b="1" dirty="0">
                <a:effectLst>
                  <a:outerShdw blurRad="38100" dist="38100" dir="2700000" algn="tl">
                    <a:srgbClr val="000000">
                      <a:alpha val="43137"/>
                    </a:srgbClr>
                  </a:outerShdw>
                </a:effectLst>
              </a:rPr>
              <a:t>المعلومات اصطلاحاً: </a:t>
            </a:r>
            <a:endParaRPr lang="ar-IQ" sz="1800" b="1" dirty="0" smtClean="0">
              <a:effectLst>
                <a:outerShdw blurRad="38100" dist="38100" dir="2700000" algn="tl">
                  <a:srgbClr val="000000">
                    <a:alpha val="43137"/>
                  </a:srgbClr>
                </a:outerShdw>
              </a:effectLst>
            </a:endParaRPr>
          </a:p>
          <a:p>
            <a:pPr marL="0" indent="0">
              <a:buNone/>
            </a:pPr>
            <a:r>
              <a:rPr lang="ar-IQ" sz="1800" dirty="0" smtClean="0">
                <a:effectLst>
                  <a:outerShdw blurRad="38100" dist="38100" dir="2700000" algn="tl">
                    <a:srgbClr val="000000">
                      <a:alpha val="43137"/>
                    </a:srgbClr>
                  </a:outerShdw>
                </a:effectLst>
              </a:rPr>
              <a:t>ايصال المعرفة ما </a:t>
            </a:r>
            <a:r>
              <a:rPr lang="ar-IQ" sz="1800" dirty="0">
                <a:effectLst>
                  <a:outerShdw blurRad="38100" dist="38100" dir="2700000" algn="tl">
                    <a:srgbClr val="000000">
                      <a:alpha val="43137"/>
                    </a:srgbClr>
                  </a:outerShdw>
                </a:effectLst>
              </a:rPr>
              <a:t>نتلقاه  او نحصل عليه من مصادر متنوعة: وسائط الاعلام، التواصل مع الاخرين، الخبرات الشخصية، او عن طريق البحث والدراسة، او مواقف وتجارب يمرَّ بها الشخص ويحصل نتيجتها على معطيات او حقائق مفيدة. </a:t>
            </a:r>
          </a:p>
          <a:p>
            <a:pPr marL="0" indent="0">
              <a:buNone/>
            </a:pPr>
            <a:r>
              <a:rPr lang="ar-IQ" sz="1800" dirty="0">
                <a:effectLst>
                  <a:outerShdw blurRad="38100" dist="38100" dir="2700000" algn="tl">
                    <a:srgbClr val="000000">
                      <a:alpha val="43137"/>
                    </a:srgbClr>
                  </a:outerShdw>
                </a:effectLst>
              </a:rPr>
              <a:t>بيانات جرى معالجتها لتصبح ذات معنى لاستعمال مُحدّد او لتحقيق هدف معين او لاستعمال ما.</a:t>
            </a:r>
          </a:p>
          <a:p>
            <a:pPr marL="0" indent="0">
              <a:buNone/>
            </a:pPr>
            <a:r>
              <a:rPr lang="ar-IQ" sz="1800" dirty="0">
                <a:effectLst>
                  <a:outerShdw blurRad="38100" dist="38100" dir="2700000" algn="tl">
                    <a:srgbClr val="000000">
                      <a:alpha val="43137"/>
                    </a:srgbClr>
                  </a:outerShdw>
                </a:effectLst>
              </a:rPr>
              <a:t>بيانات اصبحت لها قيمة بعد تجميعها، تحليلها وتفسيرها واصبح بالإمكان تداولها، بثها، تسجيلها ونشرها او توزيعها بأشكال رسمية او غير رسمية. </a:t>
            </a:r>
          </a:p>
          <a:p>
            <a:pPr marL="0" indent="0">
              <a:buNone/>
            </a:pPr>
            <a:endParaRPr lang="ar-IQ" sz="1800" dirty="0" smtClean="0"/>
          </a:p>
        </p:txBody>
      </p:sp>
    </p:spTree>
    <p:extLst>
      <p:ext uri="{BB962C8B-B14F-4D97-AF65-F5344CB8AC3E}">
        <p14:creationId xmlns:p14="http://schemas.microsoft.com/office/powerpoint/2010/main" val="60247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r>
              <a:rPr lang="ar-IQ" sz="4000" dirty="0" smtClean="0">
                <a:latin typeface="Arial Unicode MS" pitchFamily="34" charset="-128"/>
                <a:ea typeface="Arial Unicode MS" pitchFamily="34" charset="-128"/>
                <a:cs typeface="Arial Unicode MS" pitchFamily="34" charset="-128"/>
              </a:rPr>
              <a:t>تعريف مجتمع المعلومات</a:t>
            </a:r>
            <a:endParaRPr lang="ar-IQ" sz="4000" dirty="0">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idx="1"/>
          </p:nvPr>
        </p:nvSpPr>
        <p:spPr>
          <a:xfrm>
            <a:off x="457200" y="1124744"/>
            <a:ext cx="8229600" cy="5616624"/>
          </a:xfrm>
        </p:spPr>
        <p:txBody>
          <a:bodyPr>
            <a:normAutofit fontScale="77500" lnSpcReduction="20000"/>
          </a:bodyPr>
          <a:lstStyle/>
          <a:p>
            <a:pPr marL="0" indent="0" algn="just">
              <a:buNone/>
            </a:pPr>
            <a:r>
              <a:rPr lang="ar-IQ" dirty="0"/>
              <a:t>  </a:t>
            </a:r>
            <a:r>
              <a:rPr lang="ar-IQ" dirty="0" smtClean="0"/>
              <a:t> </a:t>
            </a:r>
            <a:r>
              <a:rPr lang="ar-IQ" dirty="0" smtClean="0">
                <a:solidFill>
                  <a:srgbClr val="FFC000"/>
                </a:solidFill>
              </a:rPr>
              <a:t>مجتمع </a:t>
            </a:r>
            <a:r>
              <a:rPr lang="ar-IQ" dirty="0">
                <a:solidFill>
                  <a:srgbClr val="FFC000"/>
                </a:solidFill>
              </a:rPr>
              <a:t>يستطيع كل فرد فيه استحداث المعلومات او المعارف والنفاذ اليها واستخدامها وتقاسمها بحيث يمكن الافراد والمجتمعات والشعوب من تسخير كامل امكاناتهم في النهوض بتنميتهم المستدامة وفي تحسين مستوى </a:t>
            </a:r>
            <a:r>
              <a:rPr lang="ar-IQ" dirty="0" smtClean="0">
                <a:solidFill>
                  <a:srgbClr val="FFC000"/>
                </a:solidFill>
              </a:rPr>
              <a:t>معيشتهم. </a:t>
            </a:r>
            <a:endParaRPr lang="ar-IQ" dirty="0">
              <a:solidFill>
                <a:srgbClr val="FFC000"/>
              </a:solidFill>
            </a:endParaRPr>
          </a:p>
          <a:p>
            <a:pPr marL="0" indent="0" algn="just">
              <a:buNone/>
            </a:pPr>
            <a:r>
              <a:rPr lang="ar-IQ" dirty="0" smtClean="0">
                <a:solidFill>
                  <a:srgbClr val="00B050"/>
                </a:solidFill>
              </a:rPr>
              <a:t>يقوم </a:t>
            </a:r>
            <a:r>
              <a:rPr lang="ar-IQ" dirty="0">
                <a:solidFill>
                  <a:srgbClr val="00B050"/>
                </a:solidFill>
              </a:rPr>
              <a:t>على اساس تطوير تكنلوجيا المعلومات والاتصال وادماجها كوسيلة لتيسير تدفق المعلومات </a:t>
            </a:r>
            <a:r>
              <a:rPr lang="ar-IQ" dirty="0" smtClean="0">
                <a:solidFill>
                  <a:srgbClr val="00B050"/>
                </a:solidFill>
              </a:rPr>
              <a:t>والمعرفة </a:t>
            </a:r>
            <a:r>
              <a:rPr lang="ar-IQ" dirty="0">
                <a:solidFill>
                  <a:srgbClr val="00B050"/>
                </a:solidFill>
              </a:rPr>
              <a:t>وتبادلها كونها موارد </a:t>
            </a:r>
            <a:r>
              <a:rPr lang="ar-IQ" dirty="0" smtClean="0">
                <a:solidFill>
                  <a:srgbClr val="00B050"/>
                </a:solidFill>
              </a:rPr>
              <a:t>اولية.</a:t>
            </a:r>
            <a:endParaRPr lang="ar-IQ" dirty="0">
              <a:solidFill>
                <a:srgbClr val="00B050"/>
              </a:solidFill>
            </a:endParaRPr>
          </a:p>
          <a:p>
            <a:pPr marL="0" indent="0" algn="just">
              <a:buNone/>
            </a:pPr>
            <a:r>
              <a:rPr lang="ar-IQ" dirty="0" smtClean="0">
                <a:solidFill>
                  <a:schemeClr val="accent6">
                    <a:lumMod val="75000"/>
                  </a:schemeClr>
                </a:solidFill>
              </a:rPr>
              <a:t>   ويرى </a:t>
            </a:r>
            <a:r>
              <a:rPr lang="ar-IQ" dirty="0">
                <a:solidFill>
                  <a:schemeClr val="accent6">
                    <a:lumMod val="75000"/>
                  </a:schemeClr>
                </a:solidFill>
              </a:rPr>
              <a:t>البعض ان </a:t>
            </a:r>
            <a:r>
              <a:rPr lang="ar-IQ" dirty="0" smtClean="0">
                <a:solidFill>
                  <a:schemeClr val="accent6">
                    <a:lumMod val="75000"/>
                  </a:schemeClr>
                </a:solidFill>
              </a:rPr>
              <a:t>مجتمع المعلومات </a:t>
            </a:r>
            <a:r>
              <a:rPr lang="ar-IQ" dirty="0">
                <a:solidFill>
                  <a:schemeClr val="accent6">
                    <a:lumMod val="75000"/>
                  </a:schemeClr>
                </a:solidFill>
              </a:rPr>
              <a:t>هو نوع جديد من المجتمع الانساني يختلف </a:t>
            </a:r>
            <a:r>
              <a:rPr lang="ar-IQ" dirty="0" smtClean="0">
                <a:solidFill>
                  <a:schemeClr val="accent6">
                    <a:lumMod val="75000"/>
                  </a:schemeClr>
                </a:solidFill>
              </a:rPr>
              <a:t>عن </a:t>
            </a:r>
            <a:r>
              <a:rPr lang="ar-IQ" dirty="0">
                <a:solidFill>
                  <a:schemeClr val="accent6">
                    <a:lumMod val="75000"/>
                  </a:schemeClr>
                </a:solidFill>
              </a:rPr>
              <a:t>المجتمع </a:t>
            </a:r>
            <a:r>
              <a:rPr lang="ar-IQ" dirty="0" smtClean="0">
                <a:solidFill>
                  <a:schemeClr val="accent6">
                    <a:lumMod val="75000"/>
                  </a:schemeClr>
                </a:solidFill>
              </a:rPr>
              <a:t>الصناعي، </a:t>
            </a:r>
            <a:r>
              <a:rPr lang="ar-IQ" dirty="0">
                <a:solidFill>
                  <a:schemeClr val="accent6">
                    <a:lumMod val="75000"/>
                  </a:schemeClr>
                </a:solidFill>
              </a:rPr>
              <a:t>لان قوة تشكيل </a:t>
            </a:r>
            <a:r>
              <a:rPr lang="ar-IQ" dirty="0" smtClean="0">
                <a:solidFill>
                  <a:schemeClr val="accent6">
                    <a:lumMod val="75000"/>
                  </a:schemeClr>
                </a:solidFill>
              </a:rPr>
              <a:t>وتطور </a:t>
            </a:r>
            <a:r>
              <a:rPr lang="ar-IQ" dirty="0">
                <a:solidFill>
                  <a:schemeClr val="accent6">
                    <a:lumMod val="75000"/>
                  </a:schemeClr>
                </a:solidFill>
              </a:rPr>
              <a:t>هذا المجتمع </a:t>
            </a:r>
            <a:r>
              <a:rPr lang="ar-IQ" dirty="0" smtClean="0">
                <a:solidFill>
                  <a:schemeClr val="accent6">
                    <a:lumMod val="75000"/>
                  </a:schemeClr>
                </a:solidFill>
              </a:rPr>
              <a:t>هو </a:t>
            </a:r>
            <a:r>
              <a:rPr lang="ar-IQ" dirty="0">
                <a:solidFill>
                  <a:schemeClr val="accent6">
                    <a:lumMod val="75000"/>
                  </a:schemeClr>
                </a:solidFill>
              </a:rPr>
              <a:t>قيمة واهمية المعلومات </a:t>
            </a:r>
            <a:r>
              <a:rPr lang="ar-IQ" dirty="0" smtClean="0">
                <a:solidFill>
                  <a:schemeClr val="accent6">
                    <a:lumMod val="75000"/>
                  </a:schemeClr>
                </a:solidFill>
              </a:rPr>
              <a:t>بدلا من قيمة المادة.</a:t>
            </a:r>
            <a:endParaRPr lang="ar-IQ" dirty="0">
              <a:solidFill>
                <a:schemeClr val="accent6">
                  <a:lumMod val="75000"/>
                </a:schemeClr>
              </a:solidFill>
            </a:endParaRPr>
          </a:p>
          <a:p>
            <a:pPr marL="0" indent="0" algn="just">
              <a:buNone/>
            </a:pPr>
            <a:r>
              <a:rPr lang="ar-IQ" dirty="0" smtClean="0"/>
              <a:t>   </a:t>
            </a:r>
            <a:r>
              <a:rPr lang="ar-IQ" dirty="0" smtClean="0">
                <a:solidFill>
                  <a:schemeClr val="accent2">
                    <a:lumMod val="75000"/>
                  </a:schemeClr>
                </a:solidFill>
              </a:rPr>
              <a:t>ان افراده يحصلون </a:t>
            </a:r>
            <a:r>
              <a:rPr lang="ar-IQ" dirty="0">
                <a:solidFill>
                  <a:schemeClr val="accent2">
                    <a:lumMod val="75000"/>
                  </a:schemeClr>
                </a:solidFill>
              </a:rPr>
              <a:t>على المعلومات من منابعها ويستفيدون </a:t>
            </a:r>
            <a:r>
              <a:rPr lang="ar-IQ" dirty="0" smtClean="0">
                <a:solidFill>
                  <a:schemeClr val="accent2">
                    <a:lumMod val="75000"/>
                  </a:schemeClr>
                </a:solidFill>
              </a:rPr>
              <a:t>منها، وتكون </a:t>
            </a:r>
            <a:r>
              <a:rPr lang="ar-IQ" dirty="0">
                <a:solidFill>
                  <a:schemeClr val="accent2">
                    <a:lumMod val="75000"/>
                  </a:schemeClr>
                </a:solidFill>
              </a:rPr>
              <a:t>المعلومات المحرك الوحيد والاساس لتقدم اي </a:t>
            </a:r>
            <a:r>
              <a:rPr lang="ar-IQ" dirty="0" smtClean="0">
                <a:solidFill>
                  <a:schemeClr val="accent2">
                    <a:lumMod val="75000"/>
                  </a:schemeClr>
                </a:solidFill>
              </a:rPr>
              <a:t>مجتمع.</a:t>
            </a:r>
            <a:endParaRPr lang="ar-IQ" dirty="0">
              <a:solidFill>
                <a:schemeClr val="accent2">
                  <a:lumMod val="75000"/>
                </a:schemeClr>
              </a:solidFill>
            </a:endParaRPr>
          </a:p>
          <a:p>
            <a:pPr marL="0" indent="0" algn="just">
              <a:buNone/>
            </a:pPr>
            <a:r>
              <a:rPr lang="ar-IQ" dirty="0" smtClean="0"/>
              <a:t>    </a:t>
            </a:r>
            <a:r>
              <a:rPr lang="ar-IQ" dirty="0" smtClean="0">
                <a:solidFill>
                  <a:schemeClr val="accent5">
                    <a:lumMod val="50000"/>
                  </a:schemeClr>
                </a:solidFill>
              </a:rPr>
              <a:t>يعتمد مجتمع المعلومات، او مجتمع ما بعد الحداثة على </a:t>
            </a:r>
            <a:r>
              <a:rPr lang="ar-IQ" dirty="0">
                <a:solidFill>
                  <a:schemeClr val="accent5">
                    <a:lumMod val="50000"/>
                  </a:schemeClr>
                </a:solidFill>
              </a:rPr>
              <a:t>توليد </a:t>
            </a:r>
            <a:r>
              <a:rPr lang="ar-IQ" dirty="0" smtClean="0">
                <a:solidFill>
                  <a:schemeClr val="accent5">
                    <a:lumMod val="50000"/>
                  </a:schemeClr>
                </a:solidFill>
              </a:rPr>
              <a:t>المعلومات، وهو </a:t>
            </a:r>
            <a:r>
              <a:rPr lang="ar-IQ" dirty="0">
                <a:solidFill>
                  <a:schemeClr val="accent5">
                    <a:lumMod val="50000"/>
                  </a:schemeClr>
                </a:solidFill>
              </a:rPr>
              <a:t>المجتمع الذي يعتمد على </a:t>
            </a:r>
            <a:r>
              <a:rPr lang="ar-IQ" dirty="0" smtClean="0">
                <a:solidFill>
                  <a:schemeClr val="accent5">
                    <a:lumMod val="50000"/>
                  </a:schemeClr>
                </a:solidFill>
              </a:rPr>
              <a:t>رأس المال البشري </a:t>
            </a:r>
            <a:r>
              <a:rPr lang="ar-IQ" dirty="0">
                <a:solidFill>
                  <a:schemeClr val="accent5">
                    <a:lumMod val="50000"/>
                  </a:schemeClr>
                </a:solidFill>
              </a:rPr>
              <a:t>في حقل </a:t>
            </a:r>
            <a:r>
              <a:rPr lang="ar-IQ" dirty="0" smtClean="0">
                <a:solidFill>
                  <a:schemeClr val="accent5">
                    <a:lumMod val="50000"/>
                  </a:schemeClr>
                </a:solidFill>
              </a:rPr>
              <a:t>المعلومات. </a:t>
            </a:r>
            <a:endParaRPr lang="ar-IQ" dirty="0">
              <a:solidFill>
                <a:schemeClr val="accent5">
                  <a:lumMod val="50000"/>
                </a:schemeClr>
              </a:solidFill>
            </a:endParaRPr>
          </a:p>
          <a:p>
            <a:pPr marL="0" indent="0" algn="just">
              <a:buNone/>
            </a:pPr>
            <a:r>
              <a:rPr lang="ar-IQ" dirty="0" smtClean="0">
                <a:solidFill>
                  <a:schemeClr val="accent3">
                    <a:lumMod val="50000"/>
                  </a:schemeClr>
                </a:solidFill>
              </a:rPr>
              <a:t>ادى الحاصل </a:t>
            </a:r>
            <a:r>
              <a:rPr lang="ar-IQ" dirty="0">
                <a:solidFill>
                  <a:schemeClr val="accent3">
                    <a:lumMod val="50000"/>
                  </a:schemeClr>
                </a:solidFill>
              </a:rPr>
              <a:t>النهائي للتطور التكنلوجي </a:t>
            </a:r>
            <a:r>
              <a:rPr lang="ar-IQ" dirty="0" smtClean="0">
                <a:solidFill>
                  <a:schemeClr val="accent3">
                    <a:lumMod val="50000"/>
                  </a:schemeClr>
                </a:solidFill>
              </a:rPr>
              <a:t>الى </a:t>
            </a:r>
            <a:r>
              <a:rPr lang="ar-IQ" dirty="0">
                <a:solidFill>
                  <a:schemeClr val="accent3">
                    <a:lumMod val="50000"/>
                  </a:schemeClr>
                </a:solidFill>
              </a:rPr>
              <a:t>التقدم السريع في تجهيز المعلومات واختزانها وبثها وتطبيق تكنلوجيا المعلومات في كل ركن من اركان المجتمع وتبع هذا التطبيق تطورا اجتماعيا جديدا ي</a:t>
            </a:r>
            <a:r>
              <a:rPr lang="ar-IQ" dirty="0" smtClean="0">
                <a:solidFill>
                  <a:schemeClr val="accent3">
                    <a:lumMod val="50000"/>
                  </a:schemeClr>
                </a:solidFill>
              </a:rPr>
              <a:t>سهم في تشكيل ملامح مجتمع المعلومات.</a:t>
            </a:r>
            <a:endParaRPr lang="ar-IQ" dirty="0">
              <a:solidFill>
                <a:schemeClr val="accent3">
                  <a:lumMod val="50000"/>
                </a:schemeClr>
              </a:solidFill>
            </a:endParaRPr>
          </a:p>
        </p:txBody>
      </p:sp>
    </p:spTree>
    <p:extLst>
      <p:ext uri="{BB962C8B-B14F-4D97-AF65-F5344CB8AC3E}">
        <p14:creationId xmlns:p14="http://schemas.microsoft.com/office/powerpoint/2010/main" val="4170031557"/>
      </p:ext>
    </p:extLst>
  </p:cSld>
  <p:clrMapOvr>
    <a:masterClrMapping/>
  </p:clrMapOvr>
  <mc:AlternateContent xmlns:mc="http://schemas.openxmlformats.org/markup-compatibility/2006" xmlns:p14="http://schemas.microsoft.com/office/powerpoint/2010/main">
    <mc:Choice Requires="p14">
      <p:transition spd="slow" p14:dur="2000" advTm="101414"/>
    </mc:Choice>
    <mc:Fallback xmlns="">
      <p:transition spd="slow" advTm="1014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مجتمع المعرفة</a:t>
            </a:r>
            <a:endParaRPr lang="ar-IQ" sz="3600"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idx="1"/>
          </p:nvPr>
        </p:nvSpPr>
        <p:spPr>
          <a:xfrm>
            <a:off x="457200" y="1268760"/>
            <a:ext cx="8229600" cy="5184576"/>
          </a:xfrm>
        </p:spPr>
        <p:txBody>
          <a:bodyPr>
            <a:normAutofit fontScale="77500" lnSpcReduction="20000"/>
          </a:bodyPr>
          <a:lstStyle/>
          <a:p>
            <a:pPr marL="0" indent="0" algn="just">
              <a:buNone/>
            </a:pPr>
            <a:r>
              <a:rPr lang="ar-IQ" dirty="0">
                <a:solidFill>
                  <a:srgbClr val="FFC000"/>
                </a:solidFill>
                <a:effectLst>
                  <a:outerShdw blurRad="38100" dist="38100" dir="2700000" algn="tl">
                    <a:srgbClr val="000000">
                      <a:alpha val="43137"/>
                    </a:srgbClr>
                  </a:outerShdw>
                </a:effectLst>
              </a:rPr>
              <a:t> </a:t>
            </a:r>
            <a:r>
              <a:rPr lang="ar-IQ" sz="3400" dirty="0">
                <a:solidFill>
                  <a:srgbClr val="FFC000"/>
                </a:solidFill>
                <a:effectLst>
                  <a:outerShdw blurRad="38100" dist="38100" dir="2700000" algn="tl">
                    <a:srgbClr val="000000">
                      <a:alpha val="43137"/>
                    </a:srgbClr>
                  </a:outerShdw>
                </a:effectLst>
              </a:rPr>
              <a:t> </a:t>
            </a:r>
            <a:r>
              <a:rPr lang="ar-IQ" sz="3400" dirty="0" smtClean="0">
                <a:solidFill>
                  <a:srgbClr val="FFC000"/>
                </a:solidFill>
                <a:effectLst>
                  <a:outerShdw blurRad="38100" dist="38100" dir="2700000" algn="tl">
                    <a:srgbClr val="000000">
                      <a:alpha val="43137"/>
                    </a:srgbClr>
                  </a:outerShdw>
                </a:effectLst>
              </a:rPr>
              <a:t>هو من </a:t>
            </a:r>
            <a:r>
              <a:rPr lang="ar-IQ" sz="3400" dirty="0">
                <a:solidFill>
                  <a:srgbClr val="FFC000"/>
                </a:solidFill>
                <a:effectLst>
                  <a:outerShdw blurRad="38100" dist="38100" dir="2700000" algn="tl">
                    <a:srgbClr val="000000">
                      <a:alpha val="43137"/>
                    </a:srgbClr>
                  </a:outerShdw>
                </a:effectLst>
              </a:rPr>
              <a:t>المفاهيم المرتبطة ارتباطاً وثيقا </a:t>
            </a:r>
            <a:r>
              <a:rPr lang="ar-IQ" sz="3400" dirty="0" smtClean="0">
                <a:solidFill>
                  <a:srgbClr val="FFC000"/>
                </a:solidFill>
                <a:effectLst>
                  <a:outerShdw blurRad="38100" dist="38100" dir="2700000" algn="tl">
                    <a:srgbClr val="000000">
                      <a:alpha val="43137"/>
                    </a:srgbClr>
                  </a:outerShdw>
                </a:effectLst>
              </a:rPr>
              <a:t>بمفهوم </a:t>
            </a:r>
            <a:r>
              <a:rPr lang="ar-IQ" sz="3400" dirty="0">
                <a:solidFill>
                  <a:srgbClr val="FFC000"/>
                </a:solidFill>
                <a:effectLst>
                  <a:outerShdw blurRad="38100" dist="38100" dir="2700000" algn="tl">
                    <a:srgbClr val="000000">
                      <a:alpha val="43137"/>
                    </a:srgbClr>
                  </a:outerShdw>
                </a:effectLst>
              </a:rPr>
              <a:t>مجتمع </a:t>
            </a:r>
            <a:r>
              <a:rPr lang="ar-IQ" sz="3400" dirty="0" smtClean="0">
                <a:solidFill>
                  <a:srgbClr val="FFC000"/>
                </a:solidFill>
                <a:effectLst>
                  <a:outerShdw blurRad="38100" dist="38100" dir="2700000" algn="tl">
                    <a:srgbClr val="000000">
                      <a:alpha val="43137"/>
                    </a:srgbClr>
                  </a:outerShdw>
                </a:effectLst>
              </a:rPr>
              <a:t>المعلومات، ويشتركان </a:t>
            </a:r>
            <a:r>
              <a:rPr lang="ar-IQ" sz="3400" dirty="0">
                <a:solidFill>
                  <a:srgbClr val="FFC000"/>
                </a:solidFill>
                <a:effectLst>
                  <a:outerShdw blurRad="38100" dist="38100" dir="2700000" algn="tl">
                    <a:srgbClr val="000000">
                      <a:alpha val="43137"/>
                    </a:srgbClr>
                  </a:outerShdw>
                </a:effectLst>
              </a:rPr>
              <a:t>في ان المعرفة هي </a:t>
            </a:r>
            <a:r>
              <a:rPr lang="ar-IQ" sz="3400" dirty="0" smtClean="0">
                <a:solidFill>
                  <a:srgbClr val="FFC000"/>
                </a:solidFill>
                <a:effectLst>
                  <a:outerShdw blurRad="38100" dist="38100" dir="2700000" algn="tl">
                    <a:srgbClr val="000000">
                      <a:alpha val="43137"/>
                    </a:srgbClr>
                  </a:outerShdw>
                </a:effectLst>
              </a:rPr>
              <a:t>اساس المجتمع، </a:t>
            </a:r>
            <a:r>
              <a:rPr lang="ar-IQ" sz="3400" dirty="0">
                <a:solidFill>
                  <a:srgbClr val="FFC000"/>
                </a:solidFill>
                <a:effectLst>
                  <a:outerShdw blurRad="38100" dist="38100" dir="2700000" algn="tl">
                    <a:srgbClr val="000000">
                      <a:alpha val="43137"/>
                    </a:srgbClr>
                  </a:outerShdw>
                </a:effectLst>
              </a:rPr>
              <a:t>ومجتمع </a:t>
            </a:r>
            <a:r>
              <a:rPr lang="ar-IQ" sz="3400" dirty="0" smtClean="0">
                <a:solidFill>
                  <a:srgbClr val="FFC000"/>
                </a:solidFill>
                <a:effectLst>
                  <a:outerShdw blurRad="38100" dist="38100" dir="2700000" algn="tl">
                    <a:srgbClr val="000000">
                      <a:alpha val="43137"/>
                    </a:srgbClr>
                  </a:outerShdw>
                </a:effectLst>
              </a:rPr>
              <a:t>المعرفة، ذلك </a:t>
            </a:r>
            <a:r>
              <a:rPr lang="ar-IQ" sz="3400" dirty="0">
                <a:solidFill>
                  <a:srgbClr val="FFC000"/>
                </a:solidFill>
                <a:effectLst>
                  <a:outerShdw blurRad="38100" dist="38100" dir="2700000" algn="tl">
                    <a:srgbClr val="000000">
                      <a:alpha val="43137"/>
                    </a:srgbClr>
                  </a:outerShdw>
                </a:effectLst>
              </a:rPr>
              <a:t>المجتمع الذي يقوم </a:t>
            </a:r>
            <a:r>
              <a:rPr lang="ar-IQ" sz="3400" dirty="0" smtClean="0">
                <a:solidFill>
                  <a:srgbClr val="FFC000"/>
                </a:solidFill>
                <a:effectLst>
                  <a:outerShdw blurRad="38100" dist="38100" dir="2700000" algn="tl">
                    <a:srgbClr val="000000">
                      <a:alpha val="43137"/>
                    </a:srgbClr>
                  </a:outerShdw>
                </a:effectLst>
              </a:rPr>
              <a:t>على </a:t>
            </a:r>
            <a:r>
              <a:rPr lang="ar-IQ" sz="3400" dirty="0">
                <a:solidFill>
                  <a:srgbClr val="FFC000"/>
                </a:solidFill>
                <a:effectLst>
                  <a:outerShdw blurRad="38100" dist="38100" dir="2700000" algn="tl">
                    <a:srgbClr val="000000">
                      <a:alpha val="43137"/>
                    </a:srgbClr>
                  </a:outerShdw>
                </a:effectLst>
              </a:rPr>
              <a:t>نشر المعرفة وانتاجها وتوظيفها بكفاءة في مجالات </a:t>
            </a:r>
            <a:r>
              <a:rPr lang="ar-IQ" sz="3400" dirty="0" smtClean="0">
                <a:solidFill>
                  <a:srgbClr val="FFC000"/>
                </a:solidFill>
                <a:effectLst>
                  <a:outerShdw blurRad="38100" dist="38100" dir="2700000" algn="tl">
                    <a:srgbClr val="000000">
                      <a:alpha val="43137"/>
                    </a:srgbClr>
                  </a:outerShdw>
                </a:effectLst>
              </a:rPr>
              <a:t>انشطته كافة </a:t>
            </a:r>
            <a:r>
              <a:rPr lang="ar-IQ" sz="3400" dirty="0">
                <a:solidFill>
                  <a:srgbClr val="FFC000"/>
                </a:solidFill>
                <a:effectLst>
                  <a:outerShdw blurRad="38100" dist="38100" dir="2700000" algn="tl">
                    <a:srgbClr val="000000">
                      <a:alpha val="43137"/>
                    </a:srgbClr>
                  </a:outerShdw>
                </a:effectLst>
              </a:rPr>
              <a:t>من اقتصاد </a:t>
            </a:r>
            <a:r>
              <a:rPr lang="ar-IQ" sz="3400" dirty="0" smtClean="0">
                <a:solidFill>
                  <a:srgbClr val="FFC000"/>
                </a:solidFill>
                <a:effectLst>
                  <a:outerShdw blurRad="38100" dist="38100" dir="2700000" algn="tl">
                    <a:srgbClr val="000000">
                      <a:alpha val="43137"/>
                    </a:srgbClr>
                  </a:outerShdw>
                </a:effectLst>
              </a:rPr>
              <a:t>واجتماع وسياسة وغير ذلك.</a:t>
            </a:r>
            <a:endParaRPr lang="ar-IQ" sz="3400" dirty="0">
              <a:solidFill>
                <a:srgbClr val="FFC000"/>
              </a:solidFill>
              <a:effectLst>
                <a:outerShdw blurRad="38100" dist="38100" dir="2700000" algn="tl">
                  <a:srgbClr val="000000">
                    <a:alpha val="43137"/>
                  </a:srgbClr>
                </a:outerShdw>
              </a:effectLst>
            </a:endParaRPr>
          </a:p>
          <a:p>
            <a:pPr marL="0" indent="0" algn="just">
              <a:buNone/>
            </a:pPr>
            <a:r>
              <a:rPr lang="ar-IQ" sz="3400" dirty="0" smtClean="0"/>
              <a:t>   </a:t>
            </a:r>
            <a:r>
              <a:rPr lang="ar-IQ" sz="3400" dirty="0" smtClean="0">
                <a:solidFill>
                  <a:schemeClr val="accent5">
                    <a:lumMod val="50000"/>
                  </a:schemeClr>
                </a:solidFill>
                <a:effectLst>
                  <a:outerShdw blurRad="38100" dist="38100" dir="2700000" algn="tl">
                    <a:srgbClr val="000000">
                      <a:alpha val="43137"/>
                    </a:srgbClr>
                  </a:outerShdw>
                </a:effectLst>
              </a:rPr>
              <a:t>يشترك المجتمعان في </a:t>
            </a:r>
            <a:r>
              <a:rPr lang="ar-IQ" sz="3400" dirty="0">
                <a:solidFill>
                  <a:schemeClr val="accent5">
                    <a:lumMod val="50000"/>
                  </a:schemeClr>
                </a:solidFill>
                <a:effectLst>
                  <a:outerShdw blurRad="38100" dist="38100" dir="2700000" algn="tl">
                    <a:srgbClr val="000000">
                      <a:alpha val="43137"/>
                    </a:srgbClr>
                  </a:outerShdw>
                </a:effectLst>
              </a:rPr>
              <a:t>وحدة الهدف والغاية وهي الارتقاء </a:t>
            </a:r>
            <a:r>
              <a:rPr lang="ar-IQ" sz="3400" dirty="0" smtClean="0">
                <a:solidFill>
                  <a:schemeClr val="accent5">
                    <a:lumMod val="50000"/>
                  </a:schemeClr>
                </a:solidFill>
                <a:effectLst>
                  <a:outerShdw blurRad="38100" dist="38100" dir="2700000" algn="tl">
                    <a:srgbClr val="000000">
                      <a:alpha val="43137"/>
                    </a:srgbClr>
                  </a:outerShdw>
                </a:effectLst>
              </a:rPr>
              <a:t>بأفكار وانجازات </a:t>
            </a:r>
            <a:r>
              <a:rPr lang="ar-IQ" sz="3400" dirty="0">
                <a:solidFill>
                  <a:schemeClr val="accent5">
                    <a:lumMod val="50000"/>
                  </a:schemeClr>
                </a:solidFill>
                <a:effectLst>
                  <a:outerShdw blurRad="38100" dist="38100" dir="2700000" algn="tl">
                    <a:srgbClr val="000000">
                      <a:alpha val="43137"/>
                    </a:srgbClr>
                  </a:outerShdw>
                </a:effectLst>
              </a:rPr>
              <a:t>الانسانية </a:t>
            </a:r>
            <a:r>
              <a:rPr lang="ar-IQ" sz="3400" dirty="0" smtClean="0">
                <a:solidFill>
                  <a:schemeClr val="accent5">
                    <a:lumMod val="50000"/>
                  </a:schemeClr>
                </a:solidFill>
                <a:effectLst>
                  <a:outerShdw blurRad="38100" dist="38100" dir="2700000" algn="tl">
                    <a:srgbClr val="000000">
                      <a:alpha val="43137"/>
                    </a:srgbClr>
                  </a:outerShdw>
                </a:effectLst>
              </a:rPr>
              <a:t>وتطويرها باستمرار. </a:t>
            </a:r>
          </a:p>
          <a:p>
            <a:pPr marL="0" indent="0" algn="just">
              <a:buNone/>
            </a:pPr>
            <a:r>
              <a:rPr lang="ar-IQ" sz="3400" dirty="0" smtClean="0">
                <a:solidFill>
                  <a:srgbClr val="FF0000"/>
                </a:solidFill>
              </a:rPr>
              <a:t>ومن </a:t>
            </a:r>
            <a:r>
              <a:rPr lang="ar-IQ" sz="3400" dirty="0">
                <a:solidFill>
                  <a:srgbClr val="FF0000"/>
                </a:solidFill>
              </a:rPr>
              <a:t>اركان مجتمع المعرفة</a:t>
            </a:r>
            <a:r>
              <a:rPr lang="ar-IQ" sz="3400" dirty="0" smtClean="0">
                <a:solidFill>
                  <a:srgbClr val="FF0000"/>
                </a:solidFill>
              </a:rPr>
              <a:t>:</a:t>
            </a:r>
            <a:endParaRPr lang="ar-IQ" sz="3400" dirty="0">
              <a:solidFill>
                <a:srgbClr val="FF0000"/>
              </a:solidFill>
            </a:endParaRPr>
          </a:p>
          <a:p>
            <a:pPr marL="0" indent="0" algn="just">
              <a:buNone/>
            </a:pPr>
            <a:r>
              <a:rPr lang="ar-IQ" sz="3400" dirty="0" smtClean="0">
                <a:solidFill>
                  <a:srgbClr val="00B050"/>
                </a:solidFill>
              </a:rPr>
              <a:t>1. التمتع  بحريات الفكر والرأي </a:t>
            </a:r>
            <a:r>
              <a:rPr lang="ar-IQ" sz="3400" dirty="0">
                <a:solidFill>
                  <a:srgbClr val="00B050"/>
                </a:solidFill>
              </a:rPr>
              <a:t>والتعبير والتنظيم .</a:t>
            </a:r>
          </a:p>
          <a:p>
            <a:pPr marL="0" indent="0" algn="just">
              <a:buNone/>
            </a:pPr>
            <a:r>
              <a:rPr lang="ar-IQ" sz="3400" dirty="0" smtClean="0">
                <a:solidFill>
                  <a:schemeClr val="accent2">
                    <a:lumMod val="75000"/>
                  </a:schemeClr>
                </a:solidFill>
              </a:rPr>
              <a:t>2. النشر والتعليم بأرقى مستوياته.</a:t>
            </a:r>
            <a:endParaRPr lang="ar-IQ" sz="3400" dirty="0">
              <a:solidFill>
                <a:schemeClr val="accent2">
                  <a:lumMod val="75000"/>
                </a:schemeClr>
              </a:solidFill>
            </a:endParaRPr>
          </a:p>
          <a:p>
            <a:pPr marL="0" indent="0" algn="just">
              <a:buNone/>
            </a:pPr>
            <a:r>
              <a:rPr lang="ar-IQ" sz="3400" dirty="0" smtClean="0">
                <a:solidFill>
                  <a:schemeClr val="accent3">
                    <a:lumMod val="50000"/>
                  </a:schemeClr>
                </a:solidFill>
              </a:rPr>
              <a:t>3. توطين </a:t>
            </a:r>
            <a:r>
              <a:rPr lang="ar-IQ" sz="3400" dirty="0">
                <a:solidFill>
                  <a:schemeClr val="accent3">
                    <a:lumMod val="50000"/>
                  </a:schemeClr>
                </a:solidFill>
              </a:rPr>
              <a:t>العلم .</a:t>
            </a:r>
          </a:p>
          <a:p>
            <a:pPr marL="0" indent="0" algn="just">
              <a:buNone/>
            </a:pPr>
            <a:r>
              <a:rPr lang="ar-IQ" sz="3400" dirty="0" smtClean="0">
                <a:solidFill>
                  <a:schemeClr val="tx2">
                    <a:lumMod val="75000"/>
                  </a:schemeClr>
                </a:solidFill>
              </a:rPr>
              <a:t>4. التحول نحو نمط </a:t>
            </a:r>
            <a:r>
              <a:rPr lang="ar-IQ" sz="3400" dirty="0">
                <a:solidFill>
                  <a:schemeClr val="tx2">
                    <a:lumMod val="75000"/>
                  </a:schemeClr>
                </a:solidFill>
              </a:rPr>
              <a:t>انتاج المعرفة في البنية الاجتماعية </a:t>
            </a:r>
            <a:r>
              <a:rPr lang="ar-IQ" sz="3400" dirty="0" smtClean="0">
                <a:solidFill>
                  <a:schemeClr val="tx2">
                    <a:lumMod val="75000"/>
                  </a:schemeClr>
                </a:solidFill>
              </a:rPr>
              <a:t>والاقتصادية. وهناك رأي </a:t>
            </a:r>
            <a:r>
              <a:rPr lang="ar-IQ" sz="3400" dirty="0">
                <a:solidFill>
                  <a:schemeClr val="tx2">
                    <a:lumMod val="75000"/>
                  </a:schemeClr>
                </a:solidFill>
              </a:rPr>
              <a:t>اننا </a:t>
            </a:r>
            <a:r>
              <a:rPr lang="ar-IQ" sz="3400" dirty="0" smtClean="0">
                <a:solidFill>
                  <a:schemeClr val="tx2">
                    <a:lumMod val="75000"/>
                  </a:schemeClr>
                </a:solidFill>
              </a:rPr>
              <a:t>لانزال </a:t>
            </a:r>
            <a:r>
              <a:rPr lang="ar-IQ" sz="3400" dirty="0">
                <a:solidFill>
                  <a:schemeClr val="tx2">
                    <a:lumMod val="75000"/>
                  </a:schemeClr>
                </a:solidFill>
              </a:rPr>
              <a:t>في مرحلة (مجتمع </a:t>
            </a:r>
            <a:r>
              <a:rPr lang="ar-IQ" sz="3400" dirty="0" smtClean="0">
                <a:solidFill>
                  <a:schemeClr val="tx2">
                    <a:lumMod val="75000"/>
                  </a:schemeClr>
                </a:solidFill>
              </a:rPr>
              <a:t>المعلومات) ذلك </a:t>
            </a:r>
            <a:r>
              <a:rPr lang="ar-IQ" sz="3400" dirty="0">
                <a:solidFill>
                  <a:schemeClr val="tx2">
                    <a:lumMod val="75000"/>
                  </a:schemeClr>
                </a:solidFill>
              </a:rPr>
              <a:t>المجتمع الذي يعتمد على استثمار التكنلوجيا </a:t>
            </a:r>
            <a:r>
              <a:rPr lang="ar-IQ" sz="3400" dirty="0" smtClean="0">
                <a:solidFill>
                  <a:schemeClr val="tx2">
                    <a:lumMod val="75000"/>
                  </a:schemeClr>
                </a:solidFill>
              </a:rPr>
              <a:t>في </a:t>
            </a:r>
            <a:r>
              <a:rPr lang="ar-IQ" sz="3400" dirty="0">
                <a:solidFill>
                  <a:schemeClr val="tx2">
                    <a:lumMod val="75000"/>
                  </a:schemeClr>
                </a:solidFill>
              </a:rPr>
              <a:t>انتاج المعلومات </a:t>
            </a:r>
            <a:r>
              <a:rPr lang="ar-IQ" sz="3400" dirty="0" smtClean="0">
                <a:solidFill>
                  <a:schemeClr val="tx2">
                    <a:lumMod val="75000"/>
                  </a:schemeClr>
                </a:solidFill>
              </a:rPr>
              <a:t>الوفيرة، وايصالها </a:t>
            </a:r>
            <a:r>
              <a:rPr lang="ar-IQ" sz="3400" dirty="0">
                <a:solidFill>
                  <a:schemeClr val="tx2">
                    <a:lumMod val="75000"/>
                  </a:schemeClr>
                </a:solidFill>
              </a:rPr>
              <a:t>من اجل تقديم الخدمات </a:t>
            </a:r>
            <a:r>
              <a:rPr lang="ar-IQ" sz="3400" dirty="0" smtClean="0">
                <a:solidFill>
                  <a:schemeClr val="tx2">
                    <a:lumMod val="75000"/>
                  </a:schemeClr>
                </a:solidFill>
              </a:rPr>
              <a:t>الى المستفيدين على نحو سريع وفعال. </a:t>
            </a:r>
            <a:endParaRPr lang="ar-IQ" sz="3400" dirty="0">
              <a:solidFill>
                <a:schemeClr val="tx2">
                  <a:lumMod val="75000"/>
                </a:schemeClr>
              </a:solidFill>
            </a:endParaRPr>
          </a:p>
        </p:txBody>
      </p:sp>
    </p:spTree>
    <p:custDataLst>
      <p:tags r:id="rId1"/>
    </p:custDataLst>
    <p:extLst>
      <p:ext uri="{BB962C8B-B14F-4D97-AF65-F5344CB8AC3E}">
        <p14:creationId xmlns:p14="http://schemas.microsoft.com/office/powerpoint/2010/main" val="2673476030"/>
      </p:ext>
    </p:extLst>
  </p:cSld>
  <p:clrMapOvr>
    <a:masterClrMapping/>
  </p:clrMapOvr>
  <mc:AlternateContent xmlns:mc="http://schemas.openxmlformats.org/markup-compatibility/2006" xmlns:p14="http://schemas.microsoft.com/office/powerpoint/2010/main">
    <mc:Choice Requires="p14">
      <p:transition spd="slow" p14:dur="2000" advTm="106887"/>
    </mc:Choice>
    <mc:Fallback xmlns="">
      <p:transition spd="slow" advTm="106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50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50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50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50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lstStyle/>
          <a:p>
            <a:r>
              <a:rPr lang="ar-IQ"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ملامح </a:t>
            </a:r>
            <a:r>
              <a:rPr lang="ar-IQ"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مجتمع المعلومات </a:t>
            </a:r>
            <a:endParaRPr lang="ar-IQ"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عنصر نائب للمحتوى 2"/>
          <p:cNvSpPr>
            <a:spLocks noGrp="1"/>
          </p:cNvSpPr>
          <p:nvPr>
            <p:ph idx="1"/>
          </p:nvPr>
        </p:nvSpPr>
        <p:spPr>
          <a:xfrm>
            <a:off x="457200" y="1412776"/>
            <a:ext cx="8229600" cy="4713387"/>
          </a:xfrm>
        </p:spPr>
        <p:txBody>
          <a:bodyPr>
            <a:normAutofit fontScale="85000" lnSpcReduction="10000"/>
          </a:bodyPr>
          <a:lstStyle/>
          <a:p>
            <a:pPr marL="0" indent="0">
              <a:buNone/>
            </a:pPr>
            <a:r>
              <a:rPr lang="ar-IQ" dirty="0"/>
              <a:t>   تظهر ملامح </a:t>
            </a:r>
            <a:r>
              <a:rPr lang="ar-IQ" dirty="0" smtClean="0"/>
              <a:t>مجتمع المعلومات </a:t>
            </a:r>
            <a:r>
              <a:rPr lang="ar-IQ" dirty="0"/>
              <a:t>من خلال عدد من </a:t>
            </a:r>
            <a:r>
              <a:rPr lang="ar-IQ" dirty="0" smtClean="0"/>
              <a:t>المتغيرات منها</a:t>
            </a:r>
            <a:r>
              <a:rPr lang="ar-IQ" dirty="0"/>
              <a:t>: </a:t>
            </a:r>
          </a:p>
          <a:p>
            <a:pPr marL="0" indent="0">
              <a:buNone/>
            </a:pPr>
            <a:r>
              <a:rPr lang="ar-IQ" dirty="0" smtClean="0"/>
              <a:t>1. </a:t>
            </a:r>
            <a:r>
              <a:rPr lang="ar-IQ" dirty="0" smtClean="0">
                <a:solidFill>
                  <a:srgbClr val="0070C0"/>
                </a:solidFill>
              </a:rPr>
              <a:t>منفعة المعلومات </a:t>
            </a:r>
            <a:r>
              <a:rPr lang="ar-IQ" dirty="0" smtClean="0"/>
              <a:t>(إنشاء </a:t>
            </a:r>
            <a:r>
              <a:rPr lang="ar-IQ" dirty="0"/>
              <a:t>بنية تحتية للمعلومات تقوم على اساس </a:t>
            </a:r>
            <a:r>
              <a:rPr lang="ar-IQ" dirty="0" smtClean="0"/>
              <a:t>(الرقمية او الالكترونية) لكل </a:t>
            </a:r>
            <a:r>
              <a:rPr lang="ar-IQ" dirty="0"/>
              <a:t>الناس </a:t>
            </a:r>
            <a:r>
              <a:rPr lang="ar-IQ" dirty="0" smtClean="0"/>
              <a:t>في صورة </a:t>
            </a:r>
            <a:r>
              <a:rPr lang="ar-IQ" dirty="0"/>
              <a:t>شبكات </a:t>
            </a:r>
            <a:r>
              <a:rPr lang="ar-IQ" dirty="0" smtClean="0"/>
              <a:t>المعلومات، </a:t>
            </a:r>
            <a:r>
              <a:rPr lang="ar-IQ" dirty="0"/>
              <a:t>وبنوك المعلومات </a:t>
            </a:r>
            <a:r>
              <a:rPr lang="ar-IQ" dirty="0" smtClean="0"/>
              <a:t>وسائل تواصل، والتي تعدُّ </a:t>
            </a:r>
            <a:r>
              <a:rPr lang="ar-IQ" dirty="0"/>
              <a:t>بذاتها رمزا </a:t>
            </a:r>
            <a:r>
              <a:rPr lang="ar-IQ" dirty="0" smtClean="0"/>
              <a:t>للمجتمع.</a:t>
            </a:r>
            <a:endParaRPr lang="ar-IQ" dirty="0"/>
          </a:p>
          <a:p>
            <a:pPr marL="0" indent="0">
              <a:buNone/>
            </a:pPr>
            <a:r>
              <a:rPr lang="ar-IQ" dirty="0" smtClean="0"/>
              <a:t>2. </a:t>
            </a:r>
            <a:r>
              <a:rPr lang="ar-IQ" dirty="0" smtClean="0">
                <a:solidFill>
                  <a:srgbClr val="0070C0"/>
                </a:solidFill>
              </a:rPr>
              <a:t>هيمنة صناعة المعلومات </a:t>
            </a:r>
            <a:r>
              <a:rPr lang="ar-IQ" dirty="0"/>
              <a:t>على الصناعات الاخرى بشكل واضح وكبير</a:t>
            </a:r>
            <a:r>
              <a:rPr lang="ar-IQ" dirty="0" smtClean="0"/>
              <a:t>.</a:t>
            </a:r>
            <a:endParaRPr lang="ar-IQ" dirty="0"/>
          </a:p>
          <a:p>
            <a:pPr marL="0" indent="0">
              <a:buNone/>
            </a:pPr>
            <a:r>
              <a:rPr lang="ar-IQ" dirty="0" smtClean="0"/>
              <a:t>3. </a:t>
            </a:r>
            <a:r>
              <a:rPr lang="ar-IQ" dirty="0">
                <a:solidFill>
                  <a:srgbClr val="0070C0"/>
                </a:solidFill>
              </a:rPr>
              <a:t>ي</a:t>
            </a:r>
            <a:r>
              <a:rPr lang="ar-IQ" dirty="0" smtClean="0">
                <a:solidFill>
                  <a:srgbClr val="0070C0"/>
                </a:solidFill>
              </a:rPr>
              <a:t>تشكل </a:t>
            </a:r>
            <a:r>
              <a:rPr lang="ar-IQ" dirty="0">
                <a:solidFill>
                  <a:srgbClr val="0070C0"/>
                </a:solidFill>
              </a:rPr>
              <a:t>البناء الاجتماعي </a:t>
            </a:r>
            <a:r>
              <a:rPr lang="ar-IQ" dirty="0" smtClean="0"/>
              <a:t>في مجتمع المعلومات من </a:t>
            </a:r>
            <a:r>
              <a:rPr lang="ar-IQ" dirty="0"/>
              <a:t>المجتمعات المحلية المتعددة المراكز والمتكاملة بطريقة </a:t>
            </a:r>
            <a:r>
              <a:rPr lang="ar-IQ" dirty="0" smtClean="0"/>
              <a:t>طوعية.</a:t>
            </a:r>
            <a:endParaRPr lang="ar-IQ" dirty="0"/>
          </a:p>
          <a:p>
            <a:pPr marL="0" indent="0">
              <a:buNone/>
            </a:pPr>
            <a:r>
              <a:rPr lang="ar-IQ" dirty="0" smtClean="0"/>
              <a:t>4. </a:t>
            </a:r>
            <a:r>
              <a:rPr lang="ar-IQ" dirty="0" smtClean="0">
                <a:solidFill>
                  <a:srgbClr val="0070C0"/>
                </a:solidFill>
              </a:rPr>
              <a:t>تغير </a:t>
            </a:r>
            <a:r>
              <a:rPr lang="ar-IQ" dirty="0">
                <a:solidFill>
                  <a:srgbClr val="0070C0"/>
                </a:solidFill>
              </a:rPr>
              <a:t>انماط القيم </a:t>
            </a:r>
            <a:r>
              <a:rPr lang="ar-IQ" dirty="0" smtClean="0">
                <a:solidFill>
                  <a:srgbClr val="0070C0"/>
                </a:solidFill>
              </a:rPr>
              <a:t>الانسانية </a:t>
            </a:r>
            <a:r>
              <a:rPr lang="ar-IQ" dirty="0" smtClean="0"/>
              <a:t>السائدة في المجتمع </a:t>
            </a:r>
            <a:r>
              <a:rPr lang="ar-IQ" dirty="0"/>
              <a:t>وتتحول من التركيز على الاستهلاك المادي الى اشباع الانجاز المتعلق بتحقيق </a:t>
            </a:r>
            <a:r>
              <a:rPr lang="ar-IQ" dirty="0" smtClean="0"/>
              <a:t>الاهداف.</a:t>
            </a:r>
            <a:endParaRPr lang="ar-IQ" dirty="0"/>
          </a:p>
          <a:p>
            <a:pPr marL="0" indent="0">
              <a:buNone/>
            </a:pPr>
            <a:r>
              <a:rPr lang="ar-IQ" dirty="0" smtClean="0"/>
              <a:t>5. </a:t>
            </a:r>
            <a:r>
              <a:rPr lang="ar-IQ" dirty="0" smtClean="0">
                <a:solidFill>
                  <a:srgbClr val="0070C0"/>
                </a:solidFill>
              </a:rPr>
              <a:t>أبداع </a:t>
            </a:r>
            <a:r>
              <a:rPr lang="ar-IQ" dirty="0">
                <a:solidFill>
                  <a:srgbClr val="0070C0"/>
                </a:solidFill>
              </a:rPr>
              <a:t>المعرفة </a:t>
            </a:r>
            <a:r>
              <a:rPr lang="ar-IQ" dirty="0" smtClean="0">
                <a:solidFill>
                  <a:srgbClr val="0070C0"/>
                </a:solidFill>
              </a:rPr>
              <a:t> </a:t>
            </a:r>
            <a:r>
              <a:rPr lang="ar-IQ" dirty="0" smtClean="0"/>
              <a:t>إذ تتسم </a:t>
            </a:r>
            <a:r>
              <a:rPr lang="ar-IQ" dirty="0"/>
              <a:t>ملامح </a:t>
            </a:r>
            <a:r>
              <a:rPr lang="ar-IQ" dirty="0" smtClean="0"/>
              <a:t>مجتمع المعلومات عن </a:t>
            </a:r>
            <a:r>
              <a:rPr lang="ar-IQ" dirty="0"/>
              <a:t>طريق </a:t>
            </a:r>
            <a:r>
              <a:rPr lang="ar-IQ" dirty="0" smtClean="0"/>
              <a:t>مشاركة الجماهير </a:t>
            </a:r>
            <a:r>
              <a:rPr lang="ar-IQ" dirty="0"/>
              <a:t>الفعالة ب</a:t>
            </a:r>
            <a:r>
              <a:rPr lang="ar-IQ" dirty="0" smtClean="0"/>
              <a:t>هدف تشكيل </a:t>
            </a:r>
            <a:r>
              <a:rPr lang="ar-IQ" dirty="0" smtClean="0">
                <a:solidFill>
                  <a:srgbClr val="0070C0"/>
                </a:solidFill>
              </a:rPr>
              <a:t>مجتمع </a:t>
            </a:r>
            <a:r>
              <a:rPr lang="ar-IQ" dirty="0">
                <a:solidFill>
                  <a:srgbClr val="0070C0"/>
                </a:solidFill>
              </a:rPr>
              <a:t>المعلومات </a:t>
            </a:r>
            <a:r>
              <a:rPr lang="ar-IQ" dirty="0" smtClean="0">
                <a:solidFill>
                  <a:srgbClr val="0070C0"/>
                </a:solidFill>
              </a:rPr>
              <a:t>الكوني</a:t>
            </a:r>
            <a:r>
              <a:rPr lang="ar-IQ" dirty="0" smtClean="0"/>
              <a:t>.</a:t>
            </a:r>
            <a:endParaRPr lang="ar-IQ" dirty="0"/>
          </a:p>
          <a:p>
            <a:pPr marL="0" indent="0">
              <a:buNone/>
            </a:pPr>
            <a:endParaRPr lang="ar-IQ" dirty="0"/>
          </a:p>
        </p:txBody>
      </p:sp>
    </p:spTree>
    <p:extLst>
      <p:ext uri="{BB962C8B-B14F-4D97-AF65-F5344CB8AC3E}">
        <p14:creationId xmlns:p14="http://schemas.microsoft.com/office/powerpoint/2010/main" val="2488174562"/>
      </p:ext>
    </p:extLst>
  </p:cSld>
  <p:clrMapOvr>
    <a:masterClrMapping/>
  </p:clrMapOvr>
  <mc:AlternateContent xmlns:mc="http://schemas.openxmlformats.org/markup-compatibility/2006" xmlns:p14="http://schemas.microsoft.com/office/powerpoint/2010/main">
    <mc:Choice Requires="p14">
      <p:transition spd="slow" p14:dur="2000" advTm="70457"/>
    </mc:Choice>
    <mc:Fallback xmlns="">
      <p:transition spd="slow" advTm="704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lstStyle/>
          <a:p>
            <a:r>
              <a:rPr lang="ar-IQ"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معايير </a:t>
            </a:r>
            <a:r>
              <a:rPr lang="ar-IQ"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مجتمع المعلومات</a:t>
            </a:r>
            <a:endParaRPr lang="ar-IQ"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عنصر نائب للمحتوى 2"/>
          <p:cNvSpPr>
            <a:spLocks noGrp="1"/>
          </p:cNvSpPr>
          <p:nvPr>
            <p:ph idx="1"/>
          </p:nvPr>
        </p:nvSpPr>
        <p:spPr>
          <a:xfrm>
            <a:off x="457200" y="1196752"/>
            <a:ext cx="8229600" cy="4929411"/>
          </a:xfrm>
        </p:spPr>
        <p:txBody>
          <a:bodyPr>
            <a:normAutofit fontScale="77500" lnSpcReduction="20000"/>
          </a:bodyPr>
          <a:lstStyle/>
          <a:p>
            <a:pPr marL="0" indent="0" algn="just">
              <a:buNone/>
            </a:pPr>
            <a:r>
              <a:rPr lang="ar-IQ" dirty="0"/>
              <a:t> قام عدد من الباحثين </a:t>
            </a:r>
            <a:r>
              <a:rPr lang="ar-IQ" dirty="0" smtClean="0"/>
              <a:t>بإعداد </a:t>
            </a:r>
            <a:r>
              <a:rPr lang="ar-IQ" dirty="0"/>
              <a:t>دراسات تركزت حول  وضع </a:t>
            </a:r>
            <a:r>
              <a:rPr lang="ar-IQ" dirty="0" smtClean="0"/>
              <a:t>معايير مجتمع </a:t>
            </a:r>
            <a:r>
              <a:rPr lang="ar-IQ" dirty="0"/>
              <a:t>المعلومات استخلص (وليام </a:t>
            </a:r>
            <a:r>
              <a:rPr lang="ar-IQ" dirty="0" err="1"/>
              <a:t>ماتين</a:t>
            </a:r>
            <a:r>
              <a:rPr lang="ar-IQ" dirty="0"/>
              <a:t>) خمس معايير منها </a:t>
            </a:r>
            <a:r>
              <a:rPr lang="ar-IQ" dirty="0" smtClean="0"/>
              <a:t>وكالاتي:</a:t>
            </a:r>
            <a:endParaRPr lang="ar-IQ" dirty="0"/>
          </a:p>
          <a:p>
            <a:pPr marL="0" indent="0" algn="just">
              <a:buNone/>
            </a:pPr>
            <a:r>
              <a:rPr lang="ar-IQ" dirty="0" smtClean="0"/>
              <a:t>1. </a:t>
            </a:r>
            <a:r>
              <a:rPr lang="ar-IQ"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المعيار الثقافي: </a:t>
            </a:r>
            <a:r>
              <a:rPr lang="ar-IQ" dirty="0"/>
              <a:t>الاعتراف بالقيم الثقافية للمعلومات </a:t>
            </a:r>
            <a:r>
              <a:rPr lang="ar-IQ" dirty="0" smtClean="0"/>
              <a:t>(كاحترام الملكية الفكرية والحرص </a:t>
            </a:r>
            <a:r>
              <a:rPr lang="ar-IQ" dirty="0"/>
              <a:t>على حرمة البيانات الشخصية والصدق والامانة </a:t>
            </a:r>
            <a:r>
              <a:rPr lang="ar-IQ" dirty="0" smtClean="0"/>
              <a:t>العلمية),</a:t>
            </a:r>
            <a:r>
              <a:rPr lang="ar-IQ" dirty="0"/>
              <a:t>وذلك عن طريق ترويج هذه القيم من اجل صالح المجتمع وصالح الافراد على حد </a:t>
            </a:r>
            <a:r>
              <a:rPr lang="ar-IQ" dirty="0" smtClean="0"/>
              <a:t>السواء.</a:t>
            </a:r>
            <a:endParaRPr lang="ar-IQ" dirty="0"/>
          </a:p>
          <a:p>
            <a:pPr marL="0" indent="0" algn="just">
              <a:buNone/>
            </a:pPr>
            <a:r>
              <a:rPr lang="ar-IQ" dirty="0" smtClean="0"/>
              <a:t>2. </a:t>
            </a:r>
            <a:r>
              <a:rPr lang="ar-IQ"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المعيار الاقتصادي</a:t>
            </a:r>
            <a:r>
              <a:rPr lang="ar-IQ" dirty="0" smtClean="0"/>
              <a:t>: </a:t>
            </a:r>
            <a:r>
              <a:rPr lang="ar-IQ" dirty="0"/>
              <a:t>تبرز المعلومات كعامل اقتصادي اساس سواء كمصدر اقتصادي او كخدمة او كسلعة او كمصدر لخلق فرص جديدة </a:t>
            </a:r>
            <a:r>
              <a:rPr lang="ar-IQ" dirty="0" smtClean="0"/>
              <a:t>للعمالة.</a:t>
            </a:r>
            <a:endParaRPr lang="ar-IQ" dirty="0"/>
          </a:p>
          <a:p>
            <a:pPr marL="0" indent="0" algn="just">
              <a:buNone/>
            </a:pPr>
            <a:r>
              <a:rPr lang="ar-IQ" dirty="0" smtClean="0"/>
              <a:t>3. المعيار التكنلوجي: </a:t>
            </a:r>
            <a:r>
              <a:rPr lang="ar-IQ" dirty="0"/>
              <a:t>تصبح تكنلوجيا المعلومات مصدر القوة الاساسية ويحدث انتشار واسع لتطبيق المعلومات في المكاتب والمصانع والتعليم </a:t>
            </a:r>
            <a:r>
              <a:rPr lang="ar-IQ" dirty="0" smtClean="0"/>
              <a:t>والمنزل.</a:t>
            </a:r>
            <a:endParaRPr lang="ar-IQ" dirty="0"/>
          </a:p>
          <a:p>
            <a:pPr marL="0" indent="0" algn="just">
              <a:buNone/>
            </a:pPr>
            <a:r>
              <a:rPr lang="ar-IQ" dirty="0" smtClean="0"/>
              <a:t>4. </a:t>
            </a:r>
            <a:r>
              <a:rPr lang="ar-IQ"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المعيار الاجتماعي</a:t>
            </a:r>
            <a:r>
              <a:rPr lang="ar-IQ" dirty="0" smtClean="0"/>
              <a:t>: </a:t>
            </a:r>
            <a:r>
              <a:rPr lang="ar-IQ" dirty="0"/>
              <a:t>يكون هدف المعلومات كوسيلة للارتقاء بالمستوى الاجتماعي للفرد من خلال وعيه </a:t>
            </a:r>
            <a:r>
              <a:rPr lang="ar-IQ" dirty="0" smtClean="0"/>
              <a:t>بأهمية </a:t>
            </a:r>
            <a:r>
              <a:rPr lang="ar-IQ" dirty="0"/>
              <a:t>المعلومات واتاحتها للمجتمع وبمستوى عال من الجودة .</a:t>
            </a:r>
          </a:p>
          <a:p>
            <a:pPr marL="0" indent="0">
              <a:buNone/>
            </a:pPr>
            <a:endParaRPr lang="ar-IQ" dirty="0"/>
          </a:p>
        </p:txBody>
      </p:sp>
    </p:spTree>
    <p:extLst>
      <p:ext uri="{BB962C8B-B14F-4D97-AF65-F5344CB8AC3E}">
        <p14:creationId xmlns:p14="http://schemas.microsoft.com/office/powerpoint/2010/main" val="1809127836"/>
      </p:ext>
    </p:extLst>
  </p:cSld>
  <p:clrMapOvr>
    <a:masterClrMapping/>
  </p:clrMapOvr>
  <mc:AlternateContent xmlns:mc="http://schemas.openxmlformats.org/markup-compatibility/2006" xmlns:p14="http://schemas.microsoft.com/office/powerpoint/2010/main">
    <mc:Choice Requires="p14">
      <p:transition spd="slow" p14:dur="2000" advTm="61975"/>
    </mc:Choice>
    <mc:Fallback xmlns="">
      <p:transition spd="slow" advTm="6197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729"/>
            <a:ext cx="8229600" cy="792088"/>
          </a:xfrm>
        </p:spPr>
        <p:txBody>
          <a:bodyPr/>
          <a:lstStyle/>
          <a:p>
            <a:r>
              <a:rPr lang="ar-IQ"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سمات </a:t>
            </a:r>
            <a:r>
              <a:rPr lang="ar-IQ"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مجتمع المعلومات</a:t>
            </a:r>
            <a:endParaRPr lang="ar-IQ"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عنصر نائب للمحتوى 2"/>
          <p:cNvSpPr>
            <a:spLocks noGrp="1"/>
          </p:cNvSpPr>
          <p:nvPr>
            <p:ph idx="1"/>
          </p:nvPr>
        </p:nvSpPr>
        <p:spPr>
          <a:xfrm>
            <a:off x="457200" y="836712"/>
            <a:ext cx="8229600" cy="5544616"/>
          </a:xfrm>
        </p:spPr>
        <p:txBody>
          <a:bodyPr>
            <a:noAutofit/>
          </a:bodyPr>
          <a:lstStyle/>
          <a:p>
            <a:pPr marL="0" indent="0" algn="just">
              <a:buNone/>
            </a:pPr>
            <a:r>
              <a:rPr lang="ar-IQ" sz="2000" dirty="0" smtClean="0">
                <a:solidFill>
                  <a:srgbClr val="C00000"/>
                </a:solidFill>
              </a:rPr>
              <a:t>      </a:t>
            </a:r>
            <a:r>
              <a:rPr lang="ar-IQ" sz="2000" dirty="0" smtClean="0">
                <a:solidFill>
                  <a:srgbClr val="C00000"/>
                </a:solidFill>
                <a:effectLst>
                  <a:outerShdw blurRad="38100" dist="38100" dir="2700000" algn="tl">
                    <a:srgbClr val="000000">
                      <a:alpha val="43137"/>
                    </a:srgbClr>
                  </a:outerShdw>
                </a:effectLst>
              </a:rPr>
              <a:t>ذكر </a:t>
            </a:r>
            <a:r>
              <a:rPr lang="ar-IQ" sz="2000" dirty="0" err="1" smtClean="0">
                <a:solidFill>
                  <a:srgbClr val="C00000"/>
                </a:solidFill>
                <a:effectLst>
                  <a:outerShdw blurRad="38100" dist="38100" dir="2700000" algn="tl">
                    <a:srgbClr val="000000">
                      <a:alpha val="43137"/>
                    </a:srgbClr>
                  </a:outerShdw>
                </a:effectLst>
              </a:rPr>
              <a:t>توفلر</a:t>
            </a:r>
            <a:r>
              <a:rPr lang="ar-IQ" sz="2000" dirty="0" smtClean="0">
                <a:solidFill>
                  <a:srgbClr val="C00000"/>
                </a:solidFill>
                <a:effectLst>
                  <a:outerShdw blurRad="38100" dist="38100" dir="2700000" algn="tl">
                    <a:srgbClr val="000000">
                      <a:alpha val="43137"/>
                    </a:srgbClr>
                  </a:outerShdw>
                </a:effectLst>
              </a:rPr>
              <a:t> ملامح </a:t>
            </a:r>
            <a:r>
              <a:rPr lang="ar-IQ" sz="2000" dirty="0">
                <a:solidFill>
                  <a:srgbClr val="C00000"/>
                </a:solidFill>
                <a:effectLst>
                  <a:outerShdw blurRad="38100" dist="38100" dir="2700000" algn="tl">
                    <a:srgbClr val="000000">
                      <a:alpha val="43137"/>
                    </a:srgbClr>
                  </a:outerShdw>
                </a:effectLst>
              </a:rPr>
              <a:t>البنية </a:t>
            </a:r>
            <a:r>
              <a:rPr lang="ar-IQ" sz="2000" dirty="0" smtClean="0">
                <a:solidFill>
                  <a:srgbClr val="C00000"/>
                </a:solidFill>
                <a:effectLst>
                  <a:outerShdw blurRad="38100" dist="38100" dir="2700000" algn="tl">
                    <a:srgbClr val="000000">
                      <a:alpha val="43137"/>
                    </a:srgbClr>
                  </a:outerShdw>
                </a:effectLst>
              </a:rPr>
              <a:t>الاساسية </a:t>
            </a:r>
            <a:r>
              <a:rPr lang="ar-IQ" sz="2000" dirty="0">
                <a:solidFill>
                  <a:srgbClr val="C00000"/>
                </a:solidFill>
                <a:effectLst>
                  <a:outerShdw blurRad="38100" dist="38100" dir="2700000" algn="tl">
                    <a:srgbClr val="000000">
                      <a:alpha val="43137"/>
                    </a:srgbClr>
                  </a:outerShdw>
                </a:effectLst>
              </a:rPr>
              <a:t>للمجتمع في </a:t>
            </a:r>
            <a:r>
              <a:rPr lang="ar-IQ" sz="2000" dirty="0" smtClean="0">
                <a:solidFill>
                  <a:srgbClr val="C00000"/>
                </a:solidFill>
                <a:effectLst>
                  <a:outerShdw blurRad="38100" dist="38100" dir="2700000" algn="tl">
                    <a:srgbClr val="000000">
                      <a:alpha val="43137"/>
                    </a:srgbClr>
                  </a:outerShdw>
                </a:effectLst>
              </a:rPr>
              <a:t>ضوء عدد من المؤشرات (الاقتصاد، </a:t>
            </a:r>
            <a:r>
              <a:rPr lang="ar-IQ" sz="2000" dirty="0">
                <a:solidFill>
                  <a:srgbClr val="C00000"/>
                </a:solidFill>
                <a:effectLst>
                  <a:outerShdw blurRad="38100" dist="38100" dir="2700000" algn="tl">
                    <a:srgbClr val="000000">
                      <a:alpha val="43137"/>
                    </a:srgbClr>
                  </a:outerShdw>
                </a:effectLst>
              </a:rPr>
              <a:t>تكنولوجيا </a:t>
            </a:r>
            <a:r>
              <a:rPr lang="ar-IQ" sz="2000" dirty="0" smtClean="0">
                <a:solidFill>
                  <a:srgbClr val="C00000"/>
                </a:solidFill>
                <a:effectLst>
                  <a:outerShdw blurRad="38100" dist="38100" dir="2700000" algn="tl">
                    <a:srgbClr val="000000">
                      <a:alpha val="43137"/>
                    </a:srgbClr>
                  </a:outerShdw>
                </a:effectLst>
              </a:rPr>
              <a:t>الاتصال، وتكنولوجيا المعلومات) منها:</a:t>
            </a:r>
            <a:endParaRPr lang="ar-IQ" sz="2000" dirty="0">
              <a:solidFill>
                <a:srgbClr val="C00000"/>
              </a:solidFill>
              <a:effectLst>
                <a:outerShdw blurRad="38100" dist="38100" dir="2700000" algn="tl">
                  <a:srgbClr val="000000">
                    <a:alpha val="43137"/>
                  </a:srgbClr>
                </a:outerShdw>
              </a:effectLst>
            </a:endParaRPr>
          </a:p>
          <a:p>
            <a:pPr marL="457200" indent="-457200" algn="just">
              <a:buAutoNum type="arabicPeriod"/>
            </a:pPr>
            <a:r>
              <a:rPr lang="ar-IQ" sz="2000" dirty="0" smtClean="0">
                <a:solidFill>
                  <a:schemeClr val="accent2">
                    <a:lumMod val="50000"/>
                  </a:schemeClr>
                </a:solidFill>
                <a:effectLst>
                  <a:outerShdw blurRad="38100" dist="38100" dir="2700000" algn="tl">
                    <a:srgbClr val="000000">
                      <a:alpha val="43137"/>
                    </a:srgbClr>
                  </a:outerShdw>
                </a:effectLst>
              </a:rPr>
              <a:t>التفاعلية: اي تبادل </a:t>
            </a:r>
            <a:r>
              <a:rPr lang="ar-IQ" sz="2000" dirty="0">
                <a:solidFill>
                  <a:schemeClr val="accent2">
                    <a:lumMod val="50000"/>
                  </a:schemeClr>
                </a:solidFill>
                <a:effectLst>
                  <a:outerShdw blurRad="38100" dist="38100" dir="2700000" algn="tl">
                    <a:srgbClr val="000000">
                      <a:alpha val="43137"/>
                    </a:srgbClr>
                  </a:outerShdw>
                </a:effectLst>
              </a:rPr>
              <a:t>الادوار بين المرسل والمستقبل </a:t>
            </a:r>
            <a:r>
              <a:rPr lang="ar-IQ" sz="2000" dirty="0" smtClean="0">
                <a:solidFill>
                  <a:schemeClr val="accent2">
                    <a:lumMod val="50000"/>
                  </a:schemeClr>
                </a:solidFill>
                <a:effectLst>
                  <a:outerShdw blurRad="38100" dist="38100" dir="2700000" algn="tl">
                    <a:srgbClr val="000000">
                      <a:alpha val="43137"/>
                    </a:srgbClr>
                  </a:outerShdw>
                </a:effectLst>
              </a:rPr>
              <a:t>فهناك </a:t>
            </a:r>
            <a:r>
              <a:rPr lang="ar-IQ" sz="2000" dirty="0">
                <a:solidFill>
                  <a:schemeClr val="accent2">
                    <a:lumMod val="50000"/>
                  </a:schemeClr>
                </a:solidFill>
                <a:effectLst>
                  <a:outerShdw blurRad="38100" dist="38100" dir="2700000" algn="tl">
                    <a:srgbClr val="000000">
                      <a:alpha val="43137"/>
                    </a:srgbClr>
                  </a:outerShdw>
                </a:effectLst>
              </a:rPr>
              <a:t>ادوار مشتركة بينهما في </a:t>
            </a:r>
            <a:r>
              <a:rPr lang="ar-IQ" sz="2000" dirty="0" smtClean="0">
                <a:solidFill>
                  <a:schemeClr val="accent2">
                    <a:lumMod val="50000"/>
                  </a:schemeClr>
                </a:solidFill>
                <a:effectLst>
                  <a:outerShdw blurRad="38100" dist="38100" dir="2700000" algn="tl">
                    <a:srgbClr val="000000">
                      <a:alpha val="43137"/>
                    </a:srgbClr>
                  </a:outerShdw>
                </a:effectLst>
              </a:rPr>
              <a:t>عملية الاتصال </a:t>
            </a:r>
            <a:r>
              <a:rPr lang="ar-IQ" sz="2000" dirty="0">
                <a:solidFill>
                  <a:schemeClr val="accent2">
                    <a:lumMod val="50000"/>
                  </a:schemeClr>
                </a:solidFill>
                <a:effectLst>
                  <a:outerShdw blurRad="38100" dist="38100" dir="2700000" algn="tl">
                    <a:srgbClr val="000000">
                      <a:alpha val="43137"/>
                    </a:srgbClr>
                  </a:outerShdw>
                </a:effectLst>
              </a:rPr>
              <a:t>ف</a:t>
            </a:r>
            <a:r>
              <a:rPr lang="ar-IQ" sz="2000" dirty="0" smtClean="0">
                <a:solidFill>
                  <a:schemeClr val="accent2">
                    <a:lumMod val="50000"/>
                  </a:schemeClr>
                </a:solidFill>
                <a:effectLst>
                  <a:outerShdw blurRad="38100" dist="38100" dir="2700000" algn="tl">
                    <a:srgbClr val="000000">
                      <a:alpha val="43137"/>
                    </a:srgbClr>
                  </a:outerShdw>
                </a:effectLst>
              </a:rPr>
              <a:t>يطلق </a:t>
            </a:r>
            <a:r>
              <a:rPr lang="ar-IQ" sz="2000" dirty="0">
                <a:solidFill>
                  <a:schemeClr val="accent2">
                    <a:lumMod val="50000"/>
                  </a:schemeClr>
                </a:solidFill>
                <a:effectLst>
                  <a:outerShdw blurRad="38100" dist="38100" dir="2700000" algn="tl">
                    <a:srgbClr val="000000">
                      <a:alpha val="43137"/>
                    </a:srgbClr>
                  </a:outerShdw>
                </a:effectLst>
              </a:rPr>
              <a:t>على القائمين </a:t>
            </a:r>
            <a:r>
              <a:rPr lang="ar-IQ" sz="2000" dirty="0" smtClean="0">
                <a:solidFill>
                  <a:schemeClr val="accent2">
                    <a:lumMod val="50000"/>
                  </a:schemeClr>
                </a:solidFill>
                <a:effectLst>
                  <a:outerShdw blurRad="38100" dist="38100" dir="2700000" algn="tl">
                    <a:srgbClr val="000000">
                      <a:alpha val="43137"/>
                    </a:srgbClr>
                  </a:outerShdw>
                </a:effectLst>
              </a:rPr>
              <a:t>بها لفظ </a:t>
            </a:r>
            <a:r>
              <a:rPr lang="ar-IQ" sz="2000" dirty="0">
                <a:solidFill>
                  <a:schemeClr val="accent2">
                    <a:lumMod val="50000"/>
                  </a:schemeClr>
                </a:solidFill>
                <a:effectLst>
                  <a:outerShdw blurRad="38100" dist="38100" dir="2700000" algn="tl">
                    <a:srgbClr val="000000">
                      <a:alpha val="43137"/>
                    </a:srgbClr>
                  </a:outerShdw>
                </a:effectLst>
              </a:rPr>
              <a:t>مشاركين بدل من </a:t>
            </a:r>
            <a:r>
              <a:rPr lang="ar-IQ" sz="2000" dirty="0" smtClean="0">
                <a:solidFill>
                  <a:schemeClr val="accent2">
                    <a:lumMod val="50000"/>
                  </a:schemeClr>
                </a:solidFill>
                <a:effectLst>
                  <a:outerShdw blurRad="38100" dist="38100" dir="2700000" algn="tl">
                    <a:srgbClr val="000000">
                      <a:alpha val="43137"/>
                    </a:srgbClr>
                  </a:outerShdw>
                </a:effectLst>
              </a:rPr>
              <a:t>مستفيدين، وبذلك ظهرت </a:t>
            </a:r>
            <a:r>
              <a:rPr lang="ar-IQ" sz="2000" dirty="0">
                <a:solidFill>
                  <a:schemeClr val="accent2">
                    <a:lumMod val="50000"/>
                  </a:schemeClr>
                </a:solidFill>
                <a:effectLst>
                  <a:outerShdw blurRad="38100" dist="38100" dir="2700000" algn="tl">
                    <a:srgbClr val="000000">
                      <a:alpha val="43137"/>
                    </a:srgbClr>
                  </a:outerShdw>
                </a:effectLst>
              </a:rPr>
              <a:t>مصطلحات جديدة في عملية الاتصال مثل </a:t>
            </a:r>
            <a:r>
              <a:rPr lang="ar-IQ" sz="2000" dirty="0" smtClean="0">
                <a:solidFill>
                  <a:schemeClr val="accent2">
                    <a:lumMod val="50000"/>
                  </a:schemeClr>
                </a:solidFill>
                <a:effectLst>
                  <a:outerShdw blurRad="38100" dist="38100" dir="2700000" algn="tl">
                    <a:srgbClr val="000000">
                      <a:alpha val="43137"/>
                    </a:srgbClr>
                  </a:outerShdw>
                </a:effectLst>
              </a:rPr>
              <a:t>الاتصال المتفاعل، التزامنية، </a:t>
            </a:r>
            <a:r>
              <a:rPr lang="ar-IQ" sz="2000" dirty="0" err="1" smtClean="0">
                <a:solidFill>
                  <a:schemeClr val="accent2">
                    <a:lumMod val="50000"/>
                  </a:schemeClr>
                </a:solidFill>
                <a:effectLst>
                  <a:outerShdw blurRad="38100" dist="38100" dir="2700000" algn="tl">
                    <a:srgbClr val="000000">
                      <a:alpha val="43137"/>
                    </a:srgbClr>
                  </a:outerShdw>
                </a:effectLst>
              </a:rPr>
              <a:t>اللاتزامنية</a:t>
            </a:r>
            <a:r>
              <a:rPr lang="ar-IQ" sz="2000" dirty="0" smtClean="0">
                <a:solidFill>
                  <a:schemeClr val="accent2">
                    <a:lumMod val="50000"/>
                  </a:schemeClr>
                </a:solidFill>
                <a:effectLst>
                  <a:outerShdw blurRad="38100" dist="38100" dir="2700000" algn="tl">
                    <a:srgbClr val="000000">
                      <a:alpha val="43137"/>
                    </a:srgbClr>
                  </a:outerShdw>
                </a:effectLst>
              </a:rPr>
              <a:t>. </a:t>
            </a:r>
          </a:p>
          <a:p>
            <a:pPr marL="457200" indent="-457200" algn="just">
              <a:buAutoNum type="arabicPeriod"/>
            </a:pPr>
            <a:r>
              <a:rPr lang="ar-IQ" sz="2000" dirty="0" smtClean="0">
                <a:solidFill>
                  <a:schemeClr val="tx2">
                    <a:lumMod val="60000"/>
                    <a:lumOff val="40000"/>
                  </a:schemeClr>
                </a:solidFill>
                <a:effectLst>
                  <a:outerShdw blurRad="38100" dist="38100" dir="2700000" algn="tl">
                    <a:srgbClr val="000000">
                      <a:alpha val="43137"/>
                    </a:srgbClr>
                  </a:outerShdw>
                </a:effectLst>
              </a:rPr>
              <a:t>. </a:t>
            </a:r>
            <a:r>
              <a:rPr lang="ar-IQ" sz="2000" dirty="0" err="1" smtClean="0">
                <a:solidFill>
                  <a:schemeClr val="tx2">
                    <a:lumMod val="60000"/>
                    <a:lumOff val="40000"/>
                  </a:schemeClr>
                </a:solidFill>
                <a:effectLst>
                  <a:outerShdw blurRad="38100" dist="38100" dir="2700000" algn="tl">
                    <a:srgbClr val="000000">
                      <a:alpha val="43137"/>
                    </a:srgbClr>
                  </a:outerShdw>
                </a:effectLst>
              </a:rPr>
              <a:t>اللاجماهيرية</a:t>
            </a:r>
            <a:r>
              <a:rPr lang="ar-IQ" sz="2000" dirty="0" smtClean="0">
                <a:solidFill>
                  <a:schemeClr val="tx2">
                    <a:lumMod val="60000"/>
                    <a:lumOff val="40000"/>
                  </a:schemeClr>
                </a:solidFill>
                <a:effectLst>
                  <a:outerShdw blurRad="38100" dist="38100" dir="2700000" algn="tl">
                    <a:srgbClr val="000000">
                      <a:alpha val="43137"/>
                    </a:srgbClr>
                  </a:outerShdw>
                </a:effectLst>
              </a:rPr>
              <a:t>: فالمعلومات </a:t>
            </a:r>
            <a:r>
              <a:rPr lang="ar-IQ" sz="2000" dirty="0">
                <a:solidFill>
                  <a:schemeClr val="tx2">
                    <a:lumMod val="60000"/>
                    <a:lumOff val="40000"/>
                  </a:schemeClr>
                </a:solidFill>
                <a:effectLst>
                  <a:outerShdw blurRad="38100" dist="38100" dir="2700000" algn="tl">
                    <a:srgbClr val="000000">
                      <a:alpha val="43137"/>
                    </a:srgbClr>
                  </a:outerShdw>
                </a:effectLst>
              </a:rPr>
              <a:t>التي يتم </a:t>
            </a:r>
            <a:r>
              <a:rPr lang="ar-IQ" sz="2000" dirty="0" smtClean="0">
                <a:solidFill>
                  <a:schemeClr val="tx2">
                    <a:lumMod val="60000"/>
                    <a:lumOff val="40000"/>
                  </a:schemeClr>
                </a:solidFill>
                <a:effectLst>
                  <a:outerShdw blurRad="38100" dist="38100" dir="2700000" algn="tl">
                    <a:srgbClr val="000000">
                      <a:alpha val="43137"/>
                    </a:srgbClr>
                  </a:outerShdw>
                </a:effectLst>
              </a:rPr>
              <a:t>تبادلها محددة </a:t>
            </a:r>
            <a:r>
              <a:rPr lang="ar-IQ" sz="2000" dirty="0">
                <a:solidFill>
                  <a:schemeClr val="tx2">
                    <a:lumMod val="60000"/>
                    <a:lumOff val="40000"/>
                  </a:schemeClr>
                </a:solidFill>
                <a:effectLst>
                  <a:outerShdw blurRad="38100" dist="38100" dir="2700000" algn="tl">
                    <a:srgbClr val="000000">
                      <a:alpha val="43137"/>
                    </a:srgbClr>
                  </a:outerShdw>
                </a:effectLst>
              </a:rPr>
              <a:t>الهدف اي </a:t>
            </a:r>
            <a:r>
              <a:rPr lang="ar-IQ" sz="2000" dirty="0" smtClean="0">
                <a:solidFill>
                  <a:schemeClr val="tx2">
                    <a:lumMod val="60000"/>
                    <a:lumOff val="40000"/>
                  </a:schemeClr>
                </a:solidFill>
                <a:effectLst>
                  <a:outerShdw blurRad="38100" dist="38100" dir="2700000" algn="tl">
                    <a:srgbClr val="000000">
                      <a:alpha val="43137"/>
                    </a:srgbClr>
                  </a:outerShdw>
                </a:effectLst>
              </a:rPr>
              <a:t>انها تضمن درجة </a:t>
            </a:r>
            <a:r>
              <a:rPr lang="ar-IQ" sz="2000" dirty="0">
                <a:solidFill>
                  <a:schemeClr val="tx2">
                    <a:lumMod val="60000"/>
                    <a:lumOff val="40000"/>
                  </a:schemeClr>
                </a:solidFill>
                <a:effectLst>
                  <a:outerShdw blurRad="38100" dist="38100" dir="2700000" algn="tl">
                    <a:srgbClr val="000000">
                      <a:alpha val="43137"/>
                    </a:srgbClr>
                  </a:outerShdw>
                </a:effectLst>
              </a:rPr>
              <a:t>من التحكم في </a:t>
            </a:r>
            <a:r>
              <a:rPr lang="ar-IQ" sz="2000" dirty="0" smtClean="0">
                <a:solidFill>
                  <a:schemeClr val="tx2">
                    <a:lumMod val="60000"/>
                    <a:lumOff val="40000"/>
                  </a:schemeClr>
                </a:solidFill>
                <a:effectLst>
                  <a:outerShdw blurRad="38100" dist="38100" dir="2700000" algn="tl">
                    <a:srgbClr val="000000">
                      <a:alpha val="43137"/>
                    </a:srgbClr>
                  </a:outerShdw>
                </a:effectLst>
              </a:rPr>
              <a:t>تحديد المستفيد </a:t>
            </a:r>
            <a:r>
              <a:rPr lang="ar-IQ" sz="2000" dirty="0">
                <a:solidFill>
                  <a:schemeClr val="tx2">
                    <a:lumMod val="60000"/>
                    <a:lumOff val="40000"/>
                  </a:schemeClr>
                </a:solidFill>
                <a:effectLst>
                  <a:outerShdw blurRad="38100" dist="38100" dir="2700000" algn="tl">
                    <a:srgbClr val="000000">
                      <a:alpha val="43137"/>
                    </a:srgbClr>
                  </a:outerShdw>
                </a:effectLst>
              </a:rPr>
              <a:t>الحقيقي </a:t>
            </a:r>
            <a:r>
              <a:rPr lang="ar-IQ" sz="2000" dirty="0" smtClean="0">
                <a:solidFill>
                  <a:schemeClr val="tx2">
                    <a:lumMod val="60000"/>
                    <a:lumOff val="40000"/>
                  </a:schemeClr>
                </a:solidFill>
                <a:effectLst>
                  <a:outerShdw blurRad="38100" dist="38100" dir="2700000" algn="tl">
                    <a:srgbClr val="000000">
                      <a:alpha val="43137"/>
                    </a:srgbClr>
                  </a:outerShdw>
                </a:effectLst>
              </a:rPr>
              <a:t>من المعلومات، وهذه </a:t>
            </a:r>
            <a:r>
              <a:rPr lang="ar-IQ" sz="2000" dirty="0">
                <a:solidFill>
                  <a:schemeClr val="tx2">
                    <a:lumMod val="60000"/>
                    <a:lumOff val="40000"/>
                  </a:schemeClr>
                </a:solidFill>
                <a:effectLst>
                  <a:outerShdw blurRad="38100" dist="38100" dir="2700000" algn="tl">
                    <a:srgbClr val="000000">
                      <a:alpha val="43137"/>
                    </a:srgbClr>
                  </a:outerShdw>
                </a:effectLst>
              </a:rPr>
              <a:t>السمة افرزتها تكنلوجيا الاتصالات </a:t>
            </a:r>
            <a:r>
              <a:rPr lang="ar-IQ" sz="2000" dirty="0" smtClean="0">
                <a:solidFill>
                  <a:schemeClr val="tx2">
                    <a:lumMod val="60000"/>
                    <a:lumOff val="40000"/>
                  </a:schemeClr>
                </a:solidFill>
                <a:effectLst>
                  <a:outerShdw blurRad="38100" dist="38100" dir="2700000" algn="tl">
                    <a:srgbClr val="000000">
                      <a:alpha val="43137"/>
                    </a:srgbClr>
                  </a:outerShdw>
                </a:effectLst>
              </a:rPr>
              <a:t>كالبريد </a:t>
            </a:r>
            <a:r>
              <a:rPr lang="ar-IQ" sz="2000" dirty="0">
                <a:solidFill>
                  <a:schemeClr val="tx2">
                    <a:lumMod val="60000"/>
                    <a:lumOff val="40000"/>
                  </a:schemeClr>
                </a:solidFill>
                <a:effectLst>
                  <a:outerShdw blurRad="38100" dist="38100" dir="2700000" algn="tl">
                    <a:srgbClr val="000000">
                      <a:alpha val="43137"/>
                    </a:srgbClr>
                  </a:outerShdw>
                </a:effectLst>
              </a:rPr>
              <a:t>الالكتروني ف</a:t>
            </a:r>
            <a:r>
              <a:rPr lang="ar-IQ" sz="2000" dirty="0" smtClean="0">
                <a:solidFill>
                  <a:schemeClr val="tx2">
                    <a:lumMod val="60000"/>
                    <a:lumOff val="40000"/>
                  </a:schemeClr>
                </a:solidFill>
                <a:effectLst>
                  <a:outerShdw blurRad="38100" dist="38100" dir="2700000" algn="tl">
                    <a:srgbClr val="000000">
                      <a:alpha val="43137"/>
                    </a:srgbClr>
                  </a:outerShdw>
                </a:effectLst>
              </a:rPr>
              <a:t>تتيح </a:t>
            </a:r>
            <a:r>
              <a:rPr lang="ar-IQ" sz="2000" dirty="0">
                <a:solidFill>
                  <a:schemeClr val="tx2">
                    <a:lumMod val="60000"/>
                    <a:lumOff val="40000"/>
                  </a:schemeClr>
                </a:solidFill>
                <a:effectLst>
                  <a:outerShdw blurRad="38100" dist="38100" dir="2700000" algn="tl">
                    <a:srgbClr val="000000">
                      <a:alpha val="43137"/>
                    </a:srgbClr>
                  </a:outerShdw>
                </a:effectLst>
              </a:rPr>
              <a:t>للمشترك ا</a:t>
            </a:r>
            <a:r>
              <a:rPr lang="ar-IQ" sz="2000" dirty="0" smtClean="0">
                <a:solidFill>
                  <a:schemeClr val="tx2">
                    <a:lumMod val="60000"/>
                    <a:lumOff val="40000"/>
                  </a:schemeClr>
                </a:solidFill>
                <a:effectLst>
                  <a:outerShdw blurRad="38100" dist="38100" dir="2700000" algn="tl">
                    <a:srgbClr val="000000">
                      <a:alpha val="43137"/>
                    </a:srgbClr>
                  </a:outerShdw>
                </a:effectLst>
              </a:rPr>
              <a:t>لتحكم </a:t>
            </a:r>
            <a:r>
              <a:rPr lang="ar-IQ" sz="2000" dirty="0">
                <a:solidFill>
                  <a:schemeClr val="tx2">
                    <a:lumMod val="60000"/>
                    <a:lumOff val="40000"/>
                  </a:schemeClr>
                </a:solidFill>
                <a:effectLst>
                  <a:outerShdw blurRad="38100" dist="38100" dir="2700000" algn="tl">
                    <a:srgbClr val="000000">
                      <a:alpha val="43137"/>
                    </a:srgbClr>
                  </a:outerShdw>
                </a:effectLst>
              </a:rPr>
              <a:t>بكمية ونوعية المعلومات </a:t>
            </a:r>
            <a:r>
              <a:rPr lang="ar-IQ" sz="2000" dirty="0" smtClean="0">
                <a:solidFill>
                  <a:schemeClr val="tx2">
                    <a:lumMod val="60000"/>
                    <a:lumOff val="40000"/>
                  </a:schemeClr>
                </a:solidFill>
                <a:effectLst>
                  <a:outerShdw blurRad="38100" dist="38100" dir="2700000" algn="tl">
                    <a:srgbClr val="000000">
                      <a:alpha val="43137"/>
                    </a:srgbClr>
                  </a:outerShdw>
                </a:effectLst>
              </a:rPr>
              <a:t>المرغوبة.</a:t>
            </a:r>
            <a:endParaRPr lang="ar-IQ" sz="2000" dirty="0">
              <a:solidFill>
                <a:schemeClr val="tx2">
                  <a:lumMod val="60000"/>
                  <a:lumOff val="40000"/>
                </a:schemeClr>
              </a:solidFill>
              <a:effectLst>
                <a:outerShdw blurRad="38100" dist="38100" dir="2700000" algn="tl">
                  <a:srgbClr val="000000">
                    <a:alpha val="43137"/>
                  </a:srgbClr>
                </a:outerShdw>
              </a:effectLst>
            </a:endParaRPr>
          </a:p>
          <a:p>
            <a:pPr marL="0" indent="0" algn="just">
              <a:buNone/>
            </a:pPr>
            <a:r>
              <a:rPr lang="ar-IQ" sz="2000" dirty="0" smtClean="0">
                <a:solidFill>
                  <a:schemeClr val="accent3">
                    <a:lumMod val="75000"/>
                  </a:schemeClr>
                </a:solidFill>
                <a:effectLst>
                  <a:outerShdw blurRad="38100" dist="38100" dir="2700000" algn="tl">
                    <a:srgbClr val="000000">
                      <a:alpha val="43137"/>
                    </a:srgbClr>
                  </a:outerShdw>
                </a:effectLst>
              </a:rPr>
              <a:t>3.</a:t>
            </a:r>
            <a:r>
              <a:rPr lang="ar-IQ" sz="2000" dirty="0">
                <a:solidFill>
                  <a:schemeClr val="accent3">
                    <a:lumMod val="75000"/>
                  </a:schemeClr>
                </a:solidFill>
                <a:effectLst>
                  <a:outerShdw blurRad="38100" dist="38100" dir="2700000" algn="tl">
                    <a:srgbClr val="000000">
                      <a:alpha val="43137"/>
                    </a:srgbClr>
                  </a:outerShdw>
                </a:effectLst>
              </a:rPr>
              <a:t> </a:t>
            </a:r>
            <a:r>
              <a:rPr lang="ar-IQ" sz="2000" dirty="0" err="1" smtClean="0">
                <a:solidFill>
                  <a:schemeClr val="accent3">
                    <a:lumMod val="75000"/>
                  </a:schemeClr>
                </a:solidFill>
                <a:effectLst>
                  <a:outerShdw blurRad="38100" dist="38100" dir="2700000" algn="tl">
                    <a:srgbClr val="000000">
                      <a:alpha val="43137"/>
                    </a:srgbClr>
                  </a:outerShdw>
                </a:effectLst>
              </a:rPr>
              <a:t>اللاتزامنية</a:t>
            </a:r>
            <a:r>
              <a:rPr lang="ar-IQ" sz="2000" dirty="0" smtClean="0">
                <a:solidFill>
                  <a:schemeClr val="accent3">
                    <a:lumMod val="75000"/>
                  </a:schemeClr>
                </a:solidFill>
                <a:effectLst>
                  <a:outerShdw blurRad="38100" dist="38100" dir="2700000" algn="tl">
                    <a:srgbClr val="000000">
                      <a:alpha val="43137"/>
                    </a:srgbClr>
                  </a:outerShdw>
                </a:effectLst>
              </a:rPr>
              <a:t>: تسمح بإمكانية </a:t>
            </a:r>
            <a:r>
              <a:rPr lang="ar-IQ" sz="2000" dirty="0">
                <a:solidFill>
                  <a:schemeClr val="accent3">
                    <a:lumMod val="75000"/>
                  </a:schemeClr>
                </a:solidFill>
                <a:effectLst>
                  <a:outerShdw blurRad="38100" dist="38100" dir="2700000" algn="tl">
                    <a:srgbClr val="000000">
                      <a:alpha val="43137"/>
                    </a:srgbClr>
                  </a:outerShdw>
                </a:effectLst>
              </a:rPr>
              <a:t>تراسل المعلومات بين اطراف </a:t>
            </a:r>
            <a:r>
              <a:rPr lang="ar-IQ" sz="2000" dirty="0" smtClean="0">
                <a:solidFill>
                  <a:schemeClr val="accent3">
                    <a:lumMod val="75000"/>
                  </a:schemeClr>
                </a:solidFill>
                <a:effectLst>
                  <a:outerShdw blurRad="38100" dist="38100" dir="2700000" algn="tl">
                    <a:srgbClr val="000000">
                      <a:alpha val="43137"/>
                    </a:srgbClr>
                  </a:outerShdw>
                </a:effectLst>
              </a:rPr>
              <a:t>عملية الاتصال </a:t>
            </a:r>
            <a:r>
              <a:rPr lang="ar-IQ" sz="2000" dirty="0">
                <a:solidFill>
                  <a:schemeClr val="accent3">
                    <a:lumMod val="75000"/>
                  </a:schemeClr>
                </a:solidFill>
                <a:effectLst>
                  <a:outerShdw blurRad="38100" dist="38100" dir="2700000" algn="tl">
                    <a:srgbClr val="000000">
                      <a:alpha val="43137"/>
                    </a:srgbClr>
                  </a:outerShdw>
                </a:effectLst>
              </a:rPr>
              <a:t>دون شرط تواجدهما في وقت </a:t>
            </a:r>
            <a:r>
              <a:rPr lang="ar-IQ" sz="2000" dirty="0" smtClean="0">
                <a:solidFill>
                  <a:schemeClr val="accent3">
                    <a:lumMod val="75000"/>
                  </a:schemeClr>
                </a:solidFill>
                <a:effectLst>
                  <a:outerShdw blurRad="38100" dist="38100" dir="2700000" algn="tl">
                    <a:srgbClr val="000000">
                      <a:alpha val="43137"/>
                    </a:srgbClr>
                  </a:outerShdw>
                </a:effectLst>
              </a:rPr>
              <a:t>الارسال. </a:t>
            </a:r>
            <a:r>
              <a:rPr lang="ar-IQ" sz="2000" dirty="0">
                <a:solidFill>
                  <a:schemeClr val="accent3">
                    <a:lumMod val="75000"/>
                  </a:schemeClr>
                </a:solidFill>
                <a:effectLst>
                  <a:outerShdw blurRad="38100" dist="38100" dir="2700000" algn="tl">
                    <a:srgbClr val="000000">
                      <a:alpha val="43137"/>
                    </a:srgbClr>
                  </a:outerShdw>
                </a:effectLst>
              </a:rPr>
              <a:t>و</a:t>
            </a:r>
            <a:r>
              <a:rPr lang="ar-IQ" sz="2000" dirty="0" smtClean="0">
                <a:solidFill>
                  <a:schemeClr val="accent3">
                    <a:lumMod val="75000"/>
                  </a:schemeClr>
                </a:solidFill>
                <a:effectLst>
                  <a:outerShdw blurRad="38100" dist="38100" dir="2700000" algn="tl">
                    <a:srgbClr val="000000">
                      <a:alpha val="43137"/>
                    </a:srgbClr>
                  </a:outerShdw>
                </a:effectLst>
              </a:rPr>
              <a:t>هذا يوفر </a:t>
            </a:r>
            <a:r>
              <a:rPr lang="ar-IQ" sz="2000" dirty="0">
                <a:solidFill>
                  <a:schemeClr val="accent3">
                    <a:lumMod val="75000"/>
                  </a:schemeClr>
                </a:solidFill>
                <a:effectLst>
                  <a:outerShdw blurRad="38100" dist="38100" dir="2700000" algn="tl">
                    <a:srgbClr val="000000">
                      <a:alpha val="43137"/>
                    </a:srgbClr>
                  </a:outerShdw>
                </a:effectLst>
              </a:rPr>
              <a:t>امكانية </a:t>
            </a:r>
            <a:r>
              <a:rPr lang="ar-IQ" sz="2000" dirty="0" smtClean="0">
                <a:solidFill>
                  <a:schemeClr val="accent3">
                    <a:lumMod val="75000"/>
                  </a:schemeClr>
                </a:solidFill>
                <a:effectLst>
                  <a:outerShdw blurRad="38100" dist="38100" dir="2700000" algn="tl">
                    <a:srgbClr val="000000">
                      <a:alpha val="43137"/>
                    </a:srgbClr>
                  </a:outerShdw>
                </a:effectLst>
              </a:rPr>
              <a:t>خزن </a:t>
            </a:r>
            <a:r>
              <a:rPr lang="ar-IQ" sz="2000" dirty="0">
                <a:solidFill>
                  <a:schemeClr val="accent3">
                    <a:lumMod val="75000"/>
                  </a:schemeClr>
                </a:solidFill>
                <a:effectLst>
                  <a:outerShdw blurRad="38100" dist="38100" dir="2700000" algn="tl">
                    <a:srgbClr val="000000">
                      <a:alpha val="43137"/>
                    </a:srgbClr>
                  </a:outerShdw>
                </a:effectLst>
              </a:rPr>
              <a:t>المعلومات المرسلة عند استقبالها في الجهاز </a:t>
            </a:r>
            <a:r>
              <a:rPr lang="ar-IQ" sz="2000" dirty="0" smtClean="0">
                <a:solidFill>
                  <a:schemeClr val="accent3">
                    <a:lumMod val="75000"/>
                  </a:schemeClr>
                </a:solidFill>
                <a:effectLst>
                  <a:outerShdw blurRad="38100" dist="38100" dir="2700000" algn="tl">
                    <a:srgbClr val="000000">
                      <a:alpha val="43137"/>
                    </a:srgbClr>
                  </a:outerShdw>
                </a:effectLst>
              </a:rPr>
              <a:t>واستخدامها وقت الحاجة، كما في البريد </a:t>
            </a:r>
            <a:r>
              <a:rPr lang="ar-IQ" sz="2000" dirty="0">
                <a:solidFill>
                  <a:schemeClr val="accent3">
                    <a:lumMod val="75000"/>
                  </a:schemeClr>
                </a:solidFill>
                <a:effectLst>
                  <a:outerShdw blurRad="38100" dist="38100" dir="2700000" algn="tl">
                    <a:srgbClr val="000000">
                      <a:alpha val="43137"/>
                    </a:srgbClr>
                  </a:outerShdw>
                </a:effectLst>
              </a:rPr>
              <a:t>الالكتروني </a:t>
            </a:r>
            <a:r>
              <a:rPr lang="ar-IQ" sz="2000" dirty="0" smtClean="0">
                <a:solidFill>
                  <a:schemeClr val="accent3">
                    <a:lumMod val="75000"/>
                  </a:schemeClr>
                </a:solidFill>
                <a:effectLst>
                  <a:outerShdw blurRad="38100" dist="38100" dir="2700000" algn="tl">
                    <a:srgbClr val="000000">
                      <a:alpha val="43137"/>
                    </a:srgbClr>
                  </a:outerShdw>
                </a:effectLst>
              </a:rPr>
              <a:t>ووسائل التواصل الاجتماعي.</a:t>
            </a:r>
            <a:endParaRPr lang="ar-IQ" sz="2000" dirty="0">
              <a:solidFill>
                <a:schemeClr val="accent3">
                  <a:lumMod val="75000"/>
                </a:schemeClr>
              </a:solidFill>
              <a:effectLst>
                <a:outerShdw blurRad="38100" dist="38100" dir="2700000" algn="tl">
                  <a:srgbClr val="000000">
                    <a:alpha val="43137"/>
                  </a:srgbClr>
                </a:outerShdw>
              </a:effectLst>
            </a:endParaRPr>
          </a:p>
          <a:p>
            <a:pPr marL="0" indent="0" algn="just">
              <a:buNone/>
            </a:pPr>
            <a:r>
              <a:rPr lang="ar-IQ" sz="2000" dirty="0" smtClean="0">
                <a:solidFill>
                  <a:schemeClr val="accent6">
                    <a:lumMod val="75000"/>
                  </a:schemeClr>
                </a:solidFill>
                <a:effectLst>
                  <a:outerShdw blurRad="38100" dist="38100" dir="2700000" algn="tl">
                    <a:srgbClr val="000000">
                      <a:alpha val="43137"/>
                    </a:srgbClr>
                  </a:outerShdw>
                </a:effectLst>
              </a:rPr>
              <a:t>4.</a:t>
            </a:r>
            <a:r>
              <a:rPr lang="ar-IQ" sz="2000" dirty="0">
                <a:solidFill>
                  <a:schemeClr val="accent6">
                    <a:lumMod val="75000"/>
                  </a:schemeClr>
                </a:solidFill>
                <a:effectLst>
                  <a:outerShdw blurRad="38100" dist="38100" dir="2700000" algn="tl">
                    <a:srgbClr val="000000">
                      <a:alpha val="43137"/>
                    </a:srgbClr>
                  </a:outerShdw>
                </a:effectLst>
              </a:rPr>
              <a:t> </a:t>
            </a:r>
            <a:r>
              <a:rPr lang="ar-IQ" sz="2000" dirty="0" smtClean="0">
                <a:solidFill>
                  <a:schemeClr val="accent6">
                    <a:lumMod val="75000"/>
                  </a:schemeClr>
                </a:solidFill>
                <a:effectLst>
                  <a:outerShdw blurRad="38100" dist="38100" dir="2700000" algn="tl">
                    <a:srgbClr val="000000">
                      <a:alpha val="43137"/>
                    </a:srgbClr>
                  </a:outerShdw>
                </a:effectLst>
              </a:rPr>
              <a:t>قابلية </a:t>
            </a:r>
            <a:r>
              <a:rPr lang="ar-IQ" sz="2000" dirty="0">
                <a:solidFill>
                  <a:schemeClr val="accent6">
                    <a:lumMod val="75000"/>
                  </a:schemeClr>
                </a:solidFill>
                <a:effectLst>
                  <a:outerShdw blurRad="38100" dist="38100" dir="2700000" algn="tl">
                    <a:srgbClr val="000000">
                      <a:alpha val="43137"/>
                    </a:srgbClr>
                  </a:outerShdw>
                </a:effectLst>
              </a:rPr>
              <a:t>التحرك او </a:t>
            </a:r>
            <a:r>
              <a:rPr lang="ar-IQ" sz="2000" dirty="0" smtClean="0">
                <a:solidFill>
                  <a:schemeClr val="accent6">
                    <a:lumMod val="75000"/>
                  </a:schemeClr>
                </a:solidFill>
                <a:effectLst>
                  <a:outerShdw blurRad="38100" dist="38100" dir="2700000" algn="tl">
                    <a:srgbClr val="000000">
                      <a:alpha val="43137"/>
                    </a:srgbClr>
                  </a:outerShdw>
                </a:effectLst>
              </a:rPr>
              <a:t>الحركية: تسمح </a:t>
            </a:r>
            <a:r>
              <a:rPr lang="ar-IQ" sz="2000" dirty="0">
                <a:solidFill>
                  <a:schemeClr val="accent6">
                    <a:lumMod val="75000"/>
                  </a:schemeClr>
                </a:solidFill>
                <a:effectLst>
                  <a:outerShdw blurRad="38100" dist="38100" dir="2700000" algn="tl">
                    <a:srgbClr val="000000">
                      <a:alpha val="43137"/>
                    </a:srgbClr>
                  </a:outerShdw>
                </a:effectLst>
              </a:rPr>
              <a:t>هذه السمة في بث واستقبال المعلومات من اي مكان الى اخر اثناء حركة منتج وستقبل المعلومات وذلك باستخدام عدد من الاجهزة </a:t>
            </a:r>
            <a:r>
              <a:rPr lang="ar-IQ" sz="2000" dirty="0" smtClean="0">
                <a:solidFill>
                  <a:schemeClr val="accent6">
                    <a:lumMod val="75000"/>
                  </a:schemeClr>
                </a:solidFill>
                <a:effectLst>
                  <a:outerShdw blurRad="38100" dist="38100" dir="2700000" algn="tl">
                    <a:srgbClr val="000000">
                      <a:alpha val="43137"/>
                    </a:srgbClr>
                  </a:outerShdw>
                </a:effectLst>
              </a:rPr>
              <a:t>مثل: </a:t>
            </a:r>
            <a:r>
              <a:rPr lang="ar-IQ" sz="2000" dirty="0">
                <a:solidFill>
                  <a:schemeClr val="accent6">
                    <a:lumMod val="75000"/>
                  </a:schemeClr>
                </a:solidFill>
                <a:effectLst>
                  <a:outerShdw blurRad="38100" dist="38100" dir="2700000" algn="tl">
                    <a:srgbClr val="000000">
                      <a:alpha val="43137"/>
                    </a:srgbClr>
                  </a:outerShdw>
                </a:effectLst>
              </a:rPr>
              <a:t>اجهزة </a:t>
            </a:r>
            <a:r>
              <a:rPr lang="ar-IQ" sz="2000" dirty="0" smtClean="0">
                <a:solidFill>
                  <a:schemeClr val="accent6">
                    <a:lumMod val="75000"/>
                  </a:schemeClr>
                </a:solidFill>
                <a:effectLst>
                  <a:outerShdw blurRad="38100" dist="38100" dir="2700000" algn="tl">
                    <a:srgbClr val="000000">
                      <a:alpha val="43137"/>
                    </a:srgbClr>
                  </a:outerShdw>
                </a:effectLst>
              </a:rPr>
              <a:t>الموبايل، واللاب توب، التلفزيون </a:t>
            </a:r>
            <a:r>
              <a:rPr lang="ar-IQ" sz="2000" dirty="0">
                <a:solidFill>
                  <a:schemeClr val="accent6">
                    <a:lumMod val="75000"/>
                  </a:schemeClr>
                </a:solidFill>
                <a:effectLst>
                  <a:outerShdw blurRad="38100" dist="38100" dir="2700000" algn="tl">
                    <a:srgbClr val="000000">
                      <a:alpha val="43137"/>
                    </a:srgbClr>
                  </a:outerShdw>
                </a:effectLst>
              </a:rPr>
              <a:t>المدمج في ساعة </a:t>
            </a:r>
            <a:r>
              <a:rPr lang="ar-IQ" sz="2000" dirty="0" smtClean="0">
                <a:solidFill>
                  <a:schemeClr val="accent6">
                    <a:lumMod val="75000"/>
                  </a:schemeClr>
                </a:solidFill>
                <a:effectLst>
                  <a:outerShdw blurRad="38100" dist="38100" dir="2700000" algn="tl">
                    <a:srgbClr val="000000">
                      <a:alpha val="43137"/>
                    </a:srgbClr>
                  </a:outerShdw>
                </a:effectLst>
              </a:rPr>
              <a:t>اليد، </a:t>
            </a:r>
            <a:r>
              <a:rPr lang="ar-IQ" sz="2000" dirty="0">
                <a:solidFill>
                  <a:schemeClr val="accent6">
                    <a:lumMod val="75000"/>
                  </a:schemeClr>
                </a:solidFill>
                <a:effectLst>
                  <a:outerShdw blurRad="38100" dist="38100" dir="2700000" algn="tl">
                    <a:srgbClr val="000000">
                      <a:alpha val="43137"/>
                    </a:srgbClr>
                  </a:outerShdw>
                </a:effectLst>
              </a:rPr>
              <a:t>وجهاز الفاكس </a:t>
            </a:r>
            <a:r>
              <a:rPr lang="ar-IQ" sz="2000" dirty="0" smtClean="0">
                <a:solidFill>
                  <a:schemeClr val="accent6">
                    <a:lumMod val="75000"/>
                  </a:schemeClr>
                </a:solidFill>
                <a:effectLst>
                  <a:outerShdw blurRad="38100" dist="38100" dir="2700000" algn="tl">
                    <a:srgbClr val="000000">
                      <a:alpha val="43137"/>
                    </a:srgbClr>
                  </a:outerShdw>
                </a:effectLst>
              </a:rPr>
              <a:t>الذي </a:t>
            </a:r>
            <a:r>
              <a:rPr lang="ar-IQ" sz="2000" dirty="0">
                <a:solidFill>
                  <a:schemeClr val="accent6">
                    <a:lumMod val="75000"/>
                  </a:schemeClr>
                </a:solidFill>
                <a:effectLst>
                  <a:outerShdw blurRad="38100" dist="38100" dir="2700000" algn="tl">
                    <a:srgbClr val="000000">
                      <a:alpha val="43137"/>
                    </a:srgbClr>
                  </a:outerShdw>
                </a:effectLst>
              </a:rPr>
              <a:t>يمكن </a:t>
            </a:r>
            <a:r>
              <a:rPr lang="ar-IQ" sz="2000" dirty="0" smtClean="0">
                <a:solidFill>
                  <a:schemeClr val="accent6">
                    <a:lumMod val="75000"/>
                  </a:schemeClr>
                </a:solidFill>
                <a:effectLst>
                  <a:outerShdw blurRad="38100" dist="38100" dir="2700000" algn="tl">
                    <a:srgbClr val="000000">
                      <a:alpha val="43137"/>
                    </a:srgbClr>
                  </a:outerShdw>
                </a:effectLst>
              </a:rPr>
              <a:t>استخدامه </a:t>
            </a:r>
            <a:r>
              <a:rPr lang="ar-IQ" sz="2000" dirty="0">
                <a:solidFill>
                  <a:schemeClr val="accent6">
                    <a:lumMod val="75000"/>
                  </a:schemeClr>
                </a:solidFill>
                <a:effectLst>
                  <a:outerShdw blurRad="38100" dist="38100" dir="2700000" algn="tl">
                    <a:srgbClr val="000000">
                      <a:alpha val="43137"/>
                    </a:srgbClr>
                  </a:outerShdw>
                </a:effectLst>
              </a:rPr>
              <a:t>في </a:t>
            </a:r>
            <a:r>
              <a:rPr lang="ar-IQ" sz="2000" dirty="0" smtClean="0">
                <a:solidFill>
                  <a:schemeClr val="accent6">
                    <a:lumMod val="75000"/>
                  </a:schemeClr>
                </a:solidFill>
                <a:effectLst>
                  <a:outerShdw blurRad="38100" dist="38100" dir="2700000" algn="tl">
                    <a:srgbClr val="000000">
                      <a:alpha val="43137"/>
                    </a:srgbClr>
                  </a:outerShdw>
                </a:effectLst>
              </a:rPr>
              <a:t>السيارة.</a:t>
            </a:r>
            <a:endParaRPr lang="ar-IQ"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078785"/>
      </p:ext>
    </p:extLst>
  </p:cSld>
  <p:clrMapOvr>
    <a:masterClrMapping/>
  </p:clrMapOvr>
  <mc:AlternateContent xmlns:mc="http://schemas.openxmlformats.org/markup-compatibility/2006" xmlns:p14="http://schemas.microsoft.com/office/powerpoint/2010/main">
    <mc:Choice Requires="p14">
      <p:transition spd="slow" p14:dur="2000" advTm="12652"/>
    </mc:Choice>
    <mc:Fallback xmlns="">
      <p:transition spd="slow" advTm="12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730" y="620688"/>
            <a:ext cx="8496742" cy="4708981"/>
          </a:xfrm>
          <a:prstGeom prst="rect">
            <a:avLst/>
          </a:prstGeom>
        </p:spPr>
        <p:txBody>
          <a:bodyPr wrap="square">
            <a:spAutoFit/>
          </a:bodyPr>
          <a:lstStyle/>
          <a:p>
            <a:pPr algn="just"/>
            <a:r>
              <a:rPr lang="ar-IQ" sz="2000" dirty="0" smtClean="0">
                <a:solidFill>
                  <a:srgbClr val="1F497D">
                    <a:lumMod val="75000"/>
                  </a:srgbClr>
                </a:solidFill>
                <a:effectLst>
                  <a:outerShdw blurRad="38100" dist="38100" dir="2700000" algn="tl">
                    <a:srgbClr val="000000">
                      <a:alpha val="43137"/>
                    </a:srgbClr>
                  </a:outerShdw>
                </a:effectLst>
              </a:rPr>
              <a:t>5.قابلية التحويل: امكانية </a:t>
            </a:r>
            <a:r>
              <a:rPr lang="ar-IQ" sz="2000" dirty="0">
                <a:solidFill>
                  <a:srgbClr val="1F497D">
                    <a:lumMod val="75000"/>
                  </a:srgbClr>
                </a:solidFill>
                <a:effectLst>
                  <a:outerShdw blurRad="38100" dist="38100" dir="2700000" algn="tl">
                    <a:srgbClr val="000000">
                      <a:alpha val="43137"/>
                    </a:srgbClr>
                  </a:outerShdw>
                </a:effectLst>
              </a:rPr>
              <a:t>نقل المعلومات من وعاء لآخر باستخدام تقنيات تسمح بتحويل الاوعية الورقية الى </a:t>
            </a:r>
            <a:r>
              <a:rPr lang="ar-IQ" sz="2000" dirty="0" smtClean="0">
                <a:solidFill>
                  <a:srgbClr val="1F497D">
                    <a:lumMod val="75000"/>
                  </a:srgbClr>
                </a:solidFill>
                <a:effectLst>
                  <a:outerShdw blurRad="38100" dist="38100" dir="2700000" algn="tl">
                    <a:srgbClr val="000000">
                      <a:alpha val="43137"/>
                    </a:srgbClr>
                  </a:outerShdw>
                </a:effectLst>
              </a:rPr>
              <a:t>رقمية او مصغرات </a:t>
            </a:r>
            <a:r>
              <a:rPr lang="ar-IQ" sz="2000" dirty="0">
                <a:solidFill>
                  <a:srgbClr val="1F497D">
                    <a:lumMod val="75000"/>
                  </a:srgbClr>
                </a:solidFill>
                <a:effectLst>
                  <a:outerShdw blurRad="38100" dist="38100" dir="2700000" algn="tl">
                    <a:srgbClr val="000000">
                      <a:alpha val="43137"/>
                    </a:srgbClr>
                  </a:outerShdw>
                </a:effectLst>
              </a:rPr>
              <a:t>فلمية </a:t>
            </a:r>
            <a:r>
              <a:rPr lang="ar-IQ" sz="2000" dirty="0" smtClean="0">
                <a:solidFill>
                  <a:srgbClr val="1F497D">
                    <a:lumMod val="75000"/>
                  </a:srgbClr>
                </a:solidFill>
                <a:effectLst>
                  <a:outerShdw blurRad="38100" dist="38100" dir="2700000" algn="tl">
                    <a:srgbClr val="000000">
                      <a:alpha val="43137"/>
                    </a:srgbClr>
                  </a:outerShdw>
                </a:effectLst>
              </a:rPr>
              <a:t>وبالعكس، وامكانية </a:t>
            </a:r>
            <a:r>
              <a:rPr lang="ar-IQ" sz="2000" dirty="0">
                <a:solidFill>
                  <a:srgbClr val="1F497D">
                    <a:lumMod val="75000"/>
                  </a:srgbClr>
                </a:solidFill>
                <a:effectLst>
                  <a:outerShdw blurRad="38100" dist="38100" dir="2700000" algn="tl">
                    <a:srgbClr val="000000">
                      <a:alpha val="43137"/>
                    </a:srgbClr>
                  </a:outerShdw>
                </a:effectLst>
              </a:rPr>
              <a:t>تحويل النصوص من لغة الى اخرى </a:t>
            </a:r>
            <a:r>
              <a:rPr lang="ar-IQ" sz="2000" dirty="0" smtClean="0">
                <a:solidFill>
                  <a:srgbClr val="1F497D">
                    <a:lumMod val="75000"/>
                  </a:srgbClr>
                </a:solidFill>
                <a:effectLst>
                  <a:outerShdw blurRad="38100" dist="38100" dir="2700000" algn="tl">
                    <a:srgbClr val="000000">
                      <a:alpha val="43137"/>
                    </a:srgbClr>
                  </a:outerShdw>
                </a:effectLst>
              </a:rPr>
              <a:t>(الترجمة الالية) .</a:t>
            </a:r>
            <a:endParaRPr lang="ar-IQ" sz="2000" dirty="0">
              <a:solidFill>
                <a:srgbClr val="1F497D">
                  <a:lumMod val="75000"/>
                </a:srgbClr>
              </a:solidFill>
              <a:effectLst>
                <a:outerShdw blurRad="38100" dist="38100" dir="2700000" algn="tl">
                  <a:srgbClr val="000000">
                    <a:alpha val="43137"/>
                  </a:srgbClr>
                </a:outerShdw>
              </a:effectLst>
            </a:endParaRPr>
          </a:p>
          <a:p>
            <a:pPr algn="just"/>
            <a:r>
              <a:rPr lang="ar-IQ" sz="2000" dirty="0" smtClean="0">
                <a:solidFill>
                  <a:srgbClr val="1F497D">
                    <a:lumMod val="75000"/>
                  </a:srgbClr>
                </a:solidFill>
                <a:effectLst>
                  <a:outerShdw blurRad="38100" dist="38100" dir="2700000" algn="tl">
                    <a:srgbClr val="000000">
                      <a:alpha val="43137"/>
                    </a:srgbClr>
                  </a:outerShdw>
                </a:effectLst>
              </a:rPr>
              <a:t>6. قابلية التوصيل: تتمثل بإمكانية </a:t>
            </a:r>
            <a:r>
              <a:rPr lang="ar-IQ" sz="2000" dirty="0">
                <a:solidFill>
                  <a:srgbClr val="1F497D">
                    <a:lumMod val="75000"/>
                  </a:srgbClr>
                </a:solidFill>
                <a:effectLst>
                  <a:outerShdw blurRad="38100" dist="38100" dir="2700000" algn="tl">
                    <a:srgbClr val="000000">
                      <a:alpha val="43137"/>
                    </a:srgbClr>
                  </a:outerShdw>
                </a:effectLst>
              </a:rPr>
              <a:t>استخدام الاجهزة المصنعة من قبل الشركات المختلفة والتي تحكمها معايير معينة في توحيد صناعة الاجهزة مما يتيح امكانية تناقل المعلومات بين المستفيدين وبغض النظر عن الشركات </a:t>
            </a:r>
            <a:r>
              <a:rPr lang="ar-IQ" sz="2000" dirty="0" smtClean="0">
                <a:solidFill>
                  <a:srgbClr val="1F497D">
                    <a:lumMod val="75000"/>
                  </a:srgbClr>
                </a:solidFill>
                <a:effectLst>
                  <a:outerShdw blurRad="38100" dist="38100" dir="2700000" algn="tl">
                    <a:srgbClr val="000000">
                      <a:alpha val="43137"/>
                    </a:srgbClr>
                  </a:outerShdw>
                </a:effectLst>
              </a:rPr>
              <a:t>المصنعة.</a:t>
            </a:r>
            <a:endParaRPr lang="ar-IQ" sz="2000" dirty="0">
              <a:solidFill>
                <a:srgbClr val="1F497D">
                  <a:lumMod val="75000"/>
                </a:srgbClr>
              </a:solidFill>
              <a:effectLst>
                <a:outerShdw blurRad="38100" dist="38100" dir="2700000" algn="tl">
                  <a:srgbClr val="000000">
                    <a:alpha val="43137"/>
                  </a:srgbClr>
                </a:outerShdw>
              </a:effectLst>
            </a:endParaRPr>
          </a:p>
          <a:p>
            <a:pPr algn="just"/>
            <a:r>
              <a:rPr lang="ar-IQ" sz="2000" dirty="0" smtClean="0">
                <a:solidFill>
                  <a:srgbClr val="F79646">
                    <a:lumMod val="75000"/>
                  </a:srgbClr>
                </a:solidFill>
                <a:effectLst>
                  <a:outerShdw blurRad="38100" dist="38100" dir="2700000" algn="tl">
                    <a:srgbClr val="000000">
                      <a:alpha val="43137"/>
                    </a:srgbClr>
                  </a:outerShdw>
                </a:effectLst>
              </a:rPr>
              <a:t>7. الشيوع والانتشار: الانتشار </a:t>
            </a:r>
            <a:r>
              <a:rPr lang="ar-IQ" sz="2000" dirty="0">
                <a:solidFill>
                  <a:srgbClr val="F79646">
                    <a:lumMod val="75000"/>
                  </a:srgbClr>
                </a:solidFill>
                <a:effectLst>
                  <a:outerShdw blurRad="38100" dist="38100" dir="2700000" algn="tl">
                    <a:srgbClr val="000000">
                      <a:alpha val="43137"/>
                    </a:srgbClr>
                  </a:outerShdw>
                </a:effectLst>
              </a:rPr>
              <a:t>المنهجي لوسائل الاتصال حول العالم وفي </a:t>
            </a:r>
            <a:r>
              <a:rPr lang="ar-IQ" sz="2000" dirty="0" smtClean="0">
                <a:solidFill>
                  <a:srgbClr val="F79646">
                    <a:lumMod val="75000"/>
                  </a:srgbClr>
                </a:solidFill>
                <a:effectLst>
                  <a:outerShdw blurRad="38100" dist="38100" dir="2700000" algn="tl">
                    <a:srgbClr val="000000">
                      <a:alpha val="43137"/>
                    </a:srgbClr>
                  </a:outerShdw>
                </a:effectLst>
              </a:rPr>
              <a:t>شرائح المجتمع كافة، </a:t>
            </a:r>
            <a:r>
              <a:rPr lang="ar-IQ" sz="2000" dirty="0">
                <a:solidFill>
                  <a:srgbClr val="F79646">
                    <a:lumMod val="75000"/>
                  </a:srgbClr>
                </a:solidFill>
                <a:effectLst>
                  <a:outerShdw blurRad="38100" dist="38100" dir="2700000" algn="tl">
                    <a:srgbClr val="000000">
                      <a:alpha val="43137"/>
                    </a:srgbClr>
                  </a:outerShdw>
                </a:effectLst>
              </a:rPr>
              <a:t>اذ كلما تظهر وسيلة لتناقل المعلومات تعد في البداية ترفاً ولكنها في النهاية تصبح وسيلة </a:t>
            </a:r>
            <a:r>
              <a:rPr lang="ar-IQ" sz="2000" dirty="0" smtClean="0">
                <a:solidFill>
                  <a:srgbClr val="F79646">
                    <a:lumMod val="75000"/>
                  </a:srgbClr>
                </a:solidFill>
                <a:effectLst>
                  <a:outerShdw blurRad="38100" dist="38100" dir="2700000" algn="tl">
                    <a:srgbClr val="000000">
                      <a:alpha val="43137"/>
                    </a:srgbClr>
                  </a:outerShdw>
                </a:effectLst>
              </a:rPr>
              <a:t>اساسية.</a:t>
            </a:r>
            <a:endParaRPr lang="ar-IQ" sz="2000" dirty="0">
              <a:solidFill>
                <a:srgbClr val="F79646">
                  <a:lumMod val="75000"/>
                </a:srgbClr>
              </a:solidFill>
              <a:effectLst>
                <a:outerShdw blurRad="38100" dist="38100" dir="2700000" algn="tl">
                  <a:srgbClr val="000000">
                    <a:alpha val="43137"/>
                  </a:srgbClr>
                </a:outerShdw>
              </a:effectLst>
            </a:endParaRPr>
          </a:p>
          <a:p>
            <a:pPr algn="just"/>
            <a:r>
              <a:rPr lang="ar-IQ" sz="2000" dirty="0" smtClean="0">
                <a:solidFill>
                  <a:srgbClr val="8064A2">
                    <a:lumMod val="75000"/>
                  </a:srgbClr>
                </a:solidFill>
                <a:effectLst>
                  <a:outerShdw blurRad="38100" dist="38100" dir="2700000" algn="tl">
                    <a:srgbClr val="000000">
                      <a:alpha val="43137"/>
                    </a:srgbClr>
                  </a:outerShdw>
                </a:effectLst>
              </a:rPr>
              <a:t>8. العالمية </a:t>
            </a:r>
            <a:r>
              <a:rPr lang="ar-IQ" sz="2000" dirty="0">
                <a:solidFill>
                  <a:srgbClr val="8064A2">
                    <a:lumMod val="75000"/>
                  </a:srgbClr>
                </a:solidFill>
                <a:effectLst>
                  <a:outerShdw blurRad="38100" dist="38100" dir="2700000" algn="tl">
                    <a:srgbClr val="000000">
                      <a:alpha val="43137"/>
                    </a:srgbClr>
                  </a:outerShdw>
                </a:effectLst>
              </a:rPr>
              <a:t>او </a:t>
            </a:r>
            <a:r>
              <a:rPr lang="ar-IQ" sz="2000" dirty="0" smtClean="0">
                <a:solidFill>
                  <a:srgbClr val="8064A2">
                    <a:lumMod val="75000"/>
                  </a:srgbClr>
                </a:solidFill>
                <a:effectLst>
                  <a:outerShdw blurRad="38100" dist="38100" dir="2700000" algn="tl">
                    <a:srgbClr val="000000">
                      <a:alpha val="43137"/>
                    </a:srgbClr>
                  </a:outerShdw>
                </a:effectLst>
              </a:rPr>
              <a:t>الكونية: ان </a:t>
            </a:r>
            <a:r>
              <a:rPr lang="ar-IQ" sz="2000" dirty="0">
                <a:solidFill>
                  <a:srgbClr val="8064A2">
                    <a:lumMod val="75000"/>
                  </a:srgbClr>
                </a:solidFill>
                <a:effectLst>
                  <a:outerShdw blurRad="38100" dist="38100" dir="2700000" algn="tl">
                    <a:srgbClr val="000000">
                      <a:alpha val="43137"/>
                    </a:srgbClr>
                  </a:outerShdw>
                </a:effectLst>
              </a:rPr>
              <a:t>تناقل المعلومات بين المستفيدين على المستوى العام </a:t>
            </a:r>
            <a:r>
              <a:rPr lang="ar-IQ" sz="2000" dirty="0" smtClean="0">
                <a:solidFill>
                  <a:srgbClr val="8064A2">
                    <a:lumMod val="75000"/>
                  </a:srgbClr>
                </a:solidFill>
                <a:effectLst>
                  <a:outerShdw blurRad="38100" dist="38100" dir="2700000" algn="tl">
                    <a:srgbClr val="000000">
                      <a:alpha val="43137"/>
                    </a:srgbClr>
                  </a:outerShdw>
                </a:effectLst>
              </a:rPr>
              <a:t> </a:t>
            </a:r>
            <a:r>
              <a:rPr lang="ar-IQ" sz="2000" dirty="0">
                <a:solidFill>
                  <a:srgbClr val="8064A2">
                    <a:lumMod val="75000"/>
                  </a:srgbClr>
                </a:solidFill>
                <a:effectLst>
                  <a:outerShdw blurRad="38100" dist="38100" dir="2700000" algn="tl">
                    <a:srgbClr val="000000">
                      <a:alpha val="43137"/>
                    </a:srgbClr>
                  </a:outerShdw>
                </a:effectLst>
              </a:rPr>
              <a:t>لتوفر كميات ونوعيات من التقنيات التي تسمح بذلك وهذه السمة هي السعة في تناقل المعلومات بين </a:t>
            </a:r>
            <a:r>
              <a:rPr lang="ar-IQ" sz="2000" dirty="0" smtClean="0">
                <a:solidFill>
                  <a:srgbClr val="8064A2">
                    <a:lumMod val="75000"/>
                  </a:srgbClr>
                </a:solidFill>
                <a:effectLst>
                  <a:outerShdw blurRad="38100" dist="38100" dir="2700000" algn="tl">
                    <a:srgbClr val="000000">
                      <a:alpha val="43137"/>
                    </a:srgbClr>
                  </a:outerShdw>
                </a:effectLst>
              </a:rPr>
              <a:t>الناس </a:t>
            </a:r>
            <a:r>
              <a:rPr lang="ar-IQ" sz="2000" dirty="0">
                <a:solidFill>
                  <a:srgbClr val="8064A2">
                    <a:lumMod val="75000"/>
                  </a:srgbClr>
                </a:solidFill>
                <a:effectLst>
                  <a:outerShdw blurRad="38100" dist="38100" dir="2700000" algn="tl">
                    <a:srgbClr val="000000">
                      <a:alpha val="43137"/>
                    </a:srgbClr>
                  </a:outerShdw>
                </a:effectLst>
              </a:rPr>
              <a:t>تضفي الكثير من المميزات على التواصل العلمي وفي تناقل الخبرات بينهم وبالتالي يكون التقدم العلمي في وتائر </a:t>
            </a:r>
            <a:r>
              <a:rPr lang="ar-IQ" sz="2000" dirty="0" smtClean="0">
                <a:solidFill>
                  <a:srgbClr val="8064A2">
                    <a:lumMod val="75000"/>
                  </a:srgbClr>
                </a:solidFill>
                <a:effectLst>
                  <a:outerShdw blurRad="38100" dist="38100" dir="2700000" algn="tl">
                    <a:srgbClr val="000000">
                      <a:alpha val="43137"/>
                    </a:srgbClr>
                  </a:outerShdw>
                </a:effectLst>
              </a:rPr>
              <a:t>متصاعدة. </a:t>
            </a:r>
            <a:endParaRPr lang="ar-IQ" sz="2000" dirty="0">
              <a:solidFill>
                <a:srgbClr val="8064A2">
                  <a:lumMod val="75000"/>
                </a:srgbClr>
              </a:solidFill>
              <a:effectLst>
                <a:outerShdw blurRad="38100" dist="38100" dir="2700000" algn="tl">
                  <a:srgbClr val="000000">
                    <a:alpha val="43137"/>
                  </a:srgbClr>
                </a:outerShdw>
              </a:effectLst>
            </a:endParaRPr>
          </a:p>
          <a:p>
            <a:pPr algn="just"/>
            <a:r>
              <a:rPr lang="ar-IQ" sz="2000" dirty="0" smtClean="0">
                <a:solidFill>
                  <a:srgbClr val="C00000"/>
                </a:solidFill>
                <a:effectLst>
                  <a:outerShdw blurRad="38100" dist="38100" dir="2700000" algn="tl">
                    <a:srgbClr val="000000">
                      <a:alpha val="43137"/>
                    </a:srgbClr>
                  </a:outerShdw>
                </a:effectLst>
              </a:rPr>
              <a:t>9. التأثير </a:t>
            </a:r>
            <a:r>
              <a:rPr lang="ar-IQ" sz="2000" dirty="0">
                <a:solidFill>
                  <a:srgbClr val="C00000"/>
                </a:solidFill>
                <a:effectLst>
                  <a:outerShdw blurRad="38100" dist="38100" dir="2700000" algn="tl">
                    <a:srgbClr val="000000">
                      <a:alpha val="43137"/>
                    </a:srgbClr>
                  </a:outerShdw>
                </a:effectLst>
              </a:rPr>
              <a:t>على </a:t>
            </a:r>
            <a:r>
              <a:rPr lang="ar-IQ" sz="2000" dirty="0" smtClean="0">
                <a:solidFill>
                  <a:srgbClr val="C00000"/>
                </a:solidFill>
                <a:effectLst>
                  <a:outerShdw blurRad="38100" dist="38100" dir="2700000" algn="tl">
                    <a:srgbClr val="000000">
                      <a:alpha val="43137"/>
                    </a:srgbClr>
                  </a:outerShdw>
                </a:effectLst>
              </a:rPr>
              <a:t>المستفيدين: تتمثل التأثيرات بإتاحة </a:t>
            </a:r>
            <a:r>
              <a:rPr lang="ar-IQ" sz="2000" dirty="0">
                <a:solidFill>
                  <a:srgbClr val="C00000"/>
                </a:solidFill>
                <a:effectLst>
                  <a:outerShdw blurRad="38100" dist="38100" dir="2700000" algn="tl">
                    <a:srgbClr val="000000">
                      <a:alpha val="43137"/>
                    </a:srgbClr>
                  </a:outerShdw>
                </a:effectLst>
              </a:rPr>
              <a:t>استخدام تكنلوجيا الاتصال الحديثة المتمثلة </a:t>
            </a:r>
            <a:r>
              <a:rPr lang="ar-IQ" sz="2000" dirty="0" smtClean="0">
                <a:solidFill>
                  <a:srgbClr val="C00000"/>
                </a:solidFill>
                <a:effectLst>
                  <a:outerShdw blurRad="38100" dist="38100" dir="2700000" algn="tl">
                    <a:srgbClr val="000000">
                      <a:alpha val="43137"/>
                    </a:srgbClr>
                  </a:outerShdw>
                </a:effectLst>
              </a:rPr>
              <a:t>بالأقمار </a:t>
            </a:r>
            <a:r>
              <a:rPr lang="ar-IQ" sz="2000" dirty="0">
                <a:solidFill>
                  <a:srgbClr val="C00000"/>
                </a:solidFill>
                <a:effectLst>
                  <a:outerShdw blurRad="38100" dist="38100" dir="2700000" algn="tl">
                    <a:srgbClr val="000000">
                      <a:alpha val="43137"/>
                    </a:srgbClr>
                  </a:outerShdw>
                </a:effectLst>
              </a:rPr>
              <a:t>الصناعية </a:t>
            </a:r>
            <a:r>
              <a:rPr lang="ar-IQ" sz="2000" dirty="0" smtClean="0">
                <a:solidFill>
                  <a:srgbClr val="C00000"/>
                </a:solidFill>
                <a:effectLst>
                  <a:outerShdw blurRad="38100" dist="38100" dir="2700000" algn="tl">
                    <a:srgbClr val="000000">
                      <a:alpha val="43137"/>
                    </a:srgbClr>
                  </a:outerShdw>
                </a:effectLst>
              </a:rPr>
              <a:t>والحاسبات </a:t>
            </a:r>
            <a:r>
              <a:rPr lang="ar-IQ" sz="2000" dirty="0">
                <a:solidFill>
                  <a:srgbClr val="C00000"/>
                </a:solidFill>
                <a:effectLst>
                  <a:outerShdw blurRad="38100" dist="38100" dir="2700000" algn="tl">
                    <a:srgbClr val="000000">
                      <a:alpha val="43137"/>
                    </a:srgbClr>
                  </a:outerShdw>
                </a:effectLst>
              </a:rPr>
              <a:t>والالياف الضوئية </a:t>
            </a:r>
            <a:r>
              <a:rPr lang="ar-IQ" sz="2000" dirty="0" smtClean="0">
                <a:solidFill>
                  <a:srgbClr val="C00000"/>
                </a:solidFill>
                <a:effectLst>
                  <a:outerShdw blurRad="38100" dist="38100" dir="2700000" algn="tl">
                    <a:srgbClr val="000000">
                      <a:alpha val="43137"/>
                    </a:srgbClr>
                  </a:outerShdw>
                </a:effectLst>
              </a:rPr>
              <a:t>والتلفزيون </a:t>
            </a:r>
            <a:r>
              <a:rPr lang="ar-IQ" sz="2000" dirty="0">
                <a:solidFill>
                  <a:srgbClr val="C00000"/>
                </a:solidFill>
                <a:effectLst>
                  <a:outerShdw blurRad="38100" dist="38100" dir="2700000" algn="tl">
                    <a:srgbClr val="000000">
                      <a:alpha val="43137"/>
                    </a:srgbClr>
                  </a:outerShdw>
                </a:effectLst>
              </a:rPr>
              <a:t>التفاعلي ونظام الارسال المباشر من الاقمار  الصناعية </a:t>
            </a:r>
            <a:r>
              <a:rPr lang="ar-IQ" sz="2000" dirty="0" smtClean="0">
                <a:solidFill>
                  <a:srgbClr val="C00000"/>
                </a:solidFill>
                <a:effectLst>
                  <a:outerShdw blurRad="38100" dist="38100" dir="2700000" algn="tl">
                    <a:srgbClr val="000000">
                      <a:alpha val="43137"/>
                    </a:srgbClr>
                  </a:outerShdw>
                </a:effectLst>
              </a:rPr>
              <a:t>والفيديو.  هذه </a:t>
            </a:r>
            <a:r>
              <a:rPr lang="ar-IQ" sz="2000" dirty="0">
                <a:solidFill>
                  <a:srgbClr val="C00000"/>
                </a:solidFill>
                <a:effectLst>
                  <a:outerShdw blurRad="38100" dist="38100" dir="2700000" algn="tl">
                    <a:srgbClr val="000000">
                      <a:alpha val="43137"/>
                    </a:srgbClr>
                  </a:outerShdw>
                </a:effectLst>
              </a:rPr>
              <a:t>التكنلوجيا تتسم بصفة التخاطب المباشر </a:t>
            </a:r>
            <a:r>
              <a:rPr lang="ar-IQ" sz="2000" dirty="0" smtClean="0">
                <a:solidFill>
                  <a:srgbClr val="C00000"/>
                </a:solidFill>
                <a:effectLst>
                  <a:outerShdw blurRad="38100" dist="38100" dir="2700000" algn="tl">
                    <a:srgbClr val="000000">
                      <a:alpha val="43137"/>
                    </a:srgbClr>
                  </a:outerShdw>
                </a:effectLst>
              </a:rPr>
              <a:t>بين الافراد غيرت شكل العلاقات الانسانية واخلاقيات المجتمعات فنشأ مجتمع جديد هو مجتمع المعلومات او مجتمع التكنولوجيا او المجتمع الافتراضي.</a:t>
            </a:r>
            <a:endParaRPr lang="ar-IQ" sz="20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088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r>
              <a:rPr lang="ar-IQ" sz="4000"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مشكلة المعلومات</a:t>
            </a:r>
          </a:p>
        </p:txBody>
      </p:sp>
      <p:sp>
        <p:nvSpPr>
          <p:cNvPr id="3" name="عنصر نائب للمحتوى 2"/>
          <p:cNvSpPr>
            <a:spLocks noGrp="1"/>
          </p:cNvSpPr>
          <p:nvPr>
            <p:ph idx="1"/>
          </p:nvPr>
        </p:nvSpPr>
        <p:spPr>
          <a:xfrm>
            <a:off x="457200" y="1052736"/>
            <a:ext cx="8229600" cy="5073427"/>
          </a:xfrm>
        </p:spPr>
        <p:txBody>
          <a:bodyPr>
            <a:normAutofit fontScale="70000" lnSpcReduction="20000"/>
          </a:bodyPr>
          <a:lstStyle/>
          <a:p>
            <a:pPr marL="0" indent="0" algn="just">
              <a:buNone/>
            </a:pPr>
            <a:r>
              <a:rPr lang="ar-IQ" dirty="0"/>
              <a:t>    </a:t>
            </a:r>
            <a:r>
              <a:rPr lang="ar-IQ" dirty="0" smtClean="0"/>
              <a:t> </a:t>
            </a:r>
            <a:r>
              <a:rPr lang="ar-IQ" dirty="0" smtClean="0">
                <a:solidFill>
                  <a:schemeClr val="accent5">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اسهمت عناصر عدة بشكل </a:t>
            </a:r>
            <a:r>
              <a:rPr lang="ar-IQ" dirty="0">
                <a:solidFill>
                  <a:schemeClr val="accent5">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او باخر في حدة هذه المشكلة </a:t>
            </a:r>
            <a:r>
              <a:rPr lang="ar-IQ" dirty="0" smtClean="0">
                <a:solidFill>
                  <a:schemeClr val="accent5">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ومنها:</a:t>
            </a:r>
          </a:p>
          <a:p>
            <a:pPr marL="0" indent="0" algn="just">
              <a:buNone/>
            </a:pPr>
            <a:r>
              <a:rPr lang="ar-IQ" dirty="0">
                <a:solidFill>
                  <a:schemeClr val="accent6">
                    <a:lumMod val="75000"/>
                  </a:schemeClr>
                </a:solidFill>
                <a:effectLst>
                  <a:outerShdw blurRad="38100" dist="38100" dir="2700000" algn="tl">
                    <a:srgbClr val="000000">
                      <a:alpha val="43137"/>
                    </a:srgbClr>
                  </a:outerShdw>
                </a:effectLst>
              </a:rPr>
              <a:t> </a:t>
            </a:r>
            <a:r>
              <a:rPr lang="ar-IQ" dirty="0" smtClean="0">
                <a:solidFill>
                  <a:schemeClr val="accent6">
                    <a:lumMod val="75000"/>
                  </a:schemeClr>
                </a:solidFill>
                <a:effectLst>
                  <a:outerShdw blurRad="38100" dist="38100" dir="2700000" algn="tl">
                    <a:srgbClr val="000000">
                      <a:alpha val="43137"/>
                    </a:srgbClr>
                  </a:outerShdw>
                </a:effectLst>
              </a:rPr>
              <a:t>1. نمو </a:t>
            </a:r>
            <a:r>
              <a:rPr lang="ar-IQ" dirty="0">
                <a:solidFill>
                  <a:schemeClr val="accent6">
                    <a:lumMod val="75000"/>
                  </a:schemeClr>
                </a:solidFill>
                <a:effectLst>
                  <a:outerShdw blurRad="38100" dist="38100" dir="2700000" algn="tl">
                    <a:srgbClr val="000000">
                      <a:alpha val="43137"/>
                    </a:srgbClr>
                  </a:outerShdw>
                </a:effectLst>
              </a:rPr>
              <a:t>حجم النتاج </a:t>
            </a:r>
            <a:r>
              <a:rPr lang="ar-IQ" dirty="0" smtClean="0">
                <a:solidFill>
                  <a:schemeClr val="accent6">
                    <a:lumMod val="75000"/>
                  </a:schemeClr>
                </a:solidFill>
                <a:effectLst>
                  <a:outerShdw blurRad="38100" dist="38100" dir="2700000" algn="tl">
                    <a:srgbClr val="000000">
                      <a:alpha val="43137"/>
                    </a:srgbClr>
                  </a:outerShdw>
                </a:effectLst>
              </a:rPr>
              <a:t>الفكري: </a:t>
            </a:r>
            <a:endParaRPr lang="ar-IQ" dirty="0">
              <a:solidFill>
                <a:schemeClr val="accent6">
                  <a:lumMod val="75000"/>
                </a:schemeClr>
              </a:solidFill>
              <a:effectLst>
                <a:outerShdw blurRad="38100" dist="38100" dir="2700000" algn="tl">
                  <a:srgbClr val="000000">
                    <a:alpha val="43137"/>
                  </a:srgbClr>
                </a:outerShdw>
              </a:effectLst>
            </a:endParaRPr>
          </a:p>
          <a:p>
            <a:pPr marL="0" indent="0" algn="just">
              <a:buNone/>
            </a:pPr>
            <a:r>
              <a:rPr lang="ar-IQ" dirty="0">
                <a:solidFill>
                  <a:srgbClr val="00B050"/>
                </a:solidFill>
              </a:rPr>
              <a:t> </a:t>
            </a:r>
            <a:r>
              <a:rPr lang="ar-IQ" dirty="0" smtClean="0">
                <a:solidFill>
                  <a:srgbClr val="00B050"/>
                </a:solidFill>
                <a:effectLst>
                  <a:outerShdw blurRad="38100" dist="38100" dir="2700000" algn="tl">
                    <a:srgbClr val="000000">
                      <a:alpha val="43137"/>
                    </a:srgbClr>
                  </a:outerShdw>
                </a:effectLst>
              </a:rPr>
              <a:t>  يتركز </a:t>
            </a:r>
            <a:r>
              <a:rPr lang="ar-IQ" dirty="0">
                <a:solidFill>
                  <a:srgbClr val="00B050"/>
                </a:solidFill>
                <a:effectLst>
                  <a:outerShdw blurRad="38100" dist="38100" dir="2700000" algn="tl">
                    <a:srgbClr val="000000">
                      <a:alpha val="43137"/>
                    </a:srgbClr>
                  </a:outerShdw>
                </a:effectLst>
              </a:rPr>
              <a:t>في مجال العلوم والتكنولوجيا بصفة عامة على شكل دوريات متخصصة او مقالات ودراسات منشورة في الدوريات </a:t>
            </a:r>
            <a:r>
              <a:rPr lang="ar-IQ" dirty="0" smtClean="0">
                <a:solidFill>
                  <a:srgbClr val="00B050"/>
                </a:solidFill>
                <a:effectLst>
                  <a:outerShdw blurRad="38100" dist="38100" dir="2700000" algn="tl">
                    <a:srgbClr val="000000">
                      <a:alpha val="43137"/>
                    </a:srgbClr>
                  </a:outerShdw>
                </a:effectLst>
              </a:rPr>
              <a:t>العامة، وتزايد </a:t>
            </a:r>
            <a:r>
              <a:rPr lang="ar-IQ" dirty="0">
                <a:solidFill>
                  <a:srgbClr val="00B050"/>
                </a:solidFill>
                <a:effectLst>
                  <a:outerShdw blurRad="38100" dist="38100" dir="2700000" algn="tl">
                    <a:srgbClr val="000000">
                      <a:alpha val="43137"/>
                    </a:srgbClr>
                  </a:outerShdw>
                </a:effectLst>
              </a:rPr>
              <a:t>في اعداد المقالات المنشورة في العلوم الانسانية والعلوم </a:t>
            </a:r>
            <a:r>
              <a:rPr lang="ar-IQ" dirty="0" smtClean="0">
                <a:solidFill>
                  <a:srgbClr val="00B050"/>
                </a:solidFill>
                <a:effectLst>
                  <a:outerShdw blurRad="38100" dist="38100" dir="2700000" algn="tl">
                    <a:srgbClr val="000000">
                      <a:alpha val="43137"/>
                    </a:srgbClr>
                  </a:outerShdw>
                </a:effectLst>
              </a:rPr>
              <a:t>الاجتماعية، فضلا عن تطور </a:t>
            </a:r>
            <a:r>
              <a:rPr lang="ar-IQ" dirty="0">
                <a:solidFill>
                  <a:srgbClr val="00B050"/>
                </a:solidFill>
                <a:effectLst>
                  <a:outerShdw blurRad="38100" dist="38100" dir="2700000" algn="tl">
                    <a:srgbClr val="000000">
                      <a:alpha val="43137"/>
                    </a:srgbClr>
                  </a:outerShdw>
                </a:effectLst>
              </a:rPr>
              <a:t>النتاج العالمي من </a:t>
            </a:r>
            <a:r>
              <a:rPr lang="ar-IQ" dirty="0" smtClean="0">
                <a:solidFill>
                  <a:srgbClr val="00B050"/>
                </a:solidFill>
                <a:effectLst>
                  <a:outerShdw blurRad="38100" dist="38100" dir="2700000" algn="tl">
                    <a:srgbClr val="000000">
                      <a:alpha val="43137"/>
                    </a:srgbClr>
                  </a:outerShdw>
                </a:effectLst>
              </a:rPr>
              <a:t>الكتب </a:t>
            </a:r>
            <a:r>
              <a:rPr lang="ar-IQ" dirty="0">
                <a:solidFill>
                  <a:srgbClr val="00B050"/>
                </a:solidFill>
                <a:effectLst>
                  <a:outerShdw blurRad="38100" dist="38100" dir="2700000" algn="tl">
                    <a:srgbClr val="000000">
                      <a:alpha val="43137"/>
                    </a:srgbClr>
                  </a:outerShdw>
                </a:effectLst>
              </a:rPr>
              <a:t>سنة بعد اخرى .هناك عدد من </a:t>
            </a:r>
            <a:r>
              <a:rPr lang="ar-IQ" dirty="0" smtClean="0">
                <a:solidFill>
                  <a:srgbClr val="00B050"/>
                </a:solidFill>
                <a:effectLst>
                  <a:outerShdw blurRad="38100" dist="38100" dir="2700000" algn="tl">
                    <a:srgbClr val="000000">
                      <a:alpha val="43137"/>
                    </a:srgbClr>
                  </a:outerShdw>
                </a:effectLst>
              </a:rPr>
              <a:t>الاسباب </a:t>
            </a:r>
            <a:r>
              <a:rPr lang="ar-IQ" dirty="0">
                <a:solidFill>
                  <a:srgbClr val="00B050"/>
                </a:solidFill>
                <a:effectLst>
                  <a:outerShdw blurRad="38100" dist="38100" dir="2700000" algn="tl">
                    <a:srgbClr val="000000">
                      <a:alpha val="43137"/>
                    </a:srgbClr>
                  </a:outerShdw>
                </a:effectLst>
              </a:rPr>
              <a:t>ادت الى هذه الزيادة في حجم ما ينشر من </a:t>
            </a:r>
            <a:r>
              <a:rPr lang="ar-IQ" dirty="0" smtClean="0">
                <a:solidFill>
                  <a:srgbClr val="00B050"/>
                </a:solidFill>
                <a:effectLst>
                  <a:outerShdw blurRad="38100" dist="38100" dir="2700000" algn="tl">
                    <a:srgbClr val="000000">
                      <a:alpha val="43137"/>
                    </a:srgbClr>
                  </a:outerShdw>
                </a:effectLst>
              </a:rPr>
              <a:t>معلومات: </a:t>
            </a:r>
            <a:r>
              <a:rPr lang="ar-IQ" dirty="0">
                <a:solidFill>
                  <a:srgbClr val="00B050"/>
                </a:solidFill>
                <a:effectLst>
                  <a:outerShdw blurRad="38100" dist="38100" dir="2700000" algn="tl">
                    <a:srgbClr val="000000">
                      <a:alpha val="43137"/>
                    </a:srgbClr>
                  </a:outerShdw>
                </a:effectLst>
              </a:rPr>
              <a:t>منها الزيادة العددية للباحثين </a:t>
            </a:r>
            <a:r>
              <a:rPr lang="ar-IQ" dirty="0" smtClean="0">
                <a:solidFill>
                  <a:srgbClr val="00B050"/>
                </a:solidFill>
                <a:effectLst>
                  <a:outerShdw blurRad="38100" dist="38100" dir="2700000" algn="tl">
                    <a:srgbClr val="000000">
                      <a:alpha val="43137"/>
                    </a:srgbClr>
                  </a:outerShdw>
                </a:effectLst>
              </a:rPr>
              <a:t>العلميين، نمو </a:t>
            </a:r>
            <a:r>
              <a:rPr lang="ar-IQ" dirty="0">
                <a:solidFill>
                  <a:srgbClr val="00B050"/>
                </a:solidFill>
                <a:effectLst>
                  <a:outerShdw blurRad="38100" dist="38100" dir="2700000" algn="tl">
                    <a:srgbClr val="000000">
                      <a:alpha val="43137"/>
                    </a:srgbClr>
                  </a:outerShdw>
                </a:effectLst>
              </a:rPr>
              <a:t>العلوم والتخصص المتزايد في </a:t>
            </a:r>
            <a:r>
              <a:rPr lang="ar-IQ" dirty="0" smtClean="0">
                <a:solidFill>
                  <a:srgbClr val="00B050"/>
                </a:solidFill>
                <a:effectLst>
                  <a:outerShdw blurRad="38100" dist="38100" dir="2700000" algn="tl">
                    <a:srgbClr val="000000">
                      <a:alpha val="43137"/>
                    </a:srgbClr>
                  </a:outerShdw>
                </a:effectLst>
              </a:rPr>
              <a:t>الموضوعات، زيادة </a:t>
            </a:r>
            <a:r>
              <a:rPr lang="ar-IQ" dirty="0">
                <a:solidFill>
                  <a:srgbClr val="00B050"/>
                </a:solidFill>
                <a:effectLst>
                  <a:outerShdw blurRad="38100" dist="38100" dir="2700000" algn="tl">
                    <a:srgbClr val="000000">
                      <a:alpha val="43137"/>
                    </a:srgbClr>
                  </a:outerShdw>
                </a:effectLst>
              </a:rPr>
              <a:t>النفقات المخصصة للبحث والتطور العلمي وخصوصا في الدول الصناعية كما ساعدت التطورات التكنولوجية على الزيادة في النتاج الفكري وقد تمثل في تطور اساليب الطباعة والاستنساخ واستخدام </a:t>
            </a:r>
            <a:r>
              <a:rPr lang="ar-IQ" dirty="0" smtClean="0">
                <a:solidFill>
                  <a:srgbClr val="00B050"/>
                </a:solidFill>
                <a:effectLst>
                  <a:outerShdw blurRad="38100" dist="38100" dir="2700000" algn="tl">
                    <a:srgbClr val="000000">
                      <a:alpha val="43137"/>
                    </a:srgbClr>
                  </a:outerShdw>
                </a:effectLst>
              </a:rPr>
              <a:t>الحاسوب </a:t>
            </a:r>
            <a:r>
              <a:rPr lang="ar-IQ" dirty="0">
                <a:solidFill>
                  <a:srgbClr val="00B050"/>
                </a:solidFill>
                <a:effectLst>
                  <a:outerShdw blurRad="38100" dist="38100" dir="2700000" algn="tl">
                    <a:srgbClr val="000000">
                      <a:alpha val="43137"/>
                    </a:srgbClr>
                  </a:outerShdw>
                </a:effectLst>
              </a:rPr>
              <a:t>في اختزان المعلومات واسترجاعها واستخدام وسائل الاتصال السلكية واللاسلكية واثرها في سهولة وسرعة نقل المعارف البشرية وتداولها في جميع اقطار العالم.</a:t>
            </a:r>
          </a:p>
          <a:p>
            <a:pPr marL="0" indent="0" algn="just">
              <a:buNone/>
            </a:pPr>
            <a:r>
              <a:rPr lang="ar-IQ" dirty="0" smtClean="0">
                <a:solidFill>
                  <a:schemeClr val="accent6">
                    <a:lumMod val="75000"/>
                  </a:schemeClr>
                </a:solidFill>
                <a:effectLst>
                  <a:outerShdw blurRad="38100" dist="38100" dir="2700000" algn="tl">
                    <a:srgbClr val="000000">
                      <a:alpha val="43137"/>
                    </a:srgbClr>
                  </a:outerShdw>
                </a:effectLst>
              </a:rPr>
              <a:t>2. تشتت </a:t>
            </a:r>
            <a:r>
              <a:rPr lang="ar-IQ" dirty="0">
                <a:solidFill>
                  <a:schemeClr val="accent6">
                    <a:lumMod val="75000"/>
                  </a:schemeClr>
                </a:solidFill>
                <a:effectLst>
                  <a:outerShdw blurRad="38100" dist="38100" dir="2700000" algn="tl">
                    <a:srgbClr val="000000">
                      <a:alpha val="43137"/>
                    </a:srgbClr>
                  </a:outerShdw>
                </a:effectLst>
              </a:rPr>
              <a:t>النتاج </a:t>
            </a:r>
            <a:r>
              <a:rPr lang="ar-IQ" dirty="0" smtClean="0">
                <a:solidFill>
                  <a:schemeClr val="accent6">
                    <a:lumMod val="75000"/>
                  </a:schemeClr>
                </a:solidFill>
                <a:effectLst>
                  <a:outerShdw blurRad="38100" dist="38100" dir="2700000" algn="tl">
                    <a:srgbClr val="000000">
                      <a:alpha val="43137"/>
                    </a:srgbClr>
                  </a:outerShdw>
                </a:effectLst>
              </a:rPr>
              <a:t>الفكري:</a:t>
            </a:r>
            <a:endParaRPr lang="ar-IQ" dirty="0">
              <a:solidFill>
                <a:schemeClr val="accent6">
                  <a:lumMod val="75000"/>
                </a:schemeClr>
              </a:solidFill>
              <a:effectLst>
                <a:outerShdw blurRad="38100" dist="38100" dir="2700000" algn="tl">
                  <a:srgbClr val="000000">
                    <a:alpha val="43137"/>
                  </a:srgbClr>
                </a:outerShdw>
              </a:effectLst>
            </a:endParaRPr>
          </a:p>
          <a:p>
            <a:pPr marL="0" indent="0" algn="just">
              <a:buNone/>
            </a:pPr>
            <a:r>
              <a:rPr lang="ar-IQ" dirty="0" smtClean="0"/>
              <a:t>    </a:t>
            </a:r>
            <a:r>
              <a:rPr lang="ar-IQ" dirty="0" smtClean="0">
                <a:solidFill>
                  <a:schemeClr val="accent5">
                    <a:lumMod val="75000"/>
                  </a:schemeClr>
                </a:solidFill>
                <a:effectLst>
                  <a:outerShdw blurRad="38100" dist="38100" dir="2700000" algn="tl">
                    <a:srgbClr val="000000">
                      <a:alpha val="43137"/>
                    </a:srgbClr>
                  </a:outerShdw>
                </a:effectLst>
              </a:rPr>
              <a:t>ان </a:t>
            </a:r>
            <a:r>
              <a:rPr lang="ar-IQ" dirty="0">
                <a:solidFill>
                  <a:schemeClr val="accent5">
                    <a:lumMod val="75000"/>
                  </a:schemeClr>
                </a:solidFill>
                <a:effectLst>
                  <a:outerShdw blurRad="38100" dist="38100" dir="2700000" algn="tl">
                    <a:srgbClr val="000000">
                      <a:alpha val="43137"/>
                    </a:srgbClr>
                  </a:outerShdw>
                </a:effectLst>
              </a:rPr>
              <a:t>التخصص الدقيق في الموضوعات العلمية كان له الاثر الواضح في </a:t>
            </a:r>
            <a:r>
              <a:rPr lang="ar-IQ" dirty="0" smtClean="0">
                <a:solidFill>
                  <a:schemeClr val="accent5">
                    <a:lumMod val="75000"/>
                  </a:schemeClr>
                </a:solidFill>
                <a:effectLst>
                  <a:outerShdw blurRad="38100" dist="38100" dir="2700000" algn="tl">
                    <a:srgbClr val="000000">
                      <a:alpha val="43137"/>
                    </a:srgbClr>
                  </a:outerShdw>
                </a:effectLst>
              </a:rPr>
              <a:t>ظهور </a:t>
            </a:r>
            <a:r>
              <a:rPr lang="ar-IQ" dirty="0">
                <a:solidFill>
                  <a:schemeClr val="accent5">
                    <a:lumMod val="75000"/>
                  </a:schemeClr>
                </a:solidFill>
                <a:effectLst>
                  <a:outerShdw blurRad="38100" dist="38100" dir="2700000" algn="tl">
                    <a:srgbClr val="000000">
                      <a:alpha val="43137"/>
                    </a:srgbClr>
                  </a:outerShdw>
                </a:effectLst>
              </a:rPr>
              <a:t>فروع جديدة اخذت اصولها من افرع ومن الامثلة على ذلك الهندسة الطبية والكيمياء الحيوية .. </a:t>
            </a:r>
            <a:r>
              <a:rPr lang="ar-IQ" dirty="0" smtClean="0">
                <a:solidFill>
                  <a:schemeClr val="accent5">
                    <a:lumMod val="75000"/>
                  </a:schemeClr>
                </a:solidFill>
                <a:effectLst>
                  <a:outerShdw blurRad="38100" dist="38100" dir="2700000" algn="tl">
                    <a:srgbClr val="000000">
                      <a:alpha val="43137"/>
                    </a:srgbClr>
                  </a:outerShdw>
                </a:effectLst>
              </a:rPr>
              <a:t> وغير </a:t>
            </a:r>
            <a:r>
              <a:rPr lang="ar-IQ" dirty="0">
                <a:solidFill>
                  <a:schemeClr val="accent5">
                    <a:lumMod val="75000"/>
                  </a:schemeClr>
                </a:solidFill>
                <a:effectLst>
                  <a:outerShdw blurRad="38100" dist="38100" dir="2700000" algn="tl">
                    <a:srgbClr val="000000">
                      <a:alpha val="43137"/>
                    </a:srgbClr>
                  </a:outerShdw>
                </a:effectLst>
              </a:rPr>
              <a:t>ذلك من الموضوعات التي تزداد يوما بعد يوم والتي تؤكد على العلاقة المتداخلة بين العلوم </a:t>
            </a:r>
            <a:r>
              <a:rPr lang="ar-IQ" dirty="0" smtClean="0">
                <a:solidFill>
                  <a:schemeClr val="accent5">
                    <a:lumMod val="75000"/>
                  </a:schemeClr>
                </a:solidFill>
                <a:effectLst>
                  <a:outerShdw blurRad="38100" dist="38100" dir="2700000" algn="tl">
                    <a:srgbClr val="000000">
                      <a:alpha val="43137"/>
                    </a:srgbClr>
                  </a:outerShdw>
                </a:effectLst>
              </a:rPr>
              <a:t>.</a:t>
            </a:r>
            <a:endParaRPr lang="ar-IQ"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037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692696"/>
            <a:ext cx="8856984" cy="5016758"/>
          </a:xfrm>
          <a:prstGeom prst="rect">
            <a:avLst/>
          </a:prstGeom>
        </p:spPr>
        <p:txBody>
          <a:bodyPr wrap="square">
            <a:spAutoFit/>
          </a:bodyPr>
          <a:lstStyle/>
          <a:p>
            <a:pPr algn="just"/>
            <a:r>
              <a:rPr lang="ar-IQ" sz="2000" dirty="0" smtClean="0">
                <a:solidFill>
                  <a:srgbClr val="F79646">
                    <a:lumMod val="75000"/>
                  </a:srgbClr>
                </a:solidFill>
                <a:effectLst>
                  <a:outerShdw blurRad="38100" dist="38100" dir="2700000" algn="tl">
                    <a:srgbClr val="000000">
                      <a:alpha val="43137"/>
                    </a:srgbClr>
                  </a:outerShdw>
                </a:effectLst>
              </a:rPr>
              <a:t>3.  </a:t>
            </a:r>
            <a:r>
              <a:rPr lang="ar-IQ" sz="2000" dirty="0">
                <a:solidFill>
                  <a:srgbClr val="F79646">
                    <a:lumMod val="75000"/>
                  </a:srgbClr>
                </a:solidFill>
                <a:effectLst>
                  <a:outerShdw blurRad="38100" dist="38100" dir="2700000" algn="tl">
                    <a:srgbClr val="000000">
                      <a:alpha val="43137"/>
                    </a:srgbClr>
                  </a:outerShdw>
                </a:effectLst>
              </a:rPr>
              <a:t>تنوع مصادر المعلومات وتعدد </a:t>
            </a:r>
            <a:r>
              <a:rPr lang="ar-IQ" sz="2000" dirty="0" smtClean="0">
                <a:solidFill>
                  <a:srgbClr val="F79646">
                    <a:lumMod val="75000"/>
                  </a:srgbClr>
                </a:solidFill>
                <a:effectLst>
                  <a:outerShdw blurRad="38100" dist="38100" dir="2700000" algn="tl">
                    <a:srgbClr val="000000">
                      <a:alpha val="43137"/>
                    </a:srgbClr>
                  </a:outerShdw>
                </a:effectLst>
              </a:rPr>
              <a:t>اشكالها:</a:t>
            </a:r>
          </a:p>
          <a:p>
            <a:pPr algn="just"/>
            <a:r>
              <a:rPr lang="ar-IQ" sz="2000" dirty="0">
                <a:solidFill>
                  <a:prstClr val="black"/>
                </a:solidFill>
              </a:rPr>
              <a:t>   </a:t>
            </a:r>
            <a:r>
              <a:rPr lang="ar-IQ" sz="2000" dirty="0" smtClean="0">
                <a:solidFill>
                  <a:srgbClr val="9BBB59">
                    <a:lumMod val="75000"/>
                  </a:srgbClr>
                </a:solidFill>
                <a:effectLst>
                  <a:outerShdw blurRad="38100" dist="38100" dir="2700000" algn="tl">
                    <a:srgbClr val="000000">
                      <a:alpha val="43137"/>
                    </a:srgbClr>
                  </a:outerShdw>
                </a:effectLst>
              </a:rPr>
              <a:t>كالكتب وبحوث الدوريات ومصادر المعلومات الاخرى  وما يرتبط بها </a:t>
            </a:r>
            <a:r>
              <a:rPr lang="ar-IQ" sz="2000" dirty="0">
                <a:solidFill>
                  <a:srgbClr val="9BBB59">
                    <a:lumMod val="75000"/>
                  </a:srgbClr>
                </a:solidFill>
                <a:effectLst>
                  <a:outerShdw blurRad="38100" dist="38100" dir="2700000" algn="tl">
                    <a:srgbClr val="000000">
                      <a:alpha val="43137"/>
                    </a:srgbClr>
                  </a:outerShdw>
                </a:effectLst>
              </a:rPr>
              <a:t>من مشاكل التشتت والنمو والتضخم </a:t>
            </a:r>
            <a:r>
              <a:rPr lang="ar-IQ" sz="2000" dirty="0" smtClean="0">
                <a:solidFill>
                  <a:srgbClr val="9BBB59">
                    <a:lumMod val="75000"/>
                  </a:srgbClr>
                </a:solidFill>
                <a:effectLst>
                  <a:outerShdw blurRad="38100" dist="38100" dir="2700000" algn="tl">
                    <a:srgbClr val="000000">
                      <a:alpha val="43137"/>
                    </a:srgbClr>
                  </a:outerShdw>
                </a:effectLst>
              </a:rPr>
              <a:t>واوعية </a:t>
            </a:r>
            <a:r>
              <a:rPr lang="ar-IQ" sz="2000" dirty="0">
                <a:solidFill>
                  <a:srgbClr val="9BBB59">
                    <a:lumMod val="75000"/>
                  </a:srgbClr>
                </a:solidFill>
                <a:effectLst>
                  <a:outerShdw blurRad="38100" dist="38100" dir="2700000" algn="tl">
                    <a:srgbClr val="000000">
                      <a:alpha val="43137"/>
                    </a:srgbClr>
                  </a:outerShdw>
                </a:effectLst>
              </a:rPr>
              <a:t>اخرى </a:t>
            </a:r>
            <a:r>
              <a:rPr lang="ar-IQ" sz="2000" dirty="0" smtClean="0">
                <a:solidFill>
                  <a:srgbClr val="9BBB59">
                    <a:lumMod val="75000"/>
                  </a:srgbClr>
                </a:solidFill>
                <a:effectLst>
                  <a:outerShdw blurRad="38100" dist="38100" dir="2700000" algn="tl">
                    <a:srgbClr val="000000">
                      <a:alpha val="43137"/>
                    </a:srgbClr>
                  </a:outerShdw>
                </a:effectLst>
              </a:rPr>
              <a:t>مثل: </a:t>
            </a:r>
            <a:r>
              <a:rPr lang="ar-IQ" sz="2000" dirty="0">
                <a:solidFill>
                  <a:srgbClr val="9BBB59">
                    <a:lumMod val="75000"/>
                  </a:srgbClr>
                </a:solidFill>
                <a:effectLst>
                  <a:outerShdw blurRad="38100" dist="38100" dir="2700000" algn="tl">
                    <a:srgbClr val="000000">
                      <a:alpha val="43137"/>
                    </a:srgbClr>
                  </a:outerShdw>
                </a:effectLst>
              </a:rPr>
              <a:t>تقارير البحوث والدراسات </a:t>
            </a:r>
            <a:r>
              <a:rPr lang="ar-IQ" sz="2000" dirty="0" smtClean="0">
                <a:solidFill>
                  <a:srgbClr val="9BBB59">
                    <a:lumMod val="75000"/>
                  </a:srgbClr>
                </a:solidFill>
                <a:effectLst>
                  <a:outerShdw blurRad="38100" dist="38100" dir="2700000" algn="tl">
                    <a:srgbClr val="000000">
                      <a:alpha val="43137"/>
                    </a:srgbClr>
                  </a:outerShdw>
                </a:effectLst>
              </a:rPr>
              <a:t>المقدمة </a:t>
            </a:r>
            <a:r>
              <a:rPr lang="ar-IQ" sz="2000" dirty="0">
                <a:solidFill>
                  <a:srgbClr val="9BBB59">
                    <a:lumMod val="75000"/>
                  </a:srgbClr>
                </a:solidFill>
                <a:effectLst>
                  <a:outerShdw blurRad="38100" dist="38100" dir="2700000" algn="tl">
                    <a:srgbClr val="000000">
                      <a:alpha val="43137"/>
                    </a:srgbClr>
                  </a:outerShdw>
                </a:effectLst>
              </a:rPr>
              <a:t>ل</a:t>
            </a:r>
            <a:r>
              <a:rPr lang="ar-IQ" sz="2000" dirty="0" smtClean="0">
                <a:solidFill>
                  <a:srgbClr val="9BBB59">
                    <a:lumMod val="75000"/>
                  </a:srgbClr>
                </a:solidFill>
                <a:effectLst>
                  <a:outerShdw blurRad="38100" dist="38100" dir="2700000" algn="tl">
                    <a:srgbClr val="000000">
                      <a:alpha val="43137"/>
                    </a:srgbClr>
                  </a:outerShdw>
                </a:effectLst>
              </a:rPr>
              <a:t>لمؤتمرات </a:t>
            </a:r>
            <a:r>
              <a:rPr lang="ar-IQ" sz="2000" dirty="0">
                <a:solidFill>
                  <a:srgbClr val="9BBB59">
                    <a:lumMod val="75000"/>
                  </a:srgbClr>
                </a:solidFill>
                <a:effectLst>
                  <a:outerShdw blurRad="38100" dist="38100" dir="2700000" algn="tl">
                    <a:srgbClr val="000000">
                      <a:alpha val="43137"/>
                    </a:srgbClr>
                  </a:outerShdw>
                </a:effectLst>
              </a:rPr>
              <a:t>والندوات والرسائل الجامعية وبراءات الاختراع والمعايير الموحدة والمواصفات </a:t>
            </a:r>
            <a:r>
              <a:rPr lang="ar-IQ" sz="2000" dirty="0" smtClean="0">
                <a:solidFill>
                  <a:srgbClr val="9BBB59">
                    <a:lumMod val="75000"/>
                  </a:srgbClr>
                </a:solidFill>
                <a:effectLst>
                  <a:outerShdw blurRad="38100" dist="38100" dir="2700000" algn="tl">
                    <a:srgbClr val="000000">
                      <a:alpha val="43137"/>
                    </a:srgbClr>
                  </a:outerShdw>
                </a:effectLst>
              </a:rPr>
              <a:t>القياسية. </a:t>
            </a:r>
          </a:p>
          <a:p>
            <a:pPr algn="just"/>
            <a:r>
              <a:rPr lang="ar-IQ" sz="2000" dirty="0" smtClean="0">
                <a:solidFill>
                  <a:srgbClr val="9BBB59">
                    <a:lumMod val="75000"/>
                  </a:srgbClr>
                </a:solidFill>
                <a:effectLst>
                  <a:outerShdw blurRad="38100" dist="38100" dir="2700000" algn="tl">
                    <a:srgbClr val="000000">
                      <a:alpha val="43137"/>
                    </a:srgbClr>
                  </a:outerShdw>
                </a:effectLst>
              </a:rPr>
              <a:t>فضلا عن مصادر </a:t>
            </a:r>
            <a:r>
              <a:rPr lang="ar-IQ" sz="2000" dirty="0">
                <a:solidFill>
                  <a:srgbClr val="9BBB59">
                    <a:lumMod val="75000"/>
                  </a:srgbClr>
                </a:solidFill>
                <a:effectLst>
                  <a:outerShdw blurRad="38100" dist="38100" dir="2700000" algn="tl">
                    <a:srgbClr val="000000">
                      <a:alpha val="43137"/>
                    </a:srgbClr>
                  </a:outerShdw>
                </a:effectLst>
              </a:rPr>
              <a:t>اخرى للمعلومات تتمثل بالمصادر غير الوثائقية  او غير المدونة مثل محادثات الزملاء واللقاءات الجانبية والمناقشات في الاجتماعات </a:t>
            </a:r>
            <a:r>
              <a:rPr lang="ar-IQ" sz="2000" dirty="0" smtClean="0">
                <a:solidFill>
                  <a:srgbClr val="9BBB59">
                    <a:lumMod val="75000"/>
                  </a:srgbClr>
                </a:solidFill>
                <a:effectLst>
                  <a:outerShdw blurRad="38100" dist="38100" dir="2700000" algn="tl">
                    <a:srgbClr val="000000">
                      <a:alpha val="43137"/>
                    </a:srgbClr>
                  </a:outerShdw>
                </a:effectLst>
              </a:rPr>
              <a:t>والندوات والمؤتمرات.</a:t>
            </a:r>
          </a:p>
          <a:p>
            <a:pPr algn="just"/>
            <a:r>
              <a:rPr lang="ar-IQ" sz="2000" dirty="0" smtClean="0">
                <a:solidFill>
                  <a:srgbClr val="F79646">
                    <a:lumMod val="75000"/>
                  </a:srgbClr>
                </a:solidFill>
                <a:effectLst>
                  <a:outerShdw blurRad="38100" dist="38100" dir="2700000" algn="tl">
                    <a:srgbClr val="000000">
                      <a:alpha val="43137"/>
                    </a:srgbClr>
                  </a:outerShdw>
                </a:effectLst>
              </a:rPr>
              <a:t>4. </a:t>
            </a:r>
            <a:r>
              <a:rPr lang="ar-IQ" sz="2000" dirty="0">
                <a:solidFill>
                  <a:srgbClr val="F79646">
                    <a:lumMod val="75000"/>
                  </a:srgbClr>
                </a:solidFill>
                <a:effectLst>
                  <a:outerShdw blurRad="38100" dist="38100" dir="2700000" algn="tl">
                    <a:srgbClr val="000000">
                      <a:alpha val="43137"/>
                    </a:srgbClr>
                  </a:outerShdw>
                </a:effectLst>
              </a:rPr>
              <a:t>الحواجز </a:t>
            </a:r>
            <a:r>
              <a:rPr lang="ar-IQ" sz="2000" dirty="0" smtClean="0">
                <a:solidFill>
                  <a:srgbClr val="F79646">
                    <a:lumMod val="75000"/>
                  </a:srgbClr>
                </a:solidFill>
                <a:effectLst>
                  <a:outerShdw blurRad="38100" dist="38100" dir="2700000" algn="tl">
                    <a:srgbClr val="000000">
                      <a:alpha val="43137"/>
                    </a:srgbClr>
                  </a:outerShdw>
                </a:effectLst>
              </a:rPr>
              <a:t>اللغوية: </a:t>
            </a:r>
            <a:endParaRPr lang="ar-IQ" sz="2000" dirty="0">
              <a:solidFill>
                <a:srgbClr val="F79646">
                  <a:lumMod val="75000"/>
                </a:srgbClr>
              </a:solidFill>
              <a:effectLst>
                <a:outerShdw blurRad="38100" dist="38100" dir="2700000" algn="tl">
                  <a:srgbClr val="000000">
                    <a:alpha val="43137"/>
                  </a:srgbClr>
                </a:outerShdw>
              </a:effectLst>
            </a:endParaRPr>
          </a:p>
          <a:p>
            <a:pPr algn="just"/>
            <a:r>
              <a:rPr lang="ar-IQ" sz="2000" dirty="0" smtClean="0">
                <a:solidFill>
                  <a:srgbClr val="C0504D">
                    <a:lumMod val="75000"/>
                  </a:srgbClr>
                </a:solidFill>
              </a:rPr>
              <a:t>     </a:t>
            </a:r>
            <a:r>
              <a:rPr lang="ar-IQ" sz="2000" dirty="0" smtClean="0">
                <a:solidFill>
                  <a:srgbClr val="C0504D">
                    <a:lumMod val="75000"/>
                  </a:srgbClr>
                </a:solidFill>
                <a:effectLst>
                  <a:outerShdw blurRad="38100" dist="38100" dir="2700000" algn="tl">
                    <a:srgbClr val="000000">
                      <a:alpha val="43137"/>
                    </a:srgbClr>
                  </a:outerShdw>
                </a:effectLst>
              </a:rPr>
              <a:t>تعد من </a:t>
            </a:r>
            <a:r>
              <a:rPr lang="ar-IQ" sz="2000" dirty="0">
                <a:solidFill>
                  <a:srgbClr val="C0504D">
                    <a:lumMod val="75000"/>
                  </a:srgbClr>
                </a:solidFill>
                <a:effectLst>
                  <a:outerShdw blurRad="38100" dist="38100" dir="2700000" algn="tl">
                    <a:srgbClr val="000000">
                      <a:alpha val="43137"/>
                    </a:srgbClr>
                  </a:outerShdw>
                </a:effectLst>
              </a:rPr>
              <a:t>المشكلات التي تعترض الباحثين في الحصول على المعلومات </a:t>
            </a:r>
            <a:r>
              <a:rPr lang="ar-IQ" sz="2000" dirty="0" smtClean="0">
                <a:solidFill>
                  <a:srgbClr val="C0504D">
                    <a:lumMod val="75000"/>
                  </a:srgbClr>
                </a:solidFill>
                <a:effectLst>
                  <a:outerShdw blurRad="38100" dist="38100" dir="2700000" algn="tl">
                    <a:srgbClr val="000000">
                      <a:alpha val="43137"/>
                    </a:srgbClr>
                  </a:outerShdw>
                </a:effectLst>
              </a:rPr>
              <a:t>في </a:t>
            </a:r>
            <a:r>
              <a:rPr lang="ar-IQ" sz="2000" dirty="0">
                <a:solidFill>
                  <a:srgbClr val="C0504D">
                    <a:lumMod val="75000"/>
                  </a:srgbClr>
                </a:solidFill>
                <a:effectLst>
                  <a:outerShdw blurRad="38100" dist="38100" dir="2700000" algn="tl">
                    <a:srgbClr val="000000">
                      <a:alpha val="43137"/>
                    </a:srgbClr>
                  </a:outerShdw>
                </a:effectLst>
              </a:rPr>
              <a:t>مجال </a:t>
            </a:r>
            <a:r>
              <a:rPr lang="ar-IQ" sz="2000" dirty="0" smtClean="0">
                <a:solidFill>
                  <a:srgbClr val="C0504D">
                    <a:lumMod val="75000"/>
                  </a:srgbClr>
                </a:solidFill>
                <a:effectLst>
                  <a:outerShdw blurRad="38100" dist="38100" dir="2700000" algn="tl">
                    <a:srgbClr val="000000">
                      <a:alpha val="43137"/>
                    </a:srgbClr>
                  </a:outerShdw>
                </a:effectLst>
              </a:rPr>
              <a:t>التخصص، </a:t>
            </a:r>
            <a:r>
              <a:rPr lang="ar-IQ" sz="2000" dirty="0">
                <a:solidFill>
                  <a:srgbClr val="C0504D">
                    <a:lumMod val="75000"/>
                  </a:srgbClr>
                </a:solidFill>
                <a:effectLst>
                  <a:outerShdw blurRad="38100" dist="38100" dir="2700000" algn="tl">
                    <a:srgbClr val="000000">
                      <a:alpha val="43137"/>
                    </a:srgbClr>
                  </a:outerShdw>
                </a:effectLst>
              </a:rPr>
              <a:t>فبعد ان كانت اللغات هي المسيطرة في مجال نشر المعلومات </a:t>
            </a:r>
            <a:r>
              <a:rPr lang="ar-IQ" sz="2000" dirty="0" smtClean="0">
                <a:solidFill>
                  <a:srgbClr val="C0504D">
                    <a:lumMod val="75000"/>
                  </a:srgbClr>
                </a:solidFill>
                <a:effectLst>
                  <a:outerShdw blurRad="38100" dist="38100" dir="2700000" algn="tl">
                    <a:srgbClr val="000000">
                      <a:alpha val="43137"/>
                    </a:srgbClr>
                  </a:outerShdw>
                </a:effectLst>
              </a:rPr>
              <a:t>كالإنكليزية </a:t>
            </a:r>
            <a:r>
              <a:rPr lang="ar-IQ" sz="2000" dirty="0">
                <a:solidFill>
                  <a:srgbClr val="C0504D">
                    <a:lumMod val="75000"/>
                  </a:srgbClr>
                </a:solidFill>
                <a:effectLst>
                  <a:outerShdw blurRad="38100" dist="38100" dir="2700000" algn="tl">
                    <a:srgbClr val="000000">
                      <a:alpha val="43137"/>
                    </a:srgbClr>
                  </a:outerShdw>
                </a:effectLst>
              </a:rPr>
              <a:t>او الفرنسية او </a:t>
            </a:r>
            <a:r>
              <a:rPr lang="ar-IQ" sz="2000" dirty="0" smtClean="0">
                <a:solidFill>
                  <a:srgbClr val="C0504D">
                    <a:lumMod val="75000"/>
                  </a:srgbClr>
                </a:solidFill>
                <a:effectLst>
                  <a:outerShdw blurRad="38100" dist="38100" dir="2700000" algn="tl">
                    <a:srgbClr val="000000">
                      <a:alpha val="43137"/>
                    </a:srgbClr>
                  </a:outerShdw>
                </a:effectLst>
              </a:rPr>
              <a:t>الالمانية، كان </a:t>
            </a:r>
            <a:r>
              <a:rPr lang="ar-IQ" sz="2000" dirty="0">
                <a:solidFill>
                  <a:srgbClr val="C0504D">
                    <a:lumMod val="75000"/>
                  </a:srgbClr>
                </a:solidFill>
                <a:effectLst>
                  <a:outerShdw blurRad="38100" dist="38100" dir="2700000" algn="tl">
                    <a:srgbClr val="000000">
                      <a:alpha val="43137"/>
                    </a:srgbClr>
                  </a:outerShdw>
                </a:effectLst>
              </a:rPr>
              <a:t>معظم الباحثين من القادرين على استعمال واحد او اكثر من هذه اللغات وقد تغير الموقف الان بشكل كبير حيث اخذت دول كثيرة تعمل بكل جهدها </a:t>
            </a:r>
            <a:r>
              <a:rPr lang="ar-IQ" sz="2000" dirty="0" smtClean="0">
                <a:solidFill>
                  <a:srgbClr val="C0504D">
                    <a:lumMod val="75000"/>
                  </a:srgbClr>
                </a:solidFill>
                <a:effectLst>
                  <a:outerShdw blurRad="38100" dist="38100" dir="2700000" algn="tl">
                    <a:srgbClr val="000000">
                      <a:alpha val="43137"/>
                    </a:srgbClr>
                  </a:outerShdw>
                </a:effectLst>
              </a:rPr>
              <a:t>لإنشاء </a:t>
            </a:r>
            <a:r>
              <a:rPr lang="ar-IQ" sz="2000" dirty="0">
                <a:solidFill>
                  <a:srgbClr val="C0504D">
                    <a:lumMod val="75000"/>
                  </a:srgbClr>
                </a:solidFill>
                <a:effectLst>
                  <a:outerShdw blurRad="38100" dist="38100" dir="2700000" algn="tl">
                    <a:srgbClr val="000000">
                      <a:alpha val="43137"/>
                    </a:srgbClr>
                  </a:outerShdw>
                </a:effectLst>
              </a:rPr>
              <a:t>مراكز للبحث العلمي خاصة بها كما اخذت تعمل على تشجيع نشر المعلومات </a:t>
            </a:r>
            <a:r>
              <a:rPr lang="ar-IQ" sz="2000" dirty="0" smtClean="0">
                <a:solidFill>
                  <a:srgbClr val="C0504D">
                    <a:lumMod val="75000"/>
                  </a:srgbClr>
                </a:solidFill>
                <a:effectLst>
                  <a:outerShdw blurRad="38100" dist="38100" dir="2700000" algn="tl">
                    <a:srgbClr val="000000">
                      <a:alpha val="43137"/>
                    </a:srgbClr>
                  </a:outerShdw>
                </a:effectLst>
              </a:rPr>
              <a:t>بلغاتها القومية.</a:t>
            </a:r>
          </a:p>
          <a:p>
            <a:pPr algn="just"/>
            <a:r>
              <a:rPr lang="ar-IQ" sz="2000" dirty="0">
                <a:solidFill>
                  <a:prstClr val="black"/>
                </a:solidFill>
              </a:rPr>
              <a:t> </a:t>
            </a:r>
            <a:r>
              <a:rPr lang="ar-IQ" sz="2000" dirty="0" smtClean="0">
                <a:solidFill>
                  <a:srgbClr val="F79646">
                    <a:lumMod val="75000"/>
                  </a:srgbClr>
                </a:solidFill>
                <a:effectLst>
                  <a:outerShdw blurRad="38100" dist="38100" dir="2700000" algn="tl">
                    <a:srgbClr val="000000">
                      <a:alpha val="43137"/>
                    </a:srgbClr>
                  </a:outerShdw>
                </a:effectLst>
              </a:rPr>
              <a:t>5.  </a:t>
            </a:r>
            <a:r>
              <a:rPr lang="ar-IQ" sz="2000" dirty="0">
                <a:solidFill>
                  <a:srgbClr val="F79646">
                    <a:lumMod val="75000"/>
                  </a:srgbClr>
                </a:solidFill>
                <a:effectLst>
                  <a:outerShdw blurRad="38100" dist="38100" dir="2700000" algn="tl">
                    <a:srgbClr val="000000">
                      <a:alpha val="43137"/>
                    </a:srgbClr>
                  </a:outerShdw>
                </a:effectLst>
              </a:rPr>
              <a:t>ارتفاع اسعار </a:t>
            </a:r>
            <a:r>
              <a:rPr lang="ar-IQ" sz="2000" dirty="0" smtClean="0">
                <a:solidFill>
                  <a:srgbClr val="F79646">
                    <a:lumMod val="75000"/>
                  </a:srgbClr>
                </a:solidFill>
                <a:effectLst>
                  <a:outerShdw blurRad="38100" dist="38100" dir="2700000" algn="tl">
                    <a:srgbClr val="000000">
                      <a:alpha val="43137"/>
                    </a:srgbClr>
                  </a:outerShdw>
                </a:effectLst>
              </a:rPr>
              <a:t>المطبوعات: </a:t>
            </a:r>
            <a:endParaRPr lang="ar-IQ" sz="2000" dirty="0">
              <a:solidFill>
                <a:srgbClr val="F79646">
                  <a:lumMod val="75000"/>
                </a:srgbClr>
              </a:solidFill>
              <a:effectLst>
                <a:outerShdw blurRad="38100" dist="38100" dir="2700000" algn="tl">
                  <a:srgbClr val="000000">
                    <a:alpha val="43137"/>
                  </a:srgbClr>
                </a:outerShdw>
              </a:effectLst>
            </a:endParaRPr>
          </a:p>
          <a:p>
            <a:pPr algn="just"/>
            <a:r>
              <a:rPr lang="ar-IQ" sz="2000" dirty="0" smtClean="0">
                <a:solidFill>
                  <a:srgbClr val="4F81BD">
                    <a:lumMod val="75000"/>
                  </a:srgbClr>
                </a:solidFill>
                <a:effectLst>
                  <a:outerShdw blurRad="38100" dist="38100" dir="2700000" algn="tl">
                    <a:srgbClr val="000000">
                      <a:alpha val="43137"/>
                    </a:srgbClr>
                  </a:outerShdw>
                </a:effectLst>
              </a:rPr>
              <a:t>     بدأت </a:t>
            </a:r>
            <a:r>
              <a:rPr lang="ar-IQ" sz="2000" dirty="0">
                <a:solidFill>
                  <a:srgbClr val="4F81BD">
                    <a:lumMod val="75000"/>
                  </a:srgbClr>
                </a:solidFill>
                <a:effectLst>
                  <a:outerShdw blurRad="38100" dist="38100" dir="2700000" algn="tl">
                    <a:srgbClr val="000000">
                      <a:alpha val="43137"/>
                    </a:srgbClr>
                  </a:outerShdw>
                </a:effectLst>
              </a:rPr>
              <a:t>تتزايد حدتها بوضوح </a:t>
            </a:r>
            <a:r>
              <a:rPr lang="ar-IQ" sz="2000" dirty="0" smtClean="0">
                <a:solidFill>
                  <a:srgbClr val="4F81BD">
                    <a:lumMod val="75000"/>
                  </a:srgbClr>
                </a:solidFill>
                <a:effectLst>
                  <a:outerShdw blurRad="38100" dist="38100" dir="2700000" algn="tl">
                    <a:srgbClr val="000000">
                      <a:alpha val="43137"/>
                    </a:srgbClr>
                  </a:outerShdw>
                </a:effectLst>
              </a:rPr>
              <a:t>وتحدث </a:t>
            </a:r>
            <a:r>
              <a:rPr lang="ar-IQ" sz="2000" dirty="0">
                <a:solidFill>
                  <a:srgbClr val="4F81BD">
                    <a:lumMod val="75000"/>
                  </a:srgbClr>
                </a:solidFill>
                <a:effectLst>
                  <a:outerShdw blurRad="38100" dist="38100" dir="2700000" algn="tl">
                    <a:srgbClr val="000000">
                      <a:alpha val="43137"/>
                    </a:srgbClr>
                  </a:outerShdw>
                </a:effectLst>
              </a:rPr>
              <a:t>هذه الزيادة بمعدلات </a:t>
            </a:r>
            <a:r>
              <a:rPr lang="ar-IQ" sz="2000" dirty="0" smtClean="0">
                <a:solidFill>
                  <a:srgbClr val="4F81BD">
                    <a:lumMod val="75000"/>
                  </a:srgbClr>
                </a:solidFill>
                <a:effectLst>
                  <a:outerShdw blurRad="38100" dist="38100" dir="2700000" algn="tl">
                    <a:srgbClr val="000000">
                      <a:alpha val="43137"/>
                    </a:srgbClr>
                  </a:outerShdw>
                </a:effectLst>
              </a:rPr>
              <a:t>سريعة </a:t>
            </a:r>
            <a:r>
              <a:rPr lang="ar-IQ" sz="2000" dirty="0">
                <a:solidFill>
                  <a:srgbClr val="4F81BD">
                    <a:lumMod val="75000"/>
                  </a:srgbClr>
                </a:solidFill>
                <a:effectLst>
                  <a:outerShdw blurRad="38100" dist="38100" dir="2700000" algn="tl">
                    <a:srgbClr val="000000">
                      <a:alpha val="43137"/>
                    </a:srgbClr>
                  </a:outerShdw>
                </a:effectLst>
              </a:rPr>
              <a:t>تفوق الزيادة في المؤشرات العامة لمعدل </a:t>
            </a:r>
            <a:r>
              <a:rPr lang="ar-IQ" sz="2000" dirty="0" smtClean="0">
                <a:solidFill>
                  <a:srgbClr val="4F81BD">
                    <a:lumMod val="75000"/>
                  </a:srgbClr>
                </a:solidFill>
                <a:effectLst>
                  <a:outerShdw blurRad="38100" dist="38100" dir="2700000" algn="tl">
                    <a:srgbClr val="000000">
                      <a:alpha val="43137"/>
                    </a:srgbClr>
                  </a:outerShdw>
                </a:effectLst>
              </a:rPr>
              <a:t>التضخم، بسبب </a:t>
            </a:r>
            <a:r>
              <a:rPr lang="ar-IQ" sz="2000" dirty="0">
                <a:solidFill>
                  <a:srgbClr val="4F81BD">
                    <a:lumMod val="75000"/>
                  </a:srgbClr>
                </a:solidFill>
                <a:effectLst>
                  <a:outerShdw blurRad="38100" dist="38100" dir="2700000" algn="tl">
                    <a:srgbClr val="000000">
                      <a:alpha val="43137"/>
                    </a:srgbClr>
                  </a:outerShdw>
                </a:effectLst>
              </a:rPr>
              <a:t>عوامل عديدة منها </a:t>
            </a:r>
            <a:r>
              <a:rPr lang="ar-IQ" sz="2000" dirty="0" smtClean="0">
                <a:solidFill>
                  <a:srgbClr val="4F81BD">
                    <a:lumMod val="75000"/>
                  </a:srgbClr>
                </a:solidFill>
                <a:effectLst>
                  <a:outerShdw blurRad="38100" dist="38100" dir="2700000" algn="tl">
                    <a:srgbClr val="000000">
                      <a:alpha val="43137"/>
                    </a:srgbClr>
                  </a:outerShdw>
                </a:effectLst>
              </a:rPr>
              <a:t>تأخر صناعة </a:t>
            </a:r>
            <a:r>
              <a:rPr lang="ar-IQ" sz="2000" dirty="0">
                <a:solidFill>
                  <a:srgbClr val="4F81BD">
                    <a:lumMod val="75000"/>
                  </a:srgbClr>
                </a:solidFill>
                <a:effectLst>
                  <a:outerShdw blurRad="38100" dist="38100" dir="2700000" algn="tl">
                    <a:srgbClr val="000000">
                      <a:alpha val="43137"/>
                    </a:srgbClr>
                  </a:outerShdw>
                </a:effectLst>
              </a:rPr>
              <a:t>النشر </a:t>
            </a:r>
            <a:r>
              <a:rPr lang="ar-IQ" sz="2000" dirty="0" smtClean="0">
                <a:solidFill>
                  <a:srgbClr val="4F81BD">
                    <a:lumMod val="75000"/>
                  </a:srgbClr>
                </a:solidFill>
                <a:effectLst>
                  <a:outerShdw blurRad="38100" dist="38100" dir="2700000" algn="tl">
                    <a:srgbClr val="000000">
                      <a:alpha val="43137"/>
                    </a:srgbClr>
                  </a:outerShdw>
                </a:effectLst>
              </a:rPr>
              <a:t>الرقمية، وارتفاع </a:t>
            </a:r>
            <a:r>
              <a:rPr lang="ar-IQ" sz="2000" dirty="0">
                <a:solidFill>
                  <a:srgbClr val="4F81BD">
                    <a:lumMod val="75000"/>
                  </a:srgbClr>
                </a:solidFill>
                <a:effectLst>
                  <a:outerShdw blurRad="38100" dist="38100" dir="2700000" algn="tl">
                    <a:srgbClr val="000000">
                      <a:alpha val="43137"/>
                    </a:srgbClr>
                  </a:outerShdw>
                </a:effectLst>
              </a:rPr>
              <a:t>اجور </a:t>
            </a:r>
            <a:r>
              <a:rPr lang="ar-IQ" sz="2000" dirty="0" smtClean="0">
                <a:solidFill>
                  <a:srgbClr val="4F81BD">
                    <a:lumMod val="75000"/>
                  </a:srgbClr>
                </a:solidFill>
                <a:effectLst>
                  <a:outerShdw blurRad="38100" dist="38100" dir="2700000" algn="tl">
                    <a:srgbClr val="000000">
                      <a:alpha val="43137"/>
                    </a:srgbClr>
                  </a:outerShdw>
                </a:effectLst>
              </a:rPr>
              <a:t>العاملين، فضلا </a:t>
            </a:r>
            <a:r>
              <a:rPr lang="ar-IQ" sz="2000" dirty="0">
                <a:solidFill>
                  <a:srgbClr val="4F81BD">
                    <a:lumMod val="75000"/>
                  </a:srgbClr>
                </a:solidFill>
                <a:effectLst>
                  <a:outerShdw blurRad="38100" dist="38100" dir="2700000" algn="tl">
                    <a:srgbClr val="000000">
                      <a:alpha val="43137"/>
                    </a:srgbClr>
                  </a:outerShdw>
                </a:effectLst>
              </a:rPr>
              <a:t>عن ارتفاع اسعار المواد الخام </a:t>
            </a:r>
            <a:r>
              <a:rPr lang="ar-IQ" sz="2000" dirty="0" smtClean="0">
                <a:solidFill>
                  <a:srgbClr val="4F81BD">
                    <a:lumMod val="75000"/>
                  </a:srgbClr>
                </a:solidFill>
                <a:effectLst>
                  <a:outerShdw blurRad="38100" dist="38100" dir="2700000" algn="tl">
                    <a:srgbClr val="000000">
                      <a:alpha val="43137"/>
                    </a:srgbClr>
                  </a:outerShdw>
                </a:effectLst>
              </a:rPr>
              <a:t>كالورق والاحبار والمواد الاخرى.</a:t>
            </a:r>
            <a:endParaRPr lang="ar-IQ" sz="2000" dirty="0">
              <a:solidFill>
                <a:srgbClr val="4F81BD">
                  <a:lumMod val="7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36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5846"/>
            <a:ext cx="8640960" cy="5262979"/>
          </a:xfrm>
          <a:prstGeom prst="rect">
            <a:avLst/>
          </a:prstGeom>
        </p:spPr>
        <p:txBody>
          <a:bodyPr wrap="square">
            <a:spAutoFit/>
          </a:bodyPr>
          <a:lstStyle/>
          <a:p>
            <a:pPr algn="just"/>
            <a:r>
              <a:rPr lang="ar-IQ" sz="2400" dirty="0" smtClean="0">
                <a:solidFill>
                  <a:srgbClr val="F79646">
                    <a:lumMod val="75000"/>
                  </a:srgbClr>
                </a:solidFill>
                <a:effectLst>
                  <a:outerShdw blurRad="38100" dist="38100" dir="2700000" algn="tl">
                    <a:srgbClr val="000000">
                      <a:alpha val="43137"/>
                    </a:srgbClr>
                  </a:outerShdw>
                </a:effectLst>
              </a:rPr>
              <a:t>6. التأخر </a:t>
            </a:r>
            <a:r>
              <a:rPr lang="ar-IQ" sz="2400" dirty="0">
                <a:solidFill>
                  <a:srgbClr val="F79646">
                    <a:lumMod val="75000"/>
                  </a:srgbClr>
                </a:solidFill>
                <a:effectLst>
                  <a:outerShdw blurRad="38100" dist="38100" dir="2700000" algn="tl">
                    <a:srgbClr val="000000">
                      <a:alpha val="43137"/>
                    </a:srgbClr>
                  </a:outerShdw>
                </a:effectLst>
              </a:rPr>
              <a:t>في توصيل </a:t>
            </a:r>
            <a:r>
              <a:rPr lang="ar-IQ" sz="2400" dirty="0" smtClean="0">
                <a:solidFill>
                  <a:srgbClr val="F79646">
                    <a:lumMod val="75000"/>
                  </a:srgbClr>
                </a:solidFill>
                <a:effectLst>
                  <a:outerShdw blurRad="38100" dist="38100" dir="2700000" algn="tl">
                    <a:srgbClr val="000000">
                      <a:alpha val="43137"/>
                    </a:srgbClr>
                  </a:outerShdw>
                </a:effectLst>
              </a:rPr>
              <a:t>المعلومات: </a:t>
            </a:r>
            <a:endParaRPr lang="ar-IQ" sz="2400" dirty="0">
              <a:solidFill>
                <a:srgbClr val="F79646">
                  <a:lumMod val="75000"/>
                </a:srgbClr>
              </a:solidFill>
              <a:effectLst>
                <a:outerShdw blurRad="38100" dist="38100" dir="2700000" algn="tl">
                  <a:srgbClr val="000000">
                    <a:alpha val="43137"/>
                  </a:srgbClr>
                </a:outerShdw>
              </a:effectLst>
            </a:endParaRPr>
          </a:p>
          <a:p>
            <a:pPr algn="just"/>
            <a:r>
              <a:rPr lang="ar-IQ" sz="2400" dirty="0" smtClean="0">
                <a:solidFill>
                  <a:prstClr val="black"/>
                </a:solidFill>
              </a:rPr>
              <a:t>  </a:t>
            </a:r>
            <a:r>
              <a:rPr lang="ar-IQ" sz="2400" dirty="0" smtClean="0">
                <a:solidFill>
                  <a:srgbClr val="C0504D">
                    <a:lumMod val="75000"/>
                  </a:srgbClr>
                </a:solidFill>
                <a:effectLst>
                  <a:outerShdw blurRad="38100" dist="38100" dir="2700000" algn="tl">
                    <a:srgbClr val="000000">
                      <a:alpha val="43137"/>
                    </a:srgbClr>
                  </a:outerShdw>
                </a:effectLst>
              </a:rPr>
              <a:t> ان </a:t>
            </a:r>
            <a:r>
              <a:rPr lang="ar-IQ" sz="2400" dirty="0">
                <a:solidFill>
                  <a:srgbClr val="C0504D">
                    <a:lumMod val="75000"/>
                  </a:srgbClr>
                </a:solidFill>
                <a:effectLst>
                  <a:outerShdw blurRad="38100" dist="38100" dir="2700000" algn="tl">
                    <a:srgbClr val="000000">
                      <a:alpha val="43137"/>
                    </a:srgbClr>
                  </a:outerShdw>
                </a:effectLst>
              </a:rPr>
              <a:t>المعلومات التي نطلع عليها في المجلات او الكتب تصلنا </a:t>
            </a:r>
            <a:r>
              <a:rPr lang="ar-IQ" sz="2400" dirty="0" smtClean="0">
                <a:solidFill>
                  <a:srgbClr val="C0504D">
                    <a:lumMod val="75000"/>
                  </a:srgbClr>
                </a:solidFill>
                <a:effectLst>
                  <a:outerShdw blurRad="38100" dist="38100" dir="2700000" algn="tl">
                    <a:srgbClr val="000000">
                      <a:alpha val="43137"/>
                    </a:srgbClr>
                  </a:outerShdw>
                </a:effectLst>
              </a:rPr>
              <a:t>متأخرة  علما </a:t>
            </a:r>
            <a:r>
              <a:rPr lang="ar-IQ" sz="2400" dirty="0">
                <a:solidFill>
                  <a:srgbClr val="C0504D">
                    <a:lumMod val="75000"/>
                  </a:srgbClr>
                </a:solidFill>
                <a:effectLst>
                  <a:outerShdw blurRad="38100" dist="38100" dir="2700000" algn="tl">
                    <a:srgbClr val="000000">
                      <a:alpha val="43137"/>
                    </a:srgbClr>
                  </a:outerShdw>
                </a:effectLst>
              </a:rPr>
              <a:t>ان </a:t>
            </a:r>
            <a:r>
              <a:rPr lang="ar-IQ" sz="2400" dirty="0" smtClean="0">
                <a:solidFill>
                  <a:srgbClr val="C0504D">
                    <a:lumMod val="75000"/>
                  </a:srgbClr>
                </a:solidFill>
                <a:effectLst>
                  <a:outerShdw blurRad="38100" dist="38100" dir="2700000" algn="tl">
                    <a:srgbClr val="000000">
                      <a:alpha val="43137"/>
                    </a:srgbClr>
                  </a:outerShdw>
                </a:effectLst>
              </a:rPr>
              <a:t>المجلات </a:t>
            </a:r>
            <a:r>
              <a:rPr lang="ar-IQ" sz="2400" dirty="0">
                <a:solidFill>
                  <a:srgbClr val="C0504D">
                    <a:lumMod val="75000"/>
                  </a:srgbClr>
                </a:solidFill>
                <a:effectLst>
                  <a:outerShdw blurRad="38100" dist="38100" dir="2700000" algn="tl">
                    <a:srgbClr val="000000">
                      <a:alpha val="43137"/>
                    </a:srgbClr>
                  </a:outerShdw>
                </a:effectLst>
              </a:rPr>
              <a:t>اسرع </a:t>
            </a:r>
            <a:r>
              <a:rPr lang="ar-IQ" sz="2400" dirty="0" smtClean="0">
                <a:solidFill>
                  <a:srgbClr val="C0504D">
                    <a:lumMod val="75000"/>
                  </a:srgbClr>
                </a:solidFill>
                <a:effectLst>
                  <a:outerShdw blurRad="38100" dist="38100" dir="2700000" algn="tl">
                    <a:srgbClr val="000000">
                      <a:alpha val="43137"/>
                    </a:srgbClr>
                  </a:outerShdw>
                </a:effectLst>
              </a:rPr>
              <a:t>من الكتب في النشر، اذ </a:t>
            </a:r>
            <a:r>
              <a:rPr lang="ar-IQ" sz="2400" dirty="0">
                <a:solidFill>
                  <a:srgbClr val="C0504D">
                    <a:lumMod val="75000"/>
                  </a:srgbClr>
                </a:solidFill>
                <a:effectLst>
                  <a:outerShdw blurRad="38100" dist="38100" dir="2700000" algn="tl">
                    <a:srgbClr val="000000">
                      <a:alpha val="43137"/>
                    </a:srgbClr>
                  </a:outerShdw>
                </a:effectLst>
              </a:rPr>
              <a:t>يتطلب الكتاب وقتا طويلا في </a:t>
            </a:r>
            <a:r>
              <a:rPr lang="ar-IQ" sz="2400" dirty="0" smtClean="0">
                <a:solidFill>
                  <a:srgbClr val="C0504D">
                    <a:lumMod val="75000"/>
                  </a:srgbClr>
                </a:solidFill>
                <a:effectLst>
                  <a:outerShdw blurRad="38100" dist="38100" dir="2700000" algn="tl">
                    <a:srgbClr val="000000">
                      <a:alpha val="43137"/>
                    </a:srgbClr>
                  </a:outerShdw>
                </a:effectLst>
              </a:rPr>
              <a:t>تأليفه وتقديمه </a:t>
            </a:r>
            <a:r>
              <a:rPr lang="ar-IQ" sz="2400" dirty="0">
                <a:solidFill>
                  <a:srgbClr val="C0504D">
                    <a:lumMod val="75000"/>
                  </a:srgbClr>
                </a:solidFill>
                <a:effectLst>
                  <a:outerShdw blurRad="38100" dist="38100" dir="2700000" algn="tl">
                    <a:srgbClr val="000000">
                      <a:alpha val="43137"/>
                    </a:srgbClr>
                  </a:outerShdw>
                </a:effectLst>
              </a:rPr>
              <a:t>الى </a:t>
            </a:r>
            <a:r>
              <a:rPr lang="ar-IQ" sz="2400" dirty="0" smtClean="0">
                <a:solidFill>
                  <a:srgbClr val="C0504D">
                    <a:lumMod val="75000"/>
                  </a:srgbClr>
                </a:solidFill>
                <a:effectLst>
                  <a:outerShdw blurRad="38100" dist="38100" dir="2700000" algn="tl">
                    <a:srgbClr val="000000">
                      <a:alpha val="43137"/>
                    </a:srgbClr>
                  </a:outerShdw>
                </a:effectLst>
              </a:rPr>
              <a:t>المطابع </a:t>
            </a:r>
            <a:r>
              <a:rPr lang="ar-IQ" sz="2400" dirty="0">
                <a:solidFill>
                  <a:srgbClr val="C0504D">
                    <a:lumMod val="75000"/>
                  </a:srgbClr>
                </a:solidFill>
                <a:effectLst>
                  <a:outerShdw blurRad="38100" dist="38100" dir="2700000" algn="tl">
                    <a:srgbClr val="000000">
                      <a:alpha val="43137"/>
                    </a:srgbClr>
                  </a:outerShdw>
                </a:effectLst>
              </a:rPr>
              <a:t>بعد قبوله من الناشر وتصحيحه </a:t>
            </a:r>
            <a:r>
              <a:rPr lang="ar-IQ" sz="2400" dirty="0" smtClean="0">
                <a:solidFill>
                  <a:srgbClr val="C0504D">
                    <a:lumMod val="75000"/>
                  </a:srgbClr>
                </a:solidFill>
                <a:effectLst>
                  <a:outerShdw blurRad="38100" dist="38100" dir="2700000" algn="tl">
                    <a:srgbClr val="000000">
                      <a:alpha val="43137"/>
                    </a:srgbClr>
                  </a:outerShdw>
                </a:effectLst>
              </a:rPr>
              <a:t>وتوزيعه، اما </a:t>
            </a:r>
            <a:r>
              <a:rPr lang="ar-IQ" sz="2400" dirty="0">
                <a:solidFill>
                  <a:srgbClr val="C0504D">
                    <a:lumMod val="75000"/>
                  </a:srgbClr>
                </a:solidFill>
                <a:effectLst>
                  <a:outerShdw blurRad="38100" dist="38100" dir="2700000" algn="tl">
                    <a:srgbClr val="000000">
                      <a:alpha val="43137"/>
                    </a:srgbClr>
                  </a:outerShdw>
                </a:effectLst>
              </a:rPr>
              <a:t>ا</a:t>
            </a:r>
            <a:r>
              <a:rPr lang="ar-IQ" sz="2400" dirty="0" smtClean="0">
                <a:solidFill>
                  <a:srgbClr val="C0504D">
                    <a:lumMod val="75000"/>
                  </a:srgbClr>
                </a:solidFill>
                <a:effectLst>
                  <a:outerShdw blurRad="38100" dist="38100" dir="2700000" algn="tl">
                    <a:srgbClr val="000000">
                      <a:alpha val="43137"/>
                    </a:srgbClr>
                  </a:outerShdw>
                </a:effectLst>
              </a:rPr>
              <a:t>لمجلات </a:t>
            </a:r>
            <a:r>
              <a:rPr lang="ar-IQ" sz="2400" dirty="0">
                <a:solidFill>
                  <a:srgbClr val="C0504D">
                    <a:lumMod val="75000"/>
                  </a:srgbClr>
                </a:solidFill>
                <a:effectLst>
                  <a:outerShdw blurRad="38100" dist="38100" dir="2700000" algn="tl">
                    <a:srgbClr val="000000">
                      <a:alpha val="43137"/>
                    </a:srgbClr>
                  </a:outerShdw>
                </a:effectLst>
              </a:rPr>
              <a:t>فان الفترة ما بين تقديم البحث </a:t>
            </a:r>
            <a:r>
              <a:rPr lang="ar-IQ" sz="2400" dirty="0" smtClean="0">
                <a:solidFill>
                  <a:srgbClr val="C0504D">
                    <a:lumMod val="75000"/>
                  </a:srgbClr>
                </a:solidFill>
                <a:effectLst>
                  <a:outerShdw blurRad="38100" dist="38100" dir="2700000" algn="tl">
                    <a:srgbClr val="000000">
                      <a:alpha val="43137"/>
                    </a:srgbClr>
                  </a:outerShdw>
                </a:effectLst>
              </a:rPr>
              <a:t>ونشره </a:t>
            </a:r>
            <a:r>
              <a:rPr lang="ar-IQ" sz="2400" dirty="0">
                <a:solidFill>
                  <a:srgbClr val="C0504D">
                    <a:lumMod val="75000"/>
                  </a:srgbClr>
                </a:solidFill>
                <a:effectLst>
                  <a:outerShdw blurRad="38100" dist="38100" dir="2700000" algn="tl">
                    <a:srgbClr val="000000">
                      <a:alpha val="43137"/>
                    </a:srgbClr>
                  </a:outerShdw>
                </a:effectLst>
              </a:rPr>
              <a:t>في مجلة </a:t>
            </a:r>
            <a:r>
              <a:rPr lang="ar-IQ" sz="2400" dirty="0" smtClean="0">
                <a:solidFill>
                  <a:srgbClr val="C0504D">
                    <a:lumMod val="75000"/>
                  </a:srgbClr>
                </a:solidFill>
                <a:effectLst>
                  <a:outerShdw blurRad="38100" dist="38100" dir="2700000" algn="tl">
                    <a:srgbClr val="000000">
                      <a:alpha val="43137"/>
                    </a:srgbClr>
                  </a:outerShdw>
                </a:effectLst>
              </a:rPr>
              <a:t>لا يزيد على اشهر قليلة. ويمكن </a:t>
            </a:r>
            <a:r>
              <a:rPr lang="ar-IQ" sz="2400" dirty="0">
                <a:solidFill>
                  <a:srgbClr val="C0504D">
                    <a:lumMod val="75000"/>
                  </a:srgbClr>
                </a:solidFill>
                <a:effectLst>
                  <a:outerShdw blurRad="38100" dist="38100" dir="2700000" algn="tl">
                    <a:srgbClr val="000000">
                      <a:alpha val="43137"/>
                    </a:srgbClr>
                  </a:outerShdw>
                </a:effectLst>
              </a:rPr>
              <a:t>اضافة ظاهرة اخرى هي ضعف صدور الدوريات في مواعيدها </a:t>
            </a:r>
            <a:r>
              <a:rPr lang="ar-IQ" sz="2400" dirty="0" smtClean="0">
                <a:solidFill>
                  <a:srgbClr val="C0504D">
                    <a:lumMod val="75000"/>
                  </a:srgbClr>
                </a:solidFill>
                <a:effectLst>
                  <a:outerShdw blurRad="38100" dist="38100" dir="2700000" algn="tl">
                    <a:srgbClr val="000000">
                      <a:alpha val="43137"/>
                    </a:srgbClr>
                  </a:outerShdw>
                </a:effectLst>
              </a:rPr>
              <a:t>المقررة، وهناك </a:t>
            </a:r>
            <a:r>
              <a:rPr lang="ar-IQ" sz="2400" dirty="0">
                <a:solidFill>
                  <a:srgbClr val="C0504D">
                    <a:lumMod val="75000"/>
                  </a:srgbClr>
                </a:solidFill>
                <a:effectLst>
                  <a:outerShdw blurRad="38100" dist="38100" dir="2700000" algn="tl">
                    <a:srgbClr val="000000">
                      <a:alpha val="43137"/>
                    </a:srgbClr>
                  </a:outerShdw>
                </a:effectLst>
              </a:rPr>
              <a:t>اسباب اخرى لتأخر النشر اهمها ارتفاع عدد المقالات التي تقدم للنشر في دوريات معينة وما </a:t>
            </a:r>
            <a:r>
              <a:rPr lang="ar-IQ" sz="2400" dirty="0" smtClean="0">
                <a:solidFill>
                  <a:srgbClr val="C0504D">
                    <a:lumMod val="75000"/>
                  </a:srgbClr>
                </a:solidFill>
                <a:effectLst>
                  <a:outerShdw blurRad="38100" dist="38100" dir="2700000" algn="tl">
                    <a:srgbClr val="000000">
                      <a:alpha val="43137"/>
                    </a:srgbClr>
                  </a:outerShdw>
                </a:effectLst>
              </a:rPr>
              <a:t>يستغرقه التحكيم لهذه </a:t>
            </a:r>
            <a:r>
              <a:rPr lang="ar-IQ" sz="2400" dirty="0">
                <a:solidFill>
                  <a:srgbClr val="C0504D">
                    <a:lumMod val="75000"/>
                  </a:srgbClr>
                </a:solidFill>
                <a:effectLst>
                  <a:outerShdw blurRad="38100" dist="38100" dir="2700000" algn="tl">
                    <a:srgbClr val="000000">
                      <a:alpha val="43137"/>
                    </a:srgbClr>
                  </a:outerShdw>
                </a:effectLst>
              </a:rPr>
              <a:t>المقالات وتقييمها كذلك ارتفاع </a:t>
            </a:r>
            <a:r>
              <a:rPr lang="ar-IQ" sz="2400" dirty="0" smtClean="0">
                <a:solidFill>
                  <a:srgbClr val="C0504D">
                    <a:lumMod val="75000"/>
                  </a:srgbClr>
                </a:solidFill>
                <a:effectLst>
                  <a:outerShdw blurRad="38100" dist="38100" dir="2700000" algn="tl">
                    <a:srgbClr val="000000">
                      <a:alpha val="43137"/>
                    </a:srgbClr>
                  </a:outerShdw>
                </a:effectLst>
              </a:rPr>
              <a:t>تكاليف </a:t>
            </a:r>
            <a:r>
              <a:rPr lang="ar-IQ" sz="2400" dirty="0">
                <a:solidFill>
                  <a:srgbClr val="C0504D">
                    <a:lumMod val="75000"/>
                  </a:srgbClr>
                </a:solidFill>
                <a:effectLst>
                  <a:outerShdw blurRad="38100" dist="38100" dir="2700000" algn="tl">
                    <a:srgbClr val="000000">
                      <a:alpha val="43137"/>
                    </a:srgbClr>
                  </a:outerShdw>
                </a:effectLst>
              </a:rPr>
              <a:t>النشر التي ترهق كاهل الباحث واذا اضفنا الى تأخر النشر تأخر وصول المطبوعات نفسها للدول النامية بسبب بعدها عن مراكز النشر العالمية </a:t>
            </a:r>
            <a:r>
              <a:rPr lang="ar-IQ" sz="2400" dirty="0" smtClean="0">
                <a:solidFill>
                  <a:srgbClr val="C0504D">
                    <a:lumMod val="75000"/>
                  </a:srgbClr>
                </a:solidFill>
                <a:effectLst>
                  <a:outerShdw blurRad="38100" dist="38100" dir="2700000" algn="tl">
                    <a:srgbClr val="000000">
                      <a:alpha val="43137"/>
                    </a:srgbClr>
                  </a:outerShdw>
                </a:effectLst>
              </a:rPr>
              <a:t>الرئيسية.</a:t>
            </a:r>
          </a:p>
          <a:p>
            <a:pPr algn="just"/>
            <a:r>
              <a:rPr lang="ar-IQ" sz="2400" dirty="0" smtClean="0">
                <a:solidFill>
                  <a:prstClr val="black"/>
                </a:solidFill>
              </a:rPr>
              <a:t>   </a:t>
            </a:r>
            <a:r>
              <a:rPr lang="ar-IQ" sz="2400" dirty="0" smtClean="0">
                <a:solidFill>
                  <a:srgbClr val="00B050"/>
                </a:solidFill>
                <a:effectLst>
                  <a:outerShdw blurRad="38100" dist="38100" dir="2700000" algn="tl">
                    <a:srgbClr val="000000">
                      <a:alpha val="43137"/>
                    </a:srgbClr>
                  </a:outerShdw>
                </a:effectLst>
              </a:rPr>
              <a:t>ان </a:t>
            </a:r>
            <a:r>
              <a:rPr lang="ar-IQ" sz="2400" dirty="0">
                <a:solidFill>
                  <a:srgbClr val="00B050"/>
                </a:solidFill>
                <a:effectLst>
                  <a:outerShdw blurRad="38100" dist="38100" dir="2700000" algn="tl">
                    <a:srgbClr val="000000">
                      <a:alpha val="43137"/>
                    </a:srgbClr>
                  </a:outerShdw>
                </a:effectLst>
              </a:rPr>
              <a:t>الحياة في تغيير مستمر ف</a:t>
            </a:r>
            <a:r>
              <a:rPr lang="ar-IQ" sz="2400" dirty="0" smtClean="0">
                <a:solidFill>
                  <a:srgbClr val="00B050"/>
                </a:solidFill>
                <a:effectLst>
                  <a:outerShdw blurRad="38100" dist="38100" dir="2700000" algn="tl">
                    <a:srgbClr val="000000">
                      <a:alpha val="43137"/>
                    </a:srgbClr>
                  </a:outerShdw>
                </a:effectLst>
              </a:rPr>
              <a:t>لم </a:t>
            </a:r>
            <a:r>
              <a:rPr lang="ar-IQ" sz="2400" dirty="0">
                <a:solidFill>
                  <a:srgbClr val="00B050"/>
                </a:solidFill>
                <a:effectLst>
                  <a:outerShdw blurRad="38100" dist="38100" dir="2700000" algn="tl">
                    <a:srgbClr val="000000">
                      <a:alpha val="43137"/>
                    </a:srgbClr>
                  </a:outerShdw>
                </a:effectLst>
              </a:rPr>
              <a:t>يعد لجانب كبير من النتاج الفكري الحديث سوى قيمة مؤقتة وخصوصا في مجالات العلوم </a:t>
            </a:r>
            <a:r>
              <a:rPr lang="ar-IQ" sz="2400" dirty="0" smtClean="0">
                <a:solidFill>
                  <a:srgbClr val="00B050"/>
                </a:solidFill>
                <a:effectLst>
                  <a:outerShdw blurRad="38100" dist="38100" dir="2700000" algn="tl">
                    <a:srgbClr val="000000">
                      <a:alpha val="43137"/>
                    </a:srgbClr>
                  </a:outerShdw>
                </a:effectLst>
              </a:rPr>
              <a:t>والتكنولوجيا، </a:t>
            </a:r>
            <a:r>
              <a:rPr lang="ar-IQ" sz="2400" dirty="0">
                <a:solidFill>
                  <a:srgbClr val="00B050"/>
                </a:solidFill>
                <a:effectLst>
                  <a:outerShdw blurRad="38100" dist="38100" dir="2700000" algn="tl">
                    <a:srgbClr val="000000">
                      <a:alpha val="43137"/>
                    </a:srgbClr>
                  </a:outerShdw>
                </a:effectLst>
              </a:rPr>
              <a:t>والذي يتقدم البحث فيها بصورة </a:t>
            </a:r>
            <a:r>
              <a:rPr lang="ar-IQ" sz="2400" dirty="0" smtClean="0">
                <a:solidFill>
                  <a:srgbClr val="00B050"/>
                </a:solidFill>
                <a:effectLst>
                  <a:outerShdw blurRad="38100" dist="38100" dir="2700000" algn="tl">
                    <a:srgbClr val="000000">
                      <a:alpha val="43137"/>
                    </a:srgbClr>
                  </a:outerShdw>
                </a:effectLst>
              </a:rPr>
              <a:t>مضطردة، </a:t>
            </a:r>
            <a:r>
              <a:rPr lang="ar-IQ" sz="2400" dirty="0">
                <a:solidFill>
                  <a:srgbClr val="00B050"/>
                </a:solidFill>
                <a:effectLst>
                  <a:outerShdw blurRad="38100" dist="38100" dir="2700000" algn="tl">
                    <a:srgbClr val="000000">
                      <a:alpha val="43137"/>
                    </a:srgbClr>
                  </a:outerShdw>
                </a:effectLst>
              </a:rPr>
              <a:t>اذ من الممكن ان تصبح المعلومات في هذا المجال معطلة بعد </a:t>
            </a:r>
            <a:r>
              <a:rPr lang="ar-IQ" sz="2400" dirty="0" smtClean="0">
                <a:solidFill>
                  <a:srgbClr val="00B050"/>
                </a:solidFill>
                <a:effectLst>
                  <a:outerShdw blurRad="38100" dist="38100" dir="2700000" algn="tl">
                    <a:srgbClr val="000000">
                      <a:alpha val="43137"/>
                    </a:srgbClr>
                  </a:outerShdw>
                </a:effectLst>
              </a:rPr>
              <a:t>فترة قصيرة  </a:t>
            </a:r>
            <a:r>
              <a:rPr lang="ar-IQ" sz="2400" dirty="0">
                <a:solidFill>
                  <a:srgbClr val="00B050"/>
                </a:solidFill>
                <a:effectLst>
                  <a:outerShdw blurRad="38100" dist="38100" dir="2700000" algn="tl">
                    <a:srgbClr val="000000">
                      <a:alpha val="43137"/>
                    </a:srgbClr>
                  </a:outerShdw>
                </a:effectLst>
              </a:rPr>
              <a:t>من </a:t>
            </a:r>
            <a:r>
              <a:rPr lang="ar-IQ" sz="2400" dirty="0" smtClean="0">
                <a:solidFill>
                  <a:srgbClr val="00B050"/>
                </a:solidFill>
                <a:effectLst>
                  <a:outerShdw blurRad="38100" dist="38100" dir="2700000" algn="tl">
                    <a:srgbClr val="000000">
                      <a:alpha val="43137"/>
                    </a:srgbClr>
                  </a:outerShdw>
                </a:effectLst>
              </a:rPr>
              <a:t>نشرها، فالسرعة الفورية </a:t>
            </a:r>
            <a:r>
              <a:rPr lang="ar-IQ" sz="2400" dirty="0">
                <a:solidFill>
                  <a:srgbClr val="00B050"/>
                </a:solidFill>
                <a:effectLst>
                  <a:outerShdw blurRad="38100" dist="38100" dir="2700000" algn="tl">
                    <a:srgbClr val="000000">
                      <a:alpha val="43137"/>
                    </a:srgbClr>
                  </a:outerShdw>
                </a:effectLst>
              </a:rPr>
              <a:t>في نقل المعلومات وايصالها مطلب </a:t>
            </a:r>
            <a:r>
              <a:rPr lang="ar-IQ" sz="2400" dirty="0" smtClean="0">
                <a:solidFill>
                  <a:srgbClr val="00B050"/>
                </a:solidFill>
                <a:effectLst>
                  <a:outerShdw blurRad="38100" dist="38100" dir="2700000" algn="tl">
                    <a:srgbClr val="000000">
                      <a:alpha val="43137"/>
                    </a:srgbClr>
                  </a:outerShdw>
                </a:effectLst>
              </a:rPr>
              <a:t>اساس </a:t>
            </a:r>
            <a:r>
              <a:rPr lang="ar-IQ" sz="2400" dirty="0">
                <a:solidFill>
                  <a:srgbClr val="00B050"/>
                </a:solidFill>
                <a:effectLst>
                  <a:outerShdw blurRad="38100" dist="38100" dir="2700000" algn="tl">
                    <a:srgbClr val="000000">
                      <a:alpha val="43137"/>
                    </a:srgbClr>
                  </a:outerShdw>
                </a:effectLst>
              </a:rPr>
              <a:t>في </a:t>
            </a:r>
            <a:r>
              <a:rPr lang="ar-IQ" sz="2400" dirty="0" smtClean="0">
                <a:solidFill>
                  <a:srgbClr val="00B050"/>
                </a:solidFill>
                <a:effectLst>
                  <a:outerShdw blurRad="38100" dist="38100" dir="2700000" algn="tl">
                    <a:srgbClr val="000000">
                      <a:alpha val="43137"/>
                    </a:srgbClr>
                  </a:outerShdw>
                </a:effectLst>
              </a:rPr>
              <a:t>قيمة المعلومات. </a:t>
            </a:r>
            <a:endParaRPr lang="ar-IQ" sz="24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193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a:effectLst>
                  <a:outerShdw blurRad="38100" dist="38100" dir="2700000" algn="tl">
                    <a:srgbClr val="000000">
                      <a:alpha val="43137"/>
                    </a:srgbClr>
                  </a:outerShdw>
                </a:effectLst>
                <a:latin typeface="Aldhabi" pitchFamily="2" charset="-78"/>
                <a:cs typeface="Aldhabi" pitchFamily="2" charset="-78"/>
              </a:rPr>
              <a:t>عصر المعلومات</a:t>
            </a:r>
          </a:p>
        </p:txBody>
      </p:sp>
      <p:sp>
        <p:nvSpPr>
          <p:cNvPr id="3" name="عنصر نائب للمحتوى 2"/>
          <p:cNvSpPr>
            <a:spLocks noGrp="1"/>
          </p:cNvSpPr>
          <p:nvPr>
            <p:ph idx="1"/>
          </p:nvPr>
        </p:nvSpPr>
        <p:spPr/>
        <p:txBody>
          <a:bodyPr>
            <a:normAutofit/>
          </a:bodyPr>
          <a:lstStyle/>
          <a:p>
            <a:r>
              <a:rPr lang="ar-IQ" dirty="0"/>
              <a:t> نشهد اليوم في عصر المعلومات سلسلة متسارعة من التغييرات التقنية والعلمية والاقتصادية جعلتنا ترى العالم من خلال شاشة صغيرة وتم تحقيق ذلك عن طريق تكنولوجيا المعلومات وشبكات الاتصال والاقمار الصناعية.</a:t>
            </a:r>
          </a:p>
          <a:p>
            <a:r>
              <a:rPr lang="ar-IQ" dirty="0"/>
              <a:t>   هذه التغيرات التكنولوجية المتسارعة انعكست بشكل مباشر على المسار الحضاري للبشرية وأدت الى التغيرات الثقافية والاجتماعية والسياسية والاقتصادية.</a:t>
            </a:r>
          </a:p>
          <a:p>
            <a:r>
              <a:rPr lang="ar-IQ" dirty="0"/>
              <a:t> ويستمر عصر المعلومات الذي نعيشه بالتطورات المذهلة في تكنولوجيا المعلومات والاتصالات.</a:t>
            </a:r>
          </a:p>
        </p:txBody>
      </p:sp>
    </p:spTree>
    <p:extLst>
      <p:ext uri="{BB962C8B-B14F-4D97-AF65-F5344CB8AC3E}">
        <p14:creationId xmlns:p14="http://schemas.microsoft.com/office/powerpoint/2010/main" val="226430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solidFill>
                  <a:schemeClr val="tx1"/>
                </a:solidFill>
              </a:rPr>
              <a:t>مراحل طيف المعلومات</a:t>
            </a:r>
            <a:endParaRPr lang="ar-IQ" dirty="0">
              <a:solidFill>
                <a:schemeClr val="tx1"/>
              </a:solidFill>
            </a:endParaRPr>
          </a:p>
        </p:txBody>
      </p:sp>
      <p:sp>
        <p:nvSpPr>
          <p:cNvPr id="3" name="عنصر نائب للمحتوى 2"/>
          <p:cNvSpPr>
            <a:spLocks noGrp="1"/>
          </p:cNvSpPr>
          <p:nvPr>
            <p:ph sz="quarter" idx="1"/>
          </p:nvPr>
        </p:nvSpPr>
        <p:spPr/>
        <p:txBody>
          <a:bodyPr>
            <a:normAutofit fontScale="77500" lnSpcReduction="20000"/>
          </a:bodyPr>
          <a:lstStyle/>
          <a:p>
            <a:pPr marL="0" indent="0">
              <a:buNone/>
            </a:pPr>
            <a:r>
              <a:rPr lang="ar-IQ" dirty="0" smtClean="0"/>
              <a:t>يتكون طيف المعلومات من المراحل الآتية:</a:t>
            </a:r>
          </a:p>
          <a:p>
            <a:pPr marL="514350" indent="-514350">
              <a:buFont typeface="+mj-lt"/>
              <a:buAutoNum type="arabicPeriod"/>
            </a:pPr>
            <a:r>
              <a:rPr lang="ar-IQ" dirty="0" smtClean="0"/>
              <a:t>الرموز: توجد منظومات رمزية صوتية او صورية او رسومية متعارف عليها منذ اقدم العصور استخدمها الانسان ولايزال يبتكر الكثير منها كوسائل استدلال معينة(الدخان، صوت البوق، صافرات الانذار، اصوات الانسان،....) </a:t>
            </a:r>
          </a:p>
          <a:p>
            <a:pPr marL="514350" indent="-514350">
              <a:buFont typeface="+mj-lt"/>
              <a:buAutoNum type="arabicPeriod"/>
            </a:pPr>
            <a:r>
              <a:rPr lang="ar-IQ" dirty="0"/>
              <a:t>البيانات</a:t>
            </a:r>
            <a:r>
              <a:rPr lang="ar-IQ" dirty="0" smtClean="0"/>
              <a:t>: هي الحقائق </a:t>
            </a:r>
            <a:r>
              <a:rPr lang="ar-IQ" dirty="0"/>
              <a:t>والقياسات والمشاهدات التي تكون على شكل أرقام وحروف ورموز </a:t>
            </a:r>
            <a:r>
              <a:rPr lang="ar-IQ" dirty="0" smtClean="0"/>
              <a:t>او أشكال، </a:t>
            </a:r>
            <a:r>
              <a:rPr lang="ar-IQ" dirty="0"/>
              <a:t>تختصّ بفكرة وموضوع معيّن، والبيانات لا يكون لها معنى، ولهذا يتم تجميعها حتى يتم استخدامها</a:t>
            </a:r>
            <a:r>
              <a:rPr lang="ar-IQ" dirty="0" smtClean="0"/>
              <a:t>.</a:t>
            </a:r>
            <a:endParaRPr lang="ar-IQ" dirty="0"/>
          </a:p>
          <a:p>
            <a:pPr marL="514350" indent="-514350">
              <a:buFont typeface="+mj-lt"/>
              <a:buAutoNum type="arabicPeriod"/>
            </a:pPr>
            <a:r>
              <a:rPr lang="ar-IQ" dirty="0"/>
              <a:t>المعلومات</a:t>
            </a:r>
            <a:r>
              <a:rPr lang="ar-IQ" dirty="0" smtClean="0"/>
              <a:t>: هي </a:t>
            </a:r>
            <a:r>
              <a:rPr lang="ar-IQ" dirty="0"/>
              <a:t>نتاج معالجة البيانات</a:t>
            </a:r>
            <a:r>
              <a:rPr lang="ar-IQ" dirty="0" smtClean="0"/>
              <a:t>، </a:t>
            </a:r>
            <a:r>
              <a:rPr lang="ar-IQ" dirty="0"/>
              <a:t>التي تمّ معالجتها بتصنيفها وتنظيمها وتحليلها، وأصبح لها معنى لتحقق هدف معين وتُستعمل لغرض </a:t>
            </a:r>
            <a:r>
              <a:rPr lang="ar-IQ" dirty="0" smtClean="0"/>
              <a:t>معيّن</a:t>
            </a:r>
            <a:endParaRPr lang="ar-IQ" dirty="0"/>
          </a:p>
          <a:p>
            <a:pPr marL="514350" indent="-514350">
              <a:buFont typeface="+mj-lt"/>
              <a:buAutoNum type="arabicPeriod"/>
            </a:pPr>
            <a:r>
              <a:rPr lang="ar-IQ" dirty="0"/>
              <a:t>المعرفة</a:t>
            </a:r>
            <a:r>
              <a:rPr lang="ar-IQ" dirty="0" smtClean="0"/>
              <a:t>: تعني </a:t>
            </a:r>
            <a:r>
              <a:rPr lang="ar-IQ" dirty="0"/>
              <a:t>القيام بتصرف معين </a:t>
            </a:r>
            <a:r>
              <a:rPr lang="ar-IQ" dirty="0" smtClean="0"/>
              <a:t>لعمل </a:t>
            </a:r>
            <a:r>
              <a:rPr lang="ar-IQ" dirty="0"/>
              <a:t>ذهني </a:t>
            </a:r>
            <a:r>
              <a:rPr lang="ar-IQ" dirty="0" smtClean="0"/>
              <a:t>أو </a:t>
            </a:r>
            <a:r>
              <a:rPr lang="ar-IQ" dirty="0"/>
              <a:t>مادي جاء خلاصة </a:t>
            </a:r>
            <a:r>
              <a:rPr lang="ar-IQ" dirty="0" smtClean="0"/>
              <a:t>إدخال </a:t>
            </a:r>
            <a:r>
              <a:rPr lang="ar-IQ" dirty="0"/>
              <a:t>البيانات ثم معالجتها للحصول على المعلومات ثم وضعها في إطار معرفي لتتكون </a:t>
            </a:r>
            <a:r>
              <a:rPr lang="ar-IQ" dirty="0" smtClean="0"/>
              <a:t>المعارف .</a:t>
            </a:r>
            <a:endParaRPr lang="ar-IQ" dirty="0"/>
          </a:p>
          <a:p>
            <a:pPr marL="514350" indent="-514350">
              <a:buFont typeface="+mj-lt"/>
              <a:buAutoNum type="arabicPeriod"/>
            </a:pPr>
            <a:r>
              <a:rPr lang="ar-IQ" dirty="0" smtClean="0"/>
              <a:t>الخبرات </a:t>
            </a:r>
            <a:r>
              <a:rPr lang="ar-IQ" dirty="0" smtClean="0"/>
              <a:t>او الحكم: مرحلة استنتاج الخبرات والحكم تلي مرحلة المعرفة ويمكن ان تكون في قمة هرم المعلومات، فالإنسان بعد ان يحصل على معارف كثيرة يستخدمها في اتخاذ القرارات، واسداء </a:t>
            </a:r>
            <a:r>
              <a:rPr lang="ar-IQ" dirty="0"/>
              <a:t>ن</a:t>
            </a:r>
            <a:r>
              <a:rPr lang="ar-IQ" dirty="0" smtClean="0"/>
              <a:t>صائح </a:t>
            </a:r>
            <a:r>
              <a:rPr lang="ar-IQ" dirty="0" smtClean="0"/>
              <a:t>عن تجاربه </a:t>
            </a:r>
            <a:r>
              <a:rPr lang="ar-IQ" dirty="0" smtClean="0"/>
              <a:t> </a:t>
            </a:r>
            <a:r>
              <a:rPr lang="ar-IQ" dirty="0" smtClean="0"/>
              <a:t>لتكون </a:t>
            </a:r>
            <a:r>
              <a:rPr lang="ar-IQ" dirty="0" smtClean="0"/>
              <a:t>خبرات </a:t>
            </a:r>
            <a:r>
              <a:rPr lang="ar-IQ" dirty="0" smtClean="0"/>
              <a:t>جاهزة للتطبيق.</a:t>
            </a:r>
            <a:endParaRPr lang="ar-IQ" dirty="0"/>
          </a:p>
        </p:txBody>
      </p:sp>
    </p:spTree>
    <p:extLst>
      <p:ext uri="{BB962C8B-B14F-4D97-AF65-F5344CB8AC3E}">
        <p14:creationId xmlns:p14="http://schemas.microsoft.com/office/powerpoint/2010/main" val="109552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عصر المعلومات</a:t>
            </a:r>
            <a:endParaRPr lang="ar-IQ" dirty="0"/>
          </a:p>
        </p:txBody>
      </p:sp>
      <p:sp>
        <p:nvSpPr>
          <p:cNvPr id="3" name="عنصر نائب للمحتوى 2"/>
          <p:cNvSpPr>
            <a:spLocks noGrp="1"/>
          </p:cNvSpPr>
          <p:nvPr>
            <p:ph idx="1"/>
          </p:nvPr>
        </p:nvSpPr>
        <p:spPr/>
        <p:txBody>
          <a:bodyPr/>
          <a:lstStyle/>
          <a:p>
            <a:r>
              <a:rPr lang="ar-IQ" dirty="0"/>
              <a:t> ان عصر المعلومات اصبحت فيه المعلومات تدخل في مجالات الحياة كافة، حيث يشهد العالم في ظل الوضع الدولي الجديد تطورا تكنولوجيا امتزجت فيه نتائج وخلاصات ثلاث ثورات هي: ثورة المعلوماتية، وثورة وسائل الاتصال، والثورة في مجال الحاسوب. هذه الثورات الثلاث ادت الى ظهور نظم جديدة للمعلومات اي ان الفضاء الالكتروني للمعلومات اصبح وسيطا للمستقبل لهذه المعلومات اي استخدام هذا الوسيط في ما يشاء.</a:t>
            </a:r>
          </a:p>
          <a:p>
            <a:endParaRPr lang="ar-IQ" dirty="0"/>
          </a:p>
        </p:txBody>
      </p:sp>
    </p:spTree>
    <p:extLst>
      <p:ext uri="{BB962C8B-B14F-4D97-AF65-F5344CB8AC3E}">
        <p14:creationId xmlns:p14="http://schemas.microsoft.com/office/powerpoint/2010/main" val="1747053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عصر المعلومات</a:t>
            </a:r>
            <a:endParaRPr lang="ar-IQ" dirty="0"/>
          </a:p>
        </p:txBody>
      </p:sp>
      <p:sp>
        <p:nvSpPr>
          <p:cNvPr id="3" name="عنصر نائب للمحتوى 2"/>
          <p:cNvSpPr>
            <a:spLocks noGrp="1"/>
          </p:cNvSpPr>
          <p:nvPr>
            <p:ph idx="1"/>
          </p:nvPr>
        </p:nvSpPr>
        <p:spPr/>
        <p:txBody>
          <a:bodyPr/>
          <a:lstStyle/>
          <a:p>
            <a:r>
              <a:rPr lang="ar-IQ" dirty="0"/>
              <a:t> ارتبط عصر المعلومات بظهور الحاسوب الذي مرَّ بثلاثة اجيال ارتبطت بثلاث تطورات تقنية هي:</a:t>
            </a:r>
          </a:p>
          <a:p>
            <a:r>
              <a:rPr lang="ar-IQ" dirty="0"/>
              <a:t>الانابيب المفرغة، والترانسيستور والدائرة المتكاملة وغيرت كل تقنية من طبيعة الحاسوب. واستمر تطور الحاسوب ليصل الى مصطلح الجيل الخامس من الحاسبات الذي اطلق عليه جيل الحاسبات الذكية. وتطورت هذا المصطلح ليشمل مجالات ابحاث متعددة ارتبطت بالذكاء الاصطناعي والنظم الخبيرة واللغات الطبيعية. </a:t>
            </a:r>
          </a:p>
        </p:txBody>
      </p:sp>
    </p:spTree>
    <p:extLst>
      <p:ext uri="{BB962C8B-B14F-4D97-AF65-F5344CB8AC3E}">
        <p14:creationId xmlns:p14="http://schemas.microsoft.com/office/powerpoint/2010/main" val="3594439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مفهوم عصر المعلومات</a:t>
            </a:r>
            <a:endParaRPr lang="ar-IQ" dirty="0"/>
          </a:p>
        </p:txBody>
      </p:sp>
      <p:sp>
        <p:nvSpPr>
          <p:cNvPr id="3" name="عنصر نائب للمحتوى 2"/>
          <p:cNvSpPr>
            <a:spLocks noGrp="1"/>
          </p:cNvSpPr>
          <p:nvPr>
            <p:ph idx="1"/>
          </p:nvPr>
        </p:nvSpPr>
        <p:spPr/>
        <p:txBody>
          <a:bodyPr>
            <a:normAutofit/>
          </a:bodyPr>
          <a:lstStyle/>
          <a:p>
            <a:r>
              <a:rPr lang="ar-IQ" dirty="0"/>
              <a:t>ظهرت ملامح عصر المعلومات بعد الحرب العالمية الثانية(1939-1945) وذلك من خلال جهود علماء الاقتصاد والاجتماع وعدد من علماء المعلومات مثل تايلور وغيره.</a:t>
            </a:r>
          </a:p>
          <a:p>
            <a:r>
              <a:rPr lang="ar-IQ" dirty="0"/>
              <a:t>   وسمي هذا العصر بعصر المعلومات او العصر الالكتروني او عصر ما بعد الصناعي نظرا للتحول العالمي من اقتصاد الصناعات الى اقتصاد المعلومات. </a:t>
            </a:r>
          </a:p>
          <a:p>
            <a:r>
              <a:rPr lang="ar-IQ" dirty="0"/>
              <a:t>    وتوافق عصر المعلومات مع مفهوم الاتصالات في تطورهما واصبح المفهومان وحدة متكاملة لا ينفصلان في تقديم خدمات المعلومات ومعالجتها وتناقلها بسهولة ويسر. </a:t>
            </a:r>
          </a:p>
        </p:txBody>
      </p:sp>
    </p:spTree>
    <p:extLst>
      <p:ext uri="{BB962C8B-B14F-4D97-AF65-F5344CB8AC3E}">
        <p14:creationId xmlns:p14="http://schemas.microsoft.com/office/powerpoint/2010/main" val="1380280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أهمية عصر المعلومات</a:t>
            </a:r>
            <a:endParaRPr lang="ar-IQ" dirty="0"/>
          </a:p>
        </p:txBody>
      </p:sp>
      <p:sp>
        <p:nvSpPr>
          <p:cNvPr id="3" name="عنصر نائب للمحتوى 2"/>
          <p:cNvSpPr>
            <a:spLocks noGrp="1"/>
          </p:cNvSpPr>
          <p:nvPr>
            <p:ph idx="1"/>
          </p:nvPr>
        </p:nvSpPr>
        <p:spPr/>
        <p:txBody>
          <a:bodyPr>
            <a:normAutofit/>
          </a:bodyPr>
          <a:lstStyle/>
          <a:p>
            <a:r>
              <a:rPr lang="ar-IQ" dirty="0"/>
              <a:t> اتخذت المعلومات أهميتها في عصر المعلومات من خلال عدد من المعطيات ندرج منها:</a:t>
            </a:r>
          </a:p>
          <a:p>
            <a:r>
              <a:rPr lang="ar-IQ" dirty="0"/>
              <a:t>1. الكم الكبير من المعلومات في مجالات الادارة والعلوم المختلفة والاقتصاد والتكنولوجيا.</a:t>
            </a:r>
          </a:p>
          <a:p>
            <a:r>
              <a:rPr lang="ar-IQ" dirty="0"/>
              <a:t>2. تنوع وتشابك مناحي الحياة ونقصد علاقتها ووعي الناس وضرورة تجسيد هذه المفاهيم وتوثيقها بشكل يمكن الرجوع اليها.</a:t>
            </a:r>
          </a:p>
          <a:p>
            <a:r>
              <a:rPr lang="ar-IQ" dirty="0"/>
              <a:t>3. تطور الحياة من خلق فرص البحث والدراسة العلمية والتقنية وغيرها. </a:t>
            </a:r>
          </a:p>
          <a:p>
            <a:endParaRPr lang="ar-IQ" dirty="0"/>
          </a:p>
        </p:txBody>
      </p:sp>
    </p:spTree>
    <p:extLst>
      <p:ext uri="{BB962C8B-B14F-4D97-AF65-F5344CB8AC3E}">
        <p14:creationId xmlns:p14="http://schemas.microsoft.com/office/powerpoint/2010/main" val="115092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سمات عصر المعلومات</a:t>
            </a:r>
            <a:endParaRPr lang="ar-IQ" dirty="0"/>
          </a:p>
        </p:txBody>
      </p:sp>
      <p:sp>
        <p:nvSpPr>
          <p:cNvPr id="3" name="عنصر نائب للمحتوى 2"/>
          <p:cNvSpPr>
            <a:spLocks noGrp="1"/>
          </p:cNvSpPr>
          <p:nvPr>
            <p:ph idx="1"/>
          </p:nvPr>
        </p:nvSpPr>
        <p:spPr/>
        <p:txBody>
          <a:bodyPr>
            <a:normAutofit fontScale="85000" lnSpcReduction="10000"/>
          </a:bodyPr>
          <a:lstStyle/>
          <a:p>
            <a:r>
              <a:rPr lang="ar-IQ" dirty="0"/>
              <a:t> هناك معطيات عدة تمثل سمات عصر المعلومات منها:</a:t>
            </a:r>
          </a:p>
          <a:p>
            <a:r>
              <a:rPr lang="ar-IQ" dirty="0"/>
              <a:t>تزايد القدرة الانتاجية للمعلومات على حساب انتاج السلع المادية للمجتمعات المتقدمة.</a:t>
            </a:r>
          </a:p>
          <a:p>
            <a:r>
              <a:rPr lang="ar-IQ" dirty="0"/>
              <a:t> ظهور بنية تحتية جديدة تتمثل بقواعد بنوك المعلومات وستحل هذه البنية التحتية محل المصانع بوصفها ضمان التحول من المجتمع الصناعي الى مجتمع المعلومات.</a:t>
            </a:r>
          </a:p>
          <a:p>
            <a:r>
              <a:rPr lang="ar-IQ" dirty="0"/>
              <a:t>سيكون الثقل الاجتماعي للعاملين في قطاع المعلومات والمعرفة العلمية على اساس ان هذا القطاع هو الاساس في التقدم العلمي للمجتمعات.</a:t>
            </a:r>
          </a:p>
          <a:p>
            <a:r>
              <a:rPr lang="ar-IQ" dirty="0"/>
              <a:t>سيكون العقل البشري في عصر تكنولوجيا المعلومات هو الاساس والمحور الذي يقود التحولات التكنولوجية في السنوات القادمة. ويبقى دور الحاسوب هو المساعد في اتخاذ القرارات من خلال تطبيقاتها  وتبقى المعلومات هي العنصر الاساس في عصر المعلومات.</a:t>
            </a:r>
          </a:p>
          <a:p>
            <a:r>
              <a:rPr lang="ar-IQ" dirty="0"/>
              <a:t>تتفق الادبيات على ان تكنولوجيا الاتصال الالكتروني بأصنافها المختلفة اجهزة وتقنيات وخدمات السمة الرئيسة لعصر المعلومات. </a:t>
            </a:r>
          </a:p>
        </p:txBody>
      </p:sp>
    </p:spTree>
    <p:extLst>
      <p:ext uri="{BB962C8B-B14F-4D97-AF65-F5344CB8AC3E}">
        <p14:creationId xmlns:p14="http://schemas.microsoft.com/office/powerpoint/2010/main" val="3601272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799" y="300493"/>
            <a:ext cx="7772400" cy="896260"/>
          </a:xfrm>
        </p:spPr>
        <p:txBody>
          <a:bodyPr/>
          <a:lstStyle/>
          <a:p>
            <a:r>
              <a:rPr lang="ar-IQ" b="1" i="1" dirty="0" smtClean="0">
                <a:effectLst>
                  <a:outerShdw blurRad="38100" dist="38100" dir="2700000" algn="tl">
                    <a:srgbClr val="000000">
                      <a:alpha val="43137"/>
                    </a:srgbClr>
                  </a:outerShdw>
                </a:effectLst>
              </a:rPr>
              <a:t>واخر دعوانا</a:t>
            </a:r>
            <a:endParaRPr lang="ar-IQ" b="1" i="1" dirty="0">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1403648" y="2060848"/>
            <a:ext cx="6400800" cy="3096344"/>
          </a:xfrm>
        </p:spPr>
        <p:txBody>
          <a:bodyPr>
            <a:normAutofit/>
          </a:bodyPr>
          <a:lstStyle/>
          <a:p>
            <a:endParaRPr lang="ar-IQ" b="1" dirty="0" smtClean="0">
              <a:solidFill>
                <a:schemeClr val="accent2">
                  <a:lumMod val="75000"/>
                </a:schemeClr>
              </a:solidFill>
            </a:endParaRPr>
          </a:p>
          <a:p>
            <a:endParaRPr lang="ar-IQ" b="1" dirty="0" smtClean="0">
              <a:solidFill>
                <a:schemeClr val="accent2">
                  <a:lumMod val="75000"/>
                </a:schemeClr>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8760"/>
            <a:ext cx="9143999" cy="54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876451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nodePh="1">
                                  <p:stCondLst>
                                    <p:cond delay="250"/>
                                  </p:stCondLst>
                                  <p:endCondLst>
                                    <p:cond evt="begin" delay="0">
                                      <p:tn val="16"/>
                                    </p:cond>
                                  </p:end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1000"/>
                                        <p:tgtEl>
                                          <p:spTgt spid="2051"/>
                                        </p:tgtEl>
                                      </p:cBhvr>
                                    </p:animEffect>
                                    <p:anim calcmode="lin" valueType="num">
                                      <p:cBhvr>
                                        <p:cTn id="26" dur="1000" fill="hold"/>
                                        <p:tgtEl>
                                          <p:spTgt spid="2051"/>
                                        </p:tgtEl>
                                        <p:attrNameLst>
                                          <p:attrName>ppt_x</p:attrName>
                                        </p:attrNameLst>
                                      </p:cBhvr>
                                      <p:tavLst>
                                        <p:tav tm="0">
                                          <p:val>
                                            <p:strVal val="#ppt_x"/>
                                          </p:val>
                                        </p:tav>
                                        <p:tav tm="100000">
                                          <p:val>
                                            <p:strVal val="#ppt_x"/>
                                          </p:val>
                                        </p:tav>
                                      </p:tavLst>
                                    </p:anim>
                                    <p:anim calcmode="lin" valueType="num">
                                      <p:cBhvr>
                                        <p:cTn id="2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4000" dirty="0" smtClean="0">
                <a:solidFill>
                  <a:schemeClr val="tx1"/>
                </a:solidFill>
              </a:rPr>
              <a:t>علم المعلومات</a:t>
            </a:r>
            <a:r>
              <a:rPr lang="ar-IQ" sz="1800" dirty="0" smtClean="0">
                <a:solidFill>
                  <a:schemeClr val="tx1"/>
                </a:solidFill>
              </a:rPr>
              <a:t>(ص26)</a:t>
            </a:r>
            <a:endParaRPr lang="ar-IQ" sz="4000" dirty="0">
              <a:solidFill>
                <a:schemeClr val="tx1"/>
              </a:solidFill>
            </a:endParaRPr>
          </a:p>
        </p:txBody>
      </p:sp>
      <p:sp>
        <p:nvSpPr>
          <p:cNvPr id="3" name="عنصر نائب للمحتوى 2"/>
          <p:cNvSpPr>
            <a:spLocks noGrp="1"/>
          </p:cNvSpPr>
          <p:nvPr>
            <p:ph sz="quarter" idx="1"/>
          </p:nvPr>
        </p:nvSpPr>
        <p:spPr/>
        <p:txBody>
          <a:bodyPr/>
          <a:lstStyle/>
          <a:p>
            <a:r>
              <a:rPr lang="ar-IQ" dirty="0" smtClean="0"/>
              <a:t>علم المعلومات </a:t>
            </a:r>
            <a:r>
              <a:rPr lang="en-US" dirty="0" smtClean="0"/>
              <a:t>Information Science </a:t>
            </a:r>
            <a:r>
              <a:rPr lang="ar-IQ" dirty="0" smtClean="0"/>
              <a:t> </a:t>
            </a:r>
          </a:p>
          <a:p>
            <a:pPr algn="just"/>
            <a:r>
              <a:rPr lang="ar-IQ" dirty="0" smtClean="0"/>
              <a:t>العلم الذي يدرس خواص المعلومات وسلوكها والعوامل التي تحكم تدفقها ووسائل تجهيزها لتيسير الافادة منها الى اقصى حد ممكن وتشمل انشطة التجهيز وانتاج المعلومات وبثها وتجميعها وتنظيمها واختزانها واسترجاعها وتفسيرها واستخدامها.</a:t>
            </a:r>
          </a:p>
          <a:p>
            <a:pPr algn="just"/>
            <a:r>
              <a:rPr lang="ar-IQ" dirty="0" smtClean="0"/>
              <a:t>المجال مشتق من او متصل بـ (الرياضيات، المنطق، اللغويات، علم النفس، تكنولوجيا الحاسوب، بحوث العمليات، فنون الجرافيك، الاتصالات، علم المكتبات، الادارة، وبعض المجالات الاخرى )</a:t>
            </a:r>
            <a:endParaRPr lang="ar-IQ" dirty="0"/>
          </a:p>
        </p:txBody>
      </p:sp>
    </p:spTree>
    <p:custDataLst>
      <p:tags r:id="rId1"/>
    </p:custDataLst>
    <p:extLst>
      <p:ext uri="{BB962C8B-B14F-4D97-AF65-F5344CB8AC3E}">
        <p14:creationId xmlns:p14="http://schemas.microsoft.com/office/powerpoint/2010/main" val="3211217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lstStyle/>
          <a:p>
            <a:pPr algn="ctr"/>
            <a:r>
              <a:rPr lang="ar-IQ" dirty="0" smtClean="0"/>
              <a:t>قوانين تطور العلم</a:t>
            </a:r>
            <a:endParaRPr lang="ar-IQ" dirty="0"/>
          </a:p>
        </p:txBody>
      </p:sp>
      <p:sp>
        <p:nvSpPr>
          <p:cNvPr id="3" name="عنصر نائب للمحتوى 2"/>
          <p:cNvSpPr>
            <a:spLocks noGrp="1"/>
          </p:cNvSpPr>
          <p:nvPr>
            <p:ph idx="1"/>
          </p:nvPr>
        </p:nvSpPr>
        <p:spPr>
          <a:xfrm>
            <a:off x="457200" y="1628800"/>
            <a:ext cx="8229600" cy="4695800"/>
          </a:xfrm>
        </p:spPr>
        <p:txBody>
          <a:bodyPr>
            <a:normAutofit/>
          </a:bodyPr>
          <a:lstStyle/>
          <a:p>
            <a:pPr marL="0" indent="0" algn="just">
              <a:buNone/>
            </a:pPr>
            <a:r>
              <a:rPr lang="ar-IQ" dirty="0" smtClean="0"/>
              <a:t> </a:t>
            </a:r>
            <a:r>
              <a:rPr lang="ar-IQ"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العلم: </a:t>
            </a:r>
            <a:r>
              <a:rPr lang="ar-IQ" dirty="0" smtClean="0"/>
              <a:t>صيغة </a:t>
            </a:r>
            <a:r>
              <a:rPr lang="ar-IQ" dirty="0"/>
              <a:t>من الشعور الاجتماعي  يساعد الانسان في تعلم القوانين الموضوعية في المجتمع </a:t>
            </a:r>
            <a:r>
              <a:rPr lang="ar-IQ" dirty="0" smtClean="0"/>
              <a:t>والطبيعة، وإتاحة معارفه </a:t>
            </a:r>
            <a:r>
              <a:rPr lang="ar-IQ" dirty="0"/>
              <a:t>ل</a:t>
            </a:r>
            <a:r>
              <a:rPr lang="ar-IQ" dirty="0" smtClean="0"/>
              <a:t>لتطبيق </a:t>
            </a:r>
            <a:r>
              <a:rPr lang="ar-IQ" dirty="0"/>
              <a:t>ويحكم العلم بقوانينه الخاصة بالتطور والتي ينبغي معرفتها لنجاح العمل في اي حقل من حقول المعرفة وهناك عدد من </a:t>
            </a:r>
            <a:r>
              <a:rPr lang="ar-IQ" dirty="0" smtClean="0"/>
              <a:t>القوانين </a:t>
            </a:r>
            <a:r>
              <a:rPr lang="ar-IQ" dirty="0"/>
              <a:t>التي تحكم تطور العلم </a:t>
            </a:r>
            <a:r>
              <a:rPr lang="ar-IQ" dirty="0" smtClean="0"/>
              <a:t>منها</a:t>
            </a:r>
            <a:r>
              <a:rPr lang="ar-IQ" dirty="0" smtClean="0"/>
              <a:t>: </a:t>
            </a:r>
          </a:p>
          <a:p>
            <a:pPr marL="514350" indent="-514350" algn="just">
              <a:buAutoNum type="arabicPeriod"/>
            </a:pPr>
            <a:r>
              <a:rPr lang="ar-IQ"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التمايز </a:t>
            </a:r>
            <a:r>
              <a:rPr lang="ar-IQ"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في العلم والتخصص في كل قسم من </a:t>
            </a:r>
            <a:r>
              <a:rPr lang="ar-IQ"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اقسامه:</a:t>
            </a:r>
            <a:r>
              <a:rPr lang="ar-IQ" dirty="0" smtClean="0"/>
              <a:t> </a:t>
            </a:r>
          </a:p>
          <a:p>
            <a:pPr marL="0" indent="0" algn="just">
              <a:buNone/>
            </a:pPr>
            <a:r>
              <a:rPr lang="ar-IQ" dirty="0"/>
              <a:t> </a:t>
            </a:r>
            <a:r>
              <a:rPr lang="ar-IQ" dirty="0" smtClean="0"/>
              <a:t>  ان حدود المعرفة لا يمكن قياسها طالما </a:t>
            </a:r>
            <a:r>
              <a:rPr lang="ar-IQ" dirty="0"/>
              <a:t>ان </a:t>
            </a:r>
            <a:r>
              <a:rPr lang="ar-IQ" dirty="0" smtClean="0"/>
              <a:t>للمواد  </a:t>
            </a:r>
            <a:r>
              <a:rPr lang="ar-IQ" dirty="0"/>
              <a:t>خصائص وانواع واشكال </a:t>
            </a:r>
            <a:r>
              <a:rPr lang="ar-IQ" dirty="0" smtClean="0"/>
              <a:t>متعددة، حيث </a:t>
            </a:r>
            <a:r>
              <a:rPr lang="ar-IQ" dirty="0"/>
              <a:t>كلما زاد العلماء </a:t>
            </a:r>
            <a:r>
              <a:rPr lang="ar-IQ" dirty="0" smtClean="0"/>
              <a:t>في  بحوثهم ودراساتهم في </a:t>
            </a:r>
            <a:r>
              <a:rPr lang="ar-IQ" dirty="0"/>
              <a:t>الموضوعات </a:t>
            </a:r>
            <a:r>
              <a:rPr lang="ar-IQ" dirty="0" smtClean="0"/>
              <a:t>المختلفة كلما توسع حقل البحث. </a:t>
            </a:r>
            <a:endParaRPr lang="ar-IQ" dirty="0"/>
          </a:p>
        </p:txBody>
      </p:sp>
    </p:spTree>
    <p:extLst>
      <p:ext uri="{BB962C8B-B14F-4D97-AF65-F5344CB8AC3E}">
        <p14:creationId xmlns:p14="http://schemas.microsoft.com/office/powerpoint/2010/main" val="2233997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61120" y="764704"/>
            <a:ext cx="7272808" cy="5170646"/>
          </a:xfrm>
          <a:prstGeom prst="rect">
            <a:avLst/>
          </a:prstGeom>
        </p:spPr>
        <p:txBody>
          <a:bodyPr wrap="square">
            <a:spAutoFit/>
          </a:bodyPr>
          <a:lstStyle/>
          <a:p>
            <a:pPr algn="just"/>
            <a:r>
              <a:rPr lang="ar-IQ" sz="2400" dirty="0">
                <a:solidFill>
                  <a:prstClr val="black"/>
                </a:solidFill>
              </a:rPr>
              <a:t>وقد </a:t>
            </a:r>
            <a:r>
              <a:rPr lang="ar-IQ" sz="2400" dirty="0" smtClean="0">
                <a:solidFill>
                  <a:prstClr val="black"/>
                </a:solidFill>
              </a:rPr>
              <a:t>ركز </a:t>
            </a:r>
            <a:r>
              <a:rPr lang="ar-IQ" sz="2400" dirty="0" smtClean="0">
                <a:solidFill>
                  <a:prstClr val="black"/>
                </a:solidFill>
              </a:rPr>
              <a:t>عدد</a:t>
            </a:r>
            <a:r>
              <a:rPr lang="ar-IQ" sz="2400" dirty="0" smtClean="0">
                <a:solidFill>
                  <a:prstClr val="black"/>
                </a:solidFill>
              </a:rPr>
              <a:t> </a:t>
            </a:r>
            <a:r>
              <a:rPr lang="ar-IQ" sz="2400" dirty="0" smtClean="0">
                <a:solidFill>
                  <a:prstClr val="black"/>
                </a:solidFill>
              </a:rPr>
              <a:t>من العلماء  </a:t>
            </a:r>
            <a:r>
              <a:rPr lang="ar-IQ" sz="2400" dirty="0">
                <a:solidFill>
                  <a:prstClr val="black"/>
                </a:solidFill>
              </a:rPr>
              <a:t>جهودهم في دراسة حقول موضوعية </a:t>
            </a:r>
            <a:r>
              <a:rPr lang="ar-IQ" sz="2400" dirty="0" smtClean="0">
                <a:solidFill>
                  <a:prstClr val="black"/>
                </a:solidFill>
              </a:rPr>
              <a:t>دقيقة، </a:t>
            </a:r>
            <a:r>
              <a:rPr lang="ar-IQ" sz="2400" dirty="0" smtClean="0">
                <a:solidFill>
                  <a:prstClr val="black"/>
                </a:solidFill>
              </a:rPr>
              <a:t>وان </a:t>
            </a:r>
            <a:r>
              <a:rPr lang="ar-IQ" sz="2400" dirty="0">
                <a:solidFill>
                  <a:prstClr val="black"/>
                </a:solidFill>
              </a:rPr>
              <a:t>ذلك يؤدي الى تقسيم العلم </a:t>
            </a:r>
            <a:r>
              <a:rPr lang="ar-IQ" sz="2400" dirty="0" smtClean="0">
                <a:solidFill>
                  <a:prstClr val="black"/>
                </a:solidFill>
              </a:rPr>
              <a:t>الواحد الى </a:t>
            </a:r>
            <a:r>
              <a:rPr lang="ar-IQ" sz="2400" dirty="0">
                <a:solidFill>
                  <a:prstClr val="black"/>
                </a:solidFill>
              </a:rPr>
              <a:t>أقسام منفصلة عن بعضها </a:t>
            </a:r>
            <a:r>
              <a:rPr lang="ar-IQ" sz="2400" dirty="0" smtClean="0">
                <a:solidFill>
                  <a:prstClr val="black"/>
                </a:solidFill>
              </a:rPr>
              <a:t>فمثلا الكيمياء كانت </a:t>
            </a:r>
            <a:r>
              <a:rPr lang="ar-IQ" sz="2400" dirty="0" smtClean="0">
                <a:solidFill>
                  <a:prstClr val="black"/>
                </a:solidFill>
              </a:rPr>
              <a:t>تقسم الى </a:t>
            </a:r>
            <a:r>
              <a:rPr lang="ar-IQ" sz="2400" dirty="0">
                <a:solidFill>
                  <a:prstClr val="black"/>
                </a:solidFill>
              </a:rPr>
              <a:t>عضوية ولا عضوية </a:t>
            </a:r>
            <a:r>
              <a:rPr lang="ar-IQ" sz="2400" dirty="0" smtClean="0">
                <a:solidFill>
                  <a:prstClr val="black"/>
                </a:solidFill>
              </a:rPr>
              <a:t>وتحليلية، </a:t>
            </a:r>
            <a:r>
              <a:rPr lang="ar-IQ" sz="2400" dirty="0" smtClean="0">
                <a:solidFill>
                  <a:prstClr val="black"/>
                </a:solidFill>
              </a:rPr>
              <a:t>وقد أضيف اليها فيما </a:t>
            </a:r>
            <a:r>
              <a:rPr lang="ar-IQ" sz="2400" dirty="0" smtClean="0">
                <a:solidFill>
                  <a:prstClr val="black"/>
                </a:solidFill>
              </a:rPr>
              <a:t>فروع اخرى (كيمياء نووية، حيوية، </a:t>
            </a:r>
            <a:r>
              <a:rPr lang="ar-IQ" sz="2400" dirty="0" smtClean="0">
                <a:solidFill>
                  <a:prstClr val="black"/>
                </a:solidFill>
              </a:rPr>
              <a:t>وفيزيائية،...) واصبح كل منها </a:t>
            </a:r>
            <a:r>
              <a:rPr lang="ar-IQ" sz="2400" dirty="0">
                <a:solidFill>
                  <a:prstClr val="black"/>
                </a:solidFill>
              </a:rPr>
              <a:t>قسماً علمياً قائماً </a:t>
            </a:r>
            <a:r>
              <a:rPr lang="ar-IQ" sz="2400" dirty="0" smtClean="0">
                <a:solidFill>
                  <a:prstClr val="black"/>
                </a:solidFill>
              </a:rPr>
              <a:t>بذاته. </a:t>
            </a:r>
            <a:r>
              <a:rPr lang="ar-IQ" sz="2400" dirty="0" smtClean="0">
                <a:solidFill>
                  <a:prstClr val="black"/>
                </a:solidFill>
              </a:rPr>
              <a:t>و</a:t>
            </a:r>
            <a:r>
              <a:rPr lang="ar-IQ" sz="2400" dirty="0">
                <a:solidFill>
                  <a:prstClr val="black"/>
                </a:solidFill>
              </a:rPr>
              <a:t>من ذلك </a:t>
            </a:r>
            <a:r>
              <a:rPr lang="ar-IQ" sz="2400" dirty="0" smtClean="0">
                <a:solidFill>
                  <a:prstClr val="black"/>
                </a:solidFill>
              </a:rPr>
              <a:t>نلاحظ ان </a:t>
            </a:r>
            <a:r>
              <a:rPr lang="ar-IQ" sz="2400" dirty="0">
                <a:solidFill>
                  <a:prstClr val="black"/>
                </a:solidFill>
              </a:rPr>
              <a:t>التمايز والتخصص في العلم </a:t>
            </a:r>
            <a:r>
              <a:rPr lang="ar-IQ" sz="2400" dirty="0" smtClean="0">
                <a:solidFill>
                  <a:prstClr val="black"/>
                </a:solidFill>
              </a:rPr>
              <a:t>يساعدان </a:t>
            </a:r>
            <a:r>
              <a:rPr lang="ar-IQ" sz="2400" dirty="0">
                <a:solidFill>
                  <a:prstClr val="black"/>
                </a:solidFill>
              </a:rPr>
              <a:t>العلماء </a:t>
            </a:r>
            <a:r>
              <a:rPr lang="ar-IQ" sz="2400" dirty="0" smtClean="0">
                <a:solidFill>
                  <a:prstClr val="black"/>
                </a:solidFill>
              </a:rPr>
              <a:t>في</a:t>
            </a:r>
            <a:r>
              <a:rPr lang="ar-IQ" sz="2400" dirty="0" smtClean="0">
                <a:solidFill>
                  <a:prstClr val="black"/>
                </a:solidFill>
              </a:rPr>
              <a:t> </a:t>
            </a:r>
            <a:r>
              <a:rPr lang="ar-IQ" sz="2400" dirty="0">
                <a:solidFill>
                  <a:prstClr val="black"/>
                </a:solidFill>
              </a:rPr>
              <a:t>معرفة اسرار المجتمع والطبيعة </a:t>
            </a:r>
            <a:endParaRPr lang="en-US" sz="2400" dirty="0">
              <a:solidFill>
                <a:prstClr val="black"/>
              </a:solidFill>
            </a:endParaRPr>
          </a:p>
          <a:p>
            <a:pPr algn="just"/>
            <a:r>
              <a:rPr lang="ar-SA" sz="2400" dirty="0">
                <a:solidFill>
                  <a:prstClr val="black"/>
                </a:solidFill>
              </a:rPr>
              <a:t>  </a:t>
            </a:r>
            <a:r>
              <a:rPr lang="ar-IQ"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a:t>
            </a:r>
            <a:r>
              <a:rPr lang="ar-SA"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قانون </a:t>
            </a:r>
            <a:r>
              <a:rPr lang="ar-SA" sz="2400"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التفاعل </a:t>
            </a:r>
            <a:r>
              <a:rPr lang="ar-SA"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والتنافذ</a:t>
            </a:r>
            <a:r>
              <a:rPr lang="ar-SA" sz="2400" dirty="0" smtClean="0">
                <a:solidFill>
                  <a:prstClr val="black"/>
                </a:solidFill>
              </a:rPr>
              <a:t>:</a:t>
            </a:r>
            <a:endParaRPr lang="ar-IQ" sz="2400" dirty="0" smtClean="0">
              <a:solidFill>
                <a:prstClr val="black"/>
              </a:solidFill>
            </a:endParaRPr>
          </a:p>
          <a:p>
            <a:pPr algn="just"/>
            <a:r>
              <a:rPr lang="ar-SA" sz="2400" dirty="0" smtClean="0">
                <a:solidFill>
                  <a:prstClr val="black"/>
                </a:solidFill>
              </a:rPr>
              <a:t>ا</a:t>
            </a:r>
            <a:r>
              <a:rPr lang="ar-IQ" sz="2400" dirty="0" smtClean="0">
                <a:solidFill>
                  <a:prstClr val="black"/>
                </a:solidFill>
              </a:rPr>
              <a:t>ن ل</a:t>
            </a:r>
            <a:r>
              <a:rPr lang="ar-SA" sz="2400" dirty="0" smtClean="0">
                <a:solidFill>
                  <a:prstClr val="black"/>
                </a:solidFill>
              </a:rPr>
              <a:t>لتنافذ </a:t>
            </a:r>
            <a:r>
              <a:rPr lang="ar-SA" sz="2400" dirty="0">
                <a:solidFill>
                  <a:prstClr val="black"/>
                </a:solidFill>
              </a:rPr>
              <a:t>والتفاعل بين العلوم </a:t>
            </a:r>
            <a:r>
              <a:rPr lang="ar-SA" sz="2400" dirty="0" smtClean="0">
                <a:solidFill>
                  <a:prstClr val="black"/>
                </a:solidFill>
              </a:rPr>
              <a:t>الم</a:t>
            </a:r>
            <a:r>
              <a:rPr lang="ar-IQ" sz="2400" dirty="0" err="1" smtClean="0">
                <a:solidFill>
                  <a:prstClr val="black"/>
                </a:solidFill>
              </a:rPr>
              <a:t>ختلف</a:t>
            </a:r>
            <a:r>
              <a:rPr lang="ar-SA" sz="2400" dirty="0" smtClean="0">
                <a:solidFill>
                  <a:prstClr val="black"/>
                </a:solidFill>
              </a:rPr>
              <a:t>ة</a:t>
            </a:r>
            <a:r>
              <a:rPr lang="ar-IQ" sz="2400" dirty="0" smtClean="0">
                <a:solidFill>
                  <a:prstClr val="black"/>
                </a:solidFill>
              </a:rPr>
              <a:t> </a:t>
            </a:r>
            <a:r>
              <a:rPr lang="ar-SA" sz="2400" dirty="0" smtClean="0">
                <a:solidFill>
                  <a:prstClr val="black"/>
                </a:solidFill>
              </a:rPr>
              <a:t>اهمية </a:t>
            </a:r>
            <a:r>
              <a:rPr lang="ar-IQ" sz="2400" dirty="0" smtClean="0">
                <a:solidFill>
                  <a:prstClr val="black"/>
                </a:solidFill>
              </a:rPr>
              <a:t>كبيرة </a:t>
            </a:r>
            <a:r>
              <a:rPr lang="ar-IQ" sz="2400" dirty="0" smtClean="0">
                <a:solidFill>
                  <a:prstClr val="black"/>
                </a:solidFill>
              </a:rPr>
              <a:t>ويظهر </a:t>
            </a:r>
            <a:r>
              <a:rPr lang="ar-SA" sz="2400" dirty="0" smtClean="0">
                <a:solidFill>
                  <a:prstClr val="black"/>
                </a:solidFill>
              </a:rPr>
              <a:t>ذلك </a:t>
            </a:r>
            <a:r>
              <a:rPr lang="ar-IQ" sz="2400" dirty="0" smtClean="0">
                <a:solidFill>
                  <a:prstClr val="black"/>
                </a:solidFill>
              </a:rPr>
              <a:t>واضحا </a:t>
            </a:r>
            <a:r>
              <a:rPr lang="ar-SA" sz="2400" dirty="0" smtClean="0">
                <a:solidFill>
                  <a:prstClr val="black"/>
                </a:solidFill>
              </a:rPr>
              <a:t>في </a:t>
            </a:r>
            <a:r>
              <a:rPr lang="ar-SA" sz="2400" dirty="0">
                <a:solidFill>
                  <a:prstClr val="black"/>
                </a:solidFill>
              </a:rPr>
              <a:t>التطور السريع لكل من </a:t>
            </a:r>
            <a:r>
              <a:rPr lang="ar-IQ" sz="2400" dirty="0" smtClean="0">
                <a:solidFill>
                  <a:prstClr val="black"/>
                </a:solidFill>
              </a:rPr>
              <a:t>العلوم ك</a:t>
            </a:r>
            <a:r>
              <a:rPr lang="ar-SA" sz="2400" dirty="0" smtClean="0">
                <a:solidFill>
                  <a:prstClr val="black"/>
                </a:solidFill>
              </a:rPr>
              <a:t>الكيمياء </a:t>
            </a:r>
            <a:r>
              <a:rPr lang="ar-SA" sz="2400" dirty="0">
                <a:solidFill>
                  <a:prstClr val="black"/>
                </a:solidFill>
              </a:rPr>
              <a:t>الحياتية والفيزياء الحياتية والفيزياء الكيمياوية وعلم التحكم </a:t>
            </a:r>
            <a:r>
              <a:rPr lang="ar-SA" sz="2400" dirty="0" smtClean="0">
                <a:solidFill>
                  <a:prstClr val="black"/>
                </a:solidFill>
              </a:rPr>
              <a:t>بالإنسان والالة </a:t>
            </a:r>
            <a:r>
              <a:rPr lang="ar-SA" sz="2400" dirty="0">
                <a:solidFill>
                  <a:prstClr val="black"/>
                </a:solidFill>
              </a:rPr>
              <a:t>وغيرها من الاقسام </a:t>
            </a:r>
            <a:r>
              <a:rPr lang="ar-SA" sz="2400" dirty="0" smtClean="0">
                <a:solidFill>
                  <a:prstClr val="black"/>
                </a:solidFill>
              </a:rPr>
              <a:t>العلمية. </a:t>
            </a:r>
            <a:r>
              <a:rPr lang="ar-SA" sz="2400" dirty="0">
                <a:solidFill>
                  <a:prstClr val="black"/>
                </a:solidFill>
              </a:rPr>
              <a:t>ومن الضروري </a:t>
            </a:r>
            <a:r>
              <a:rPr lang="ar-IQ" sz="2400" dirty="0" smtClean="0">
                <a:solidFill>
                  <a:prstClr val="black"/>
                </a:solidFill>
              </a:rPr>
              <a:t>في هذا الصدد </a:t>
            </a:r>
            <a:r>
              <a:rPr lang="ar-SA" sz="2400" dirty="0" smtClean="0">
                <a:solidFill>
                  <a:prstClr val="black"/>
                </a:solidFill>
              </a:rPr>
              <a:t>اقامة </a:t>
            </a:r>
            <a:r>
              <a:rPr lang="ar-SA" sz="2400" dirty="0">
                <a:solidFill>
                  <a:prstClr val="black"/>
                </a:solidFill>
              </a:rPr>
              <a:t>قنوات اتصال موثوقة بين العلماء في مختلف الاقسام وفي اتجاهات البحث المتعددة </a:t>
            </a:r>
            <a:r>
              <a:rPr lang="ar-SA" sz="2400" dirty="0" smtClean="0">
                <a:solidFill>
                  <a:prstClr val="black"/>
                </a:solidFill>
              </a:rPr>
              <a:t>ل</a:t>
            </a:r>
            <a:r>
              <a:rPr lang="ar-IQ" sz="2400" dirty="0" smtClean="0">
                <a:solidFill>
                  <a:prstClr val="black"/>
                </a:solidFill>
              </a:rPr>
              <a:t>اثبات</a:t>
            </a:r>
            <a:r>
              <a:rPr lang="ar-SA" sz="2400" dirty="0" smtClean="0">
                <a:solidFill>
                  <a:prstClr val="black"/>
                </a:solidFill>
              </a:rPr>
              <a:t> </a:t>
            </a:r>
            <a:r>
              <a:rPr lang="ar-SA" sz="2400" dirty="0">
                <a:solidFill>
                  <a:prstClr val="black"/>
                </a:solidFill>
              </a:rPr>
              <a:t>التداخل بين العلوم </a:t>
            </a:r>
            <a:r>
              <a:rPr lang="ar-SA" sz="2400" dirty="0" smtClean="0">
                <a:solidFill>
                  <a:prstClr val="black"/>
                </a:solidFill>
              </a:rPr>
              <a:t>المختلفة</a:t>
            </a:r>
            <a:r>
              <a:rPr lang="ar-IQ" sz="2400" dirty="0" smtClean="0">
                <a:solidFill>
                  <a:prstClr val="black"/>
                </a:solidFill>
              </a:rPr>
              <a:t>.</a:t>
            </a:r>
            <a:endParaRPr lang="en-US" sz="2400" dirty="0">
              <a:solidFill>
                <a:prstClr val="black"/>
              </a:solidFill>
            </a:endParaRPr>
          </a:p>
          <a:p>
            <a:pPr algn="just"/>
            <a:endParaRPr lang="ar-IQ" dirty="0">
              <a:solidFill>
                <a:prstClr val="black"/>
              </a:solidFill>
            </a:endParaRPr>
          </a:p>
        </p:txBody>
      </p:sp>
    </p:spTree>
    <p:extLst>
      <p:ext uri="{BB962C8B-B14F-4D97-AF65-F5344CB8AC3E}">
        <p14:creationId xmlns:p14="http://schemas.microsoft.com/office/powerpoint/2010/main" val="2609856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1196752"/>
            <a:ext cx="7272808" cy="5262979"/>
          </a:xfrm>
          <a:prstGeom prst="rect">
            <a:avLst/>
          </a:prstGeom>
        </p:spPr>
        <p:txBody>
          <a:bodyPr wrap="square">
            <a:spAutoFit/>
          </a:bodyPr>
          <a:lstStyle/>
          <a:p>
            <a:pPr algn="just"/>
            <a:r>
              <a:rPr lang="ar-IQ"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قانون </a:t>
            </a:r>
            <a:r>
              <a:rPr lang="ar-IQ" sz="2400"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استمرارية العلم </a:t>
            </a:r>
            <a:r>
              <a:rPr lang="ar-IQ"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التاريخية</a:t>
            </a:r>
            <a:r>
              <a:rPr lang="ar-IQ"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lgn="just"/>
            <a:r>
              <a:rPr lang="ar-IQ" sz="2400"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ar-IQ"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ar-IQ" sz="2400" dirty="0" smtClean="0">
                <a:solidFill>
                  <a:prstClr val="black"/>
                </a:solidFill>
              </a:rPr>
              <a:t>يركز هذا القانون على اننا لا نستطيع ان نكتب في موضوع معين دون الرجوع الى ما كتبه وبحث فيه من سبقنا من العلماء والباحثين فلا يمكن ان نبدأ بدراسة موضوع معين من نقطة الصفر وهذا اضاعة لوقت وجهد الباحث.</a:t>
            </a:r>
          </a:p>
          <a:p>
            <a:pPr algn="just"/>
            <a:r>
              <a:rPr lang="ar-IQ"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قانون </a:t>
            </a:r>
            <a:r>
              <a:rPr lang="ar-IQ" sz="2400"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النمو المكتسب  </a:t>
            </a:r>
            <a:r>
              <a:rPr lang="ar-IQ"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للعلم</a:t>
            </a:r>
            <a:r>
              <a:rPr lang="ar-IQ"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lgn="just"/>
            <a:r>
              <a:rPr lang="ar-IQ" sz="2400"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ar-IQ"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ar-IQ" sz="2400"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ar-IQ" sz="2400" dirty="0">
                <a:solidFill>
                  <a:prstClr val="black"/>
                </a:solidFill>
              </a:rPr>
              <a:t>ان </a:t>
            </a:r>
            <a:r>
              <a:rPr lang="ar-IQ" sz="2400" dirty="0" smtClean="0">
                <a:solidFill>
                  <a:prstClr val="black"/>
                </a:solidFill>
              </a:rPr>
              <a:t>التطور السريع في العلوم المختلفة </a:t>
            </a:r>
            <a:r>
              <a:rPr lang="ar-IQ" sz="2400" dirty="0" smtClean="0">
                <a:solidFill>
                  <a:prstClr val="black"/>
                </a:solidFill>
              </a:rPr>
              <a:t>يعد </a:t>
            </a:r>
            <a:r>
              <a:rPr lang="ar-IQ" sz="2400" dirty="0" smtClean="0">
                <a:solidFill>
                  <a:prstClr val="black"/>
                </a:solidFill>
              </a:rPr>
              <a:t>سمة من سمات عصرنا الراهن، </a:t>
            </a:r>
            <a:r>
              <a:rPr lang="ar-IQ" sz="2400" dirty="0">
                <a:solidFill>
                  <a:prstClr val="black"/>
                </a:solidFill>
              </a:rPr>
              <a:t>فعلى سبيل المثال ان الطالب الذي يدرس موضوعاً معيناً فأن هذا الموضوع يتطور قبل ان </a:t>
            </a:r>
            <a:r>
              <a:rPr lang="ar-IQ" sz="2400" dirty="0" smtClean="0">
                <a:solidFill>
                  <a:prstClr val="black"/>
                </a:solidFill>
              </a:rPr>
              <a:t>ينهي فصله الدراسي وبانتقاله الى مرحلة </a:t>
            </a:r>
            <a:r>
              <a:rPr lang="ar-IQ" sz="2400" dirty="0">
                <a:solidFill>
                  <a:prstClr val="black"/>
                </a:solidFill>
              </a:rPr>
              <a:t>اخرى نتيجة لتطور العلم بخطى هائلة لم يكن مقدوراً لها ان تحصل فيما مضى في عقود او قرون من الزمن </a:t>
            </a:r>
            <a:endParaRPr lang="ar-IQ" sz="2400" dirty="0" smtClean="0">
              <a:solidFill>
                <a:prstClr val="black"/>
              </a:solidFill>
            </a:endParaRPr>
          </a:p>
          <a:p>
            <a:pPr algn="just"/>
            <a:r>
              <a:rPr lang="ar-IQ" sz="2400" dirty="0">
                <a:solidFill>
                  <a:prstClr val="black"/>
                </a:solidFill>
              </a:rPr>
              <a:t> </a:t>
            </a:r>
            <a:r>
              <a:rPr lang="ar-IQ" sz="2400" dirty="0" smtClean="0">
                <a:solidFill>
                  <a:prstClr val="black"/>
                </a:solidFill>
              </a:rPr>
              <a:t>وهناك مؤشرات للنموّ المكتسب لأي علم يمكن قياسها من خلال عدد العلماء المشتغلين </a:t>
            </a:r>
            <a:r>
              <a:rPr lang="ar-IQ" sz="2400" dirty="0" smtClean="0">
                <a:solidFill>
                  <a:prstClr val="black"/>
                </a:solidFill>
              </a:rPr>
              <a:t>فيه، </a:t>
            </a:r>
            <a:r>
              <a:rPr lang="ar-IQ" sz="2400" dirty="0" smtClean="0">
                <a:solidFill>
                  <a:prstClr val="black"/>
                </a:solidFill>
              </a:rPr>
              <a:t>وكذلك التخصيصات </a:t>
            </a:r>
            <a:r>
              <a:rPr lang="ar-IQ" sz="2400" dirty="0" smtClean="0">
                <a:solidFill>
                  <a:prstClr val="black"/>
                </a:solidFill>
              </a:rPr>
              <a:t>المالية، </a:t>
            </a:r>
            <a:r>
              <a:rPr lang="ar-IQ" sz="2400" dirty="0" smtClean="0">
                <a:solidFill>
                  <a:prstClr val="black"/>
                </a:solidFill>
              </a:rPr>
              <a:t>فضلا عن عدد المطبوعات التي تصدر عن التقدم الحاصل في هذا العلم.</a:t>
            </a:r>
            <a:endParaRPr lang="ar-IQ" sz="2400" dirty="0">
              <a:solidFill>
                <a:prstClr val="black"/>
              </a:solidFill>
            </a:endParaRPr>
          </a:p>
        </p:txBody>
      </p:sp>
    </p:spTree>
    <p:extLst>
      <p:ext uri="{BB962C8B-B14F-4D97-AF65-F5344CB8AC3E}">
        <p14:creationId xmlns:p14="http://schemas.microsoft.com/office/powerpoint/2010/main" val="287286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296144"/>
          </a:xfrm>
        </p:spPr>
        <p:txBody>
          <a:bodyPr>
            <a:normAutofit fontScale="90000"/>
          </a:bodyPr>
          <a:lstStyle/>
          <a:p>
            <a:pPr algn="ctr"/>
            <a:r>
              <a:rPr lang="ar-IQ" dirty="0" smtClean="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واجبات ومراحل فعاليات الاعلام العلمي</a:t>
            </a:r>
            <a:endParaRPr lang="ar-IQ"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idx="1"/>
          </p:nvPr>
        </p:nvSpPr>
        <p:spPr/>
        <p:txBody>
          <a:bodyPr>
            <a:normAutofit/>
          </a:bodyPr>
          <a:lstStyle/>
          <a:p>
            <a:pPr marL="0" indent="0">
              <a:buNone/>
            </a:pPr>
            <a:r>
              <a:rPr lang="ar-IQ" dirty="0" smtClean="0"/>
              <a:t> يمكن توضيح ذلك بالمراحل الآتية:</a:t>
            </a:r>
          </a:p>
          <a:p>
            <a:pPr marL="514350" indent="-514350">
              <a:buAutoNum type="arabicPeriod"/>
            </a:pPr>
            <a:r>
              <a:rPr lang="ar-IQ" dirty="0" smtClean="0">
                <a:solidFill>
                  <a:srgbClr val="00B050"/>
                </a:solidFill>
                <a:effectLst>
                  <a:outerShdw blurRad="38100" dist="38100" dir="2700000" algn="tl">
                    <a:srgbClr val="000000">
                      <a:alpha val="43137"/>
                    </a:srgbClr>
                  </a:outerShdw>
                </a:effectLst>
              </a:rPr>
              <a:t>جمع </a:t>
            </a:r>
            <a:r>
              <a:rPr lang="ar-IQ" dirty="0">
                <a:solidFill>
                  <a:srgbClr val="00B050"/>
                </a:solidFill>
                <a:effectLst>
                  <a:outerShdw blurRad="38100" dist="38100" dir="2700000" algn="tl">
                    <a:srgbClr val="000000">
                      <a:alpha val="43137"/>
                    </a:srgbClr>
                  </a:outerShdw>
                </a:effectLst>
              </a:rPr>
              <a:t>المعلومات </a:t>
            </a:r>
            <a:r>
              <a:rPr lang="ar-IQ" dirty="0" smtClean="0">
                <a:solidFill>
                  <a:srgbClr val="00B050"/>
                </a:solidFill>
                <a:effectLst>
                  <a:outerShdw blurRad="38100" dist="38100" dir="2700000" algn="tl">
                    <a:srgbClr val="000000">
                      <a:alpha val="43137"/>
                    </a:srgbClr>
                  </a:outerShdw>
                </a:effectLst>
              </a:rPr>
              <a:t>العلمية:</a:t>
            </a:r>
          </a:p>
          <a:p>
            <a:pPr marL="0" indent="0">
              <a:buNone/>
            </a:pPr>
            <a:r>
              <a:rPr lang="ar-IQ" dirty="0">
                <a:solidFill>
                  <a:srgbClr val="00B050"/>
                </a:solidFill>
                <a:effectLst>
                  <a:outerShdw blurRad="38100" dist="38100" dir="2700000" algn="tl">
                    <a:srgbClr val="000000">
                      <a:alpha val="43137"/>
                    </a:srgbClr>
                  </a:outerShdw>
                </a:effectLst>
              </a:rPr>
              <a:t> </a:t>
            </a:r>
            <a:r>
              <a:rPr lang="ar-IQ" dirty="0" smtClean="0">
                <a:solidFill>
                  <a:srgbClr val="00B050"/>
                </a:solidFill>
                <a:effectLst>
                  <a:outerShdw blurRad="38100" dist="38100" dir="2700000" algn="tl">
                    <a:srgbClr val="000000">
                      <a:alpha val="43137"/>
                    </a:srgbClr>
                  </a:outerShdw>
                </a:effectLst>
              </a:rPr>
              <a:t>  </a:t>
            </a:r>
            <a:r>
              <a:rPr lang="ar-IQ" dirty="0"/>
              <a:t>المطلوبة بأقصى حد ممكن </a:t>
            </a:r>
            <a:r>
              <a:rPr lang="ar-IQ" dirty="0" smtClean="0"/>
              <a:t>على ان تكون حديثة من بين الكم الهائل من المعرفة العلمية الخاصة بحقل معين من حقول المعرفة.</a:t>
            </a:r>
          </a:p>
          <a:p>
            <a:pPr marL="0" indent="0">
              <a:buNone/>
            </a:pPr>
            <a:r>
              <a:rPr lang="ar-IQ" dirty="0" smtClean="0">
                <a:solidFill>
                  <a:srgbClr val="00B050"/>
                </a:solidFill>
                <a:effectLst>
                  <a:outerShdw blurRad="38100" dist="38100" dir="2700000" algn="tl">
                    <a:srgbClr val="000000">
                      <a:alpha val="43137"/>
                    </a:srgbClr>
                  </a:outerShdw>
                </a:effectLst>
              </a:rPr>
              <a:t>2. اٍعداد </a:t>
            </a:r>
            <a:r>
              <a:rPr lang="ar-IQ" dirty="0">
                <a:solidFill>
                  <a:srgbClr val="00B050"/>
                </a:solidFill>
                <a:effectLst>
                  <a:outerShdw blurRad="38100" dist="38100" dir="2700000" algn="tl">
                    <a:srgbClr val="000000">
                      <a:alpha val="43137"/>
                    </a:srgbClr>
                  </a:outerShdw>
                </a:effectLst>
              </a:rPr>
              <a:t>المعلومات </a:t>
            </a:r>
            <a:r>
              <a:rPr lang="ar-IQ" dirty="0" smtClean="0">
                <a:solidFill>
                  <a:srgbClr val="00B050"/>
                </a:solidFill>
                <a:effectLst>
                  <a:outerShdw blurRad="38100" dist="38100" dir="2700000" algn="tl">
                    <a:srgbClr val="000000">
                      <a:alpha val="43137"/>
                    </a:srgbClr>
                  </a:outerShdw>
                </a:effectLst>
              </a:rPr>
              <a:t>العلمية التي تم جمعها </a:t>
            </a:r>
            <a:r>
              <a:rPr lang="ar-IQ" dirty="0">
                <a:solidFill>
                  <a:srgbClr val="00B050"/>
                </a:solidFill>
                <a:effectLst>
                  <a:outerShdw blurRad="38100" dist="38100" dir="2700000" algn="tl">
                    <a:srgbClr val="000000">
                      <a:alpha val="43137"/>
                    </a:srgbClr>
                  </a:outerShdw>
                </a:effectLst>
              </a:rPr>
              <a:t>تحليلا </a:t>
            </a:r>
            <a:r>
              <a:rPr lang="ar-IQ" dirty="0" smtClean="0">
                <a:solidFill>
                  <a:srgbClr val="00B050"/>
                </a:solidFill>
                <a:effectLst>
                  <a:outerShdw blurRad="38100" dist="38100" dir="2700000" algn="tl">
                    <a:srgbClr val="000000">
                      <a:alpha val="43137"/>
                    </a:srgbClr>
                  </a:outerShdw>
                </a:effectLst>
              </a:rPr>
              <a:t>وتركيبا: </a:t>
            </a:r>
          </a:p>
          <a:p>
            <a:pPr marL="0" indent="0">
              <a:buNone/>
            </a:pPr>
            <a:r>
              <a:rPr lang="ar-IQ" dirty="0">
                <a:solidFill>
                  <a:srgbClr val="00B050"/>
                </a:solidFill>
                <a:effectLst>
                  <a:outerShdw blurRad="38100" dist="38100" dir="2700000" algn="tl">
                    <a:srgbClr val="000000">
                      <a:alpha val="43137"/>
                    </a:srgbClr>
                  </a:outerShdw>
                </a:effectLst>
              </a:rPr>
              <a:t> </a:t>
            </a:r>
            <a:r>
              <a:rPr lang="ar-IQ" dirty="0" smtClean="0">
                <a:solidFill>
                  <a:srgbClr val="00B050"/>
                </a:solidFill>
                <a:effectLst>
                  <a:outerShdw blurRad="38100" dist="38100" dir="2700000" algn="tl">
                    <a:srgbClr val="000000">
                      <a:alpha val="43137"/>
                    </a:srgbClr>
                  </a:outerShdw>
                </a:effectLst>
              </a:rPr>
              <a:t> </a:t>
            </a:r>
            <a:r>
              <a:rPr lang="ar-IQ" dirty="0" smtClean="0"/>
              <a:t>ونقصد بذلك </a:t>
            </a:r>
            <a:r>
              <a:rPr lang="ar-IQ" dirty="0"/>
              <a:t>تحليل كل مجموعة من البيانات المسجلة في الوثيقة العلمية من ناحية </a:t>
            </a:r>
            <a:r>
              <a:rPr lang="ar-IQ" dirty="0" smtClean="0"/>
              <a:t>ما تحويه من معلومات مفيدة </a:t>
            </a:r>
            <a:r>
              <a:rPr lang="ar-IQ" dirty="0"/>
              <a:t>حتى </a:t>
            </a:r>
            <a:r>
              <a:rPr lang="ar-IQ" dirty="0" smtClean="0"/>
              <a:t>تكون ملائمة </a:t>
            </a:r>
            <a:r>
              <a:rPr lang="ar-IQ" dirty="0"/>
              <a:t>للخزن والاسترجاع والاستعمال في </a:t>
            </a:r>
            <a:r>
              <a:rPr lang="ar-IQ" dirty="0" smtClean="0"/>
              <a:t>البحث العلمي. </a:t>
            </a:r>
            <a:endParaRPr lang="ar-IQ" dirty="0"/>
          </a:p>
        </p:txBody>
      </p:sp>
    </p:spTree>
    <p:extLst>
      <p:ext uri="{BB962C8B-B14F-4D97-AF65-F5344CB8AC3E}">
        <p14:creationId xmlns:p14="http://schemas.microsoft.com/office/powerpoint/2010/main" val="3942715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5343" y="860624"/>
            <a:ext cx="7488832" cy="5324535"/>
          </a:xfrm>
          <a:prstGeom prst="rect">
            <a:avLst/>
          </a:prstGeom>
        </p:spPr>
        <p:txBody>
          <a:bodyPr wrap="square">
            <a:spAutoFit/>
          </a:bodyPr>
          <a:lstStyle/>
          <a:p>
            <a:pPr algn="just"/>
            <a:r>
              <a:rPr lang="ar-IQ" sz="2000" dirty="0" smtClean="0">
                <a:solidFill>
                  <a:srgbClr val="00B050"/>
                </a:solidFill>
                <a:effectLst>
                  <a:outerShdw blurRad="38100" dist="38100" dir="2700000" algn="tl">
                    <a:srgbClr val="000000">
                      <a:alpha val="43137"/>
                    </a:srgbClr>
                  </a:outerShdw>
                </a:effectLst>
              </a:rPr>
              <a:t>3. الخزن </a:t>
            </a:r>
            <a:r>
              <a:rPr lang="ar-IQ" sz="2000" dirty="0">
                <a:solidFill>
                  <a:srgbClr val="00B050"/>
                </a:solidFill>
                <a:effectLst>
                  <a:outerShdw blurRad="38100" dist="38100" dir="2700000" algn="tl">
                    <a:srgbClr val="000000">
                      <a:alpha val="43137"/>
                    </a:srgbClr>
                  </a:outerShdw>
                </a:effectLst>
              </a:rPr>
              <a:t>الطويل الامد للمعلومات العلمية </a:t>
            </a:r>
            <a:r>
              <a:rPr lang="ar-IQ" sz="2000" dirty="0">
                <a:solidFill>
                  <a:prstClr val="black"/>
                </a:solidFill>
              </a:rPr>
              <a:t>على وسائط تشغل اصغر حيز ممكن لخزنها وتهيئة الظروف المناسبة </a:t>
            </a:r>
            <a:r>
              <a:rPr lang="ar-IQ" sz="2000" dirty="0" smtClean="0">
                <a:solidFill>
                  <a:prstClr val="black"/>
                </a:solidFill>
              </a:rPr>
              <a:t>لأطول </a:t>
            </a:r>
            <a:r>
              <a:rPr lang="ar-IQ" sz="2000" dirty="0">
                <a:solidFill>
                  <a:prstClr val="black"/>
                </a:solidFill>
              </a:rPr>
              <a:t>مدة من الزمن وان </a:t>
            </a:r>
            <a:r>
              <a:rPr lang="ar-IQ" sz="2000" dirty="0" smtClean="0">
                <a:solidFill>
                  <a:prstClr val="black"/>
                </a:solidFill>
              </a:rPr>
              <a:t>بالإمكان </a:t>
            </a:r>
            <a:r>
              <a:rPr lang="ar-IQ" sz="2000" dirty="0">
                <a:solidFill>
                  <a:prstClr val="black"/>
                </a:solidFill>
              </a:rPr>
              <a:t>ترتيبها بنظام معين يساعد على سرعة وسهولة استرجاع كل البيانات </a:t>
            </a:r>
            <a:r>
              <a:rPr lang="ar-IQ" sz="2000" dirty="0" smtClean="0">
                <a:solidFill>
                  <a:prstClr val="black"/>
                </a:solidFill>
              </a:rPr>
              <a:t>التي لها علاقة بموضوع معين.</a:t>
            </a:r>
            <a:endParaRPr lang="ar-IQ" sz="2000" dirty="0">
              <a:solidFill>
                <a:prstClr val="black"/>
              </a:solidFill>
            </a:endParaRPr>
          </a:p>
          <a:p>
            <a:pPr algn="just"/>
            <a:r>
              <a:rPr lang="ar-IQ" sz="2000" dirty="0" smtClean="0">
                <a:solidFill>
                  <a:srgbClr val="00B050"/>
                </a:solidFill>
                <a:effectLst>
                  <a:outerShdw blurRad="38100" dist="38100" dir="2700000" algn="tl">
                    <a:srgbClr val="000000">
                      <a:alpha val="43137"/>
                    </a:srgbClr>
                  </a:outerShdw>
                </a:effectLst>
              </a:rPr>
              <a:t>4. استرجاع المعلومات: </a:t>
            </a:r>
            <a:r>
              <a:rPr lang="ar-IQ" sz="2000" dirty="0">
                <a:solidFill>
                  <a:prstClr val="black"/>
                </a:solidFill>
              </a:rPr>
              <a:t>وهو جانب اساسي من العمل الاعلامي </a:t>
            </a:r>
            <a:r>
              <a:rPr lang="ar-IQ" sz="2000" dirty="0" smtClean="0">
                <a:solidFill>
                  <a:prstClr val="black"/>
                </a:solidFill>
              </a:rPr>
              <a:t>وتتألف عملية الاسترجاع من </a:t>
            </a:r>
            <a:r>
              <a:rPr lang="ar-IQ" sz="2000" dirty="0">
                <a:solidFill>
                  <a:prstClr val="black"/>
                </a:solidFill>
              </a:rPr>
              <a:t>سلسلة من العمليات المنطقية </a:t>
            </a:r>
            <a:r>
              <a:rPr lang="ar-IQ" sz="2000" dirty="0" smtClean="0">
                <a:solidFill>
                  <a:prstClr val="black"/>
                </a:solidFill>
              </a:rPr>
              <a:t>هدفها ايجاد </a:t>
            </a:r>
            <a:r>
              <a:rPr lang="ar-IQ" sz="2000" dirty="0">
                <a:solidFill>
                  <a:prstClr val="black"/>
                </a:solidFill>
              </a:rPr>
              <a:t>المعلومات </a:t>
            </a:r>
            <a:r>
              <a:rPr lang="ar-IQ" sz="2000" dirty="0" smtClean="0">
                <a:solidFill>
                  <a:prstClr val="black"/>
                </a:solidFill>
              </a:rPr>
              <a:t>بسهولة ويسر من بين مجموعة كبيرة من المعلومات الموجودة في قاعدة البيانات. </a:t>
            </a:r>
            <a:endParaRPr lang="ar-IQ" sz="2000" dirty="0">
              <a:solidFill>
                <a:prstClr val="black"/>
              </a:solidFill>
            </a:endParaRPr>
          </a:p>
          <a:p>
            <a:pPr algn="just"/>
            <a:r>
              <a:rPr lang="ar-IQ" sz="2000" dirty="0" smtClean="0">
                <a:solidFill>
                  <a:srgbClr val="00B050"/>
                </a:solidFill>
                <a:effectLst>
                  <a:outerShdw blurRad="38100" dist="38100" dir="2700000" algn="tl">
                    <a:srgbClr val="000000">
                      <a:alpha val="43137"/>
                    </a:srgbClr>
                  </a:outerShdw>
                </a:effectLst>
              </a:rPr>
              <a:t>5. بث </a:t>
            </a:r>
            <a:r>
              <a:rPr lang="ar-IQ" sz="2000" dirty="0">
                <a:solidFill>
                  <a:srgbClr val="00B050"/>
                </a:solidFill>
                <a:effectLst>
                  <a:outerShdw blurRad="38100" dist="38100" dir="2700000" algn="tl">
                    <a:srgbClr val="000000">
                      <a:alpha val="43137"/>
                    </a:srgbClr>
                  </a:outerShdw>
                </a:effectLst>
              </a:rPr>
              <a:t>ونشر المعلومات </a:t>
            </a:r>
            <a:r>
              <a:rPr lang="ar-IQ" sz="2000" dirty="0" smtClean="0">
                <a:solidFill>
                  <a:srgbClr val="00B050"/>
                </a:solidFill>
                <a:effectLst>
                  <a:outerShdw blurRad="38100" dist="38100" dir="2700000" algn="tl">
                    <a:srgbClr val="000000">
                      <a:alpha val="43137"/>
                    </a:srgbClr>
                  </a:outerShdw>
                </a:effectLst>
              </a:rPr>
              <a:t>العلمية </a:t>
            </a:r>
            <a:r>
              <a:rPr lang="ar-IQ" sz="2000" dirty="0" smtClean="0">
                <a:solidFill>
                  <a:prstClr val="black"/>
                </a:solidFill>
              </a:rPr>
              <a:t>من خلال </a:t>
            </a:r>
            <a:r>
              <a:rPr lang="ar-IQ" sz="2000" dirty="0">
                <a:solidFill>
                  <a:prstClr val="black"/>
                </a:solidFill>
              </a:rPr>
              <a:t>استنساخ الوثائق العلمية او جزء منها والحصول على عدد كاف من النسخ المماثلة لغرض </a:t>
            </a:r>
            <a:r>
              <a:rPr lang="ar-IQ" sz="2000" dirty="0" smtClean="0">
                <a:solidFill>
                  <a:prstClr val="black"/>
                </a:solidFill>
              </a:rPr>
              <a:t>توزيعها بسرعة الى المستفيدين منها.</a:t>
            </a:r>
          </a:p>
          <a:p>
            <a:pPr algn="just"/>
            <a:r>
              <a:rPr lang="ar-IQ" sz="2000" dirty="0" smtClean="0">
                <a:solidFill>
                  <a:srgbClr val="00B050"/>
                </a:solidFill>
                <a:effectLst>
                  <a:outerShdw blurRad="38100" dist="38100" dir="2700000" algn="tl">
                    <a:srgbClr val="000000">
                      <a:alpha val="43137"/>
                    </a:srgbClr>
                  </a:outerShdw>
                </a:effectLst>
              </a:rPr>
              <a:t>6. القيمة المضافة</a:t>
            </a:r>
            <a:r>
              <a:rPr lang="ar-IQ" sz="2000" dirty="0">
                <a:solidFill>
                  <a:srgbClr val="00B050"/>
                </a:solidFill>
                <a:effectLst>
                  <a:outerShdw blurRad="38100" dist="38100" dir="2700000" algn="tl">
                    <a:srgbClr val="000000">
                      <a:alpha val="43137"/>
                    </a:srgbClr>
                  </a:outerShdw>
                </a:effectLst>
              </a:rPr>
              <a:t>: </a:t>
            </a:r>
            <a:r>
              <a:rPr lang="ar-IQ" sz="2000" dirty="0">
                <a:solidFill>
                  <a:srgbClr val="0F6FC6">
                    <a:lumMod val="50000"/>
                  </a:srgbClr>
                </a:solidFill>
                <a:effectLst>
                  <a:outerShdw blurRad="38100" dist="38100" dir="2700000" algn="tl">
                    <a:srgbClr val="000000">
                      <a:alpha val="43137"/>
                    </a:srgbClr>
                  </a:outerShdw>
                </a:effectLst>
              </a:rPr>
              <a:t>توفر قيمة إضافية للمعلومة المسترجعة هدفها إعانة </a:t>
            </a:r>
            <a:r>
              <a:rPr lang="ar-IQ" sz="2000" dirty="0" smtClean="0">
                <a:solidFill>
                  <a:srgbClr val="0F6FC6">
                    <a:lumMod val="50000"/>
                  </a:srgbClr>
                </a:solidFill>
                <a:effectLst>
                  <a:outerShdw blurRad="38100" dist="38100" dir="2700000" algn="tl">
                    <a:srgbClr val="000000">
                      <a:alpha val="43137"/>
                    </a:srgbClr>
                  </a:outerShdw>
                </a:effectLst>
              </a:rPr>
              <a:t>المستفيد من الكم الهائل من الانتقاء والفرز لمصادر المعلومات بمساعدة برامج الذكاء الصناعي توفير </a:t>
            </a:r>
            <a:r>
              <a:rPr lang="ar-IQ" sz="2000" dirty="0">
                <a:solidFill>
                  <a:srgbClr val="0F6FC6">
                    <a:lumMod val="50000"/>
                  </a:srgbClr>
                </a:solidFill>
                <a:effectLst>
                  <a:outerShdw blurRad="38100" dist="38100" dir="2700000" algn="tl">
                    <a:srgbClr val="000000">
                      <a:alpha val="43137"/>
                    </a:srgbClr>
                  </a:outerShdw>
                </a:effectLst>
              </a:rPr>
              <a:t>أقصى قدر ممكن من المصداقية </a:t>
            </a:r>
            <a:r>
              <a:rPr lang="ar-IQ" sz="2000" dirty="0" smtClean="0">
                <a:solidFill>
                  <a:srgbClr val="0F6FC6">
                    <a:lumMod val="50000"/>
                  </a:srgbClr>
                </a:solidFill>
                <a:effectLst>
                  <a:outerShdw blurRad="38100" dist="38100" dir="2700000" algn="tl">
                    <a:srgbClr val="000000">
                      <a:alpha val="43137"/>
                    </a:srgbClr>
                  </a:outerShdw>
                </a:effectLst>
              </a:rPr>
              <a:t>والجدوى </a:t>
            </a:r>
            <a:r>
              <a:rPr lang="ar-IQ" sz="2000" dirty="0">
                <a:solidFill>
                  <a:srgbClr val="0F6FC6">
                    <a:lumMod val="50000"/>
                  </a:srgbClr>
                </a:solidFill>
                <a:effectLst>
                  <a:outerShdw blurRad="38100" dist="38100" dir="2700000" algn="tl">
                    <a:srgbClr val="000000">
                      <a:alpha val="43137"/>
                    </a:srgbClr>
                  </a:outerShdw>
                </a:effectLst>
              </a:rPr>
              <a:t>العلمية للتصرف و </a:t>
            </a:r>
            <a:r>
              <a:rPr lang="ar-IQ" sz="2000" dirty="0" smtClean="0">
                <a:solidFill>
                  <a:srgbClr val="0F6FC6">
                    <a:lumMod val="50000"/>
                  </a:srgbClr>
                </a:solidFill>
                <a:effectLst>
                  <a:outerShdw blurRad="38100" dist="38100" dir="2700000" algn="tl">
                    <a:srgbClr val="000000">
                      <a:alpha val="43137"/>
                    </a:srgbClr>
                  </a:outerShdw>
                </a:effectLst>
              </a:rPr>
              <a:t>أتخاذ </a:t>
            </a:r>
            <a:r>
              <a:rPr lang="ar-IQ" sz="2000" dirty="0">
                <a:solidFill>
                  <a:srgbClr val="0F6FC6">
                    <a:lumMod val="50000"/>
                  </a:srgbClr>
                </a:solidFill>
                <a:effectLst>
                  <a:outerShdw blurRad="38100" dist="38100" dir="2700000" algn="tl">
                    <a:srgbClr val="000000">
                      <a:alpha val="43137"/>
                    </a:srgbClr>
                  </a:outerShdw>
                </a:effectLst>
              </a:rPr>
              <a:t>القرار. </a:t>
            </a:r>
            <a:r>
              <a:rPr lang="ar-IQ" sz="2000" dirty="0" smtClean="0">
                <a:solidFill>
                  <a:prstClr val="black"/>
                </a:solidFill>
              </a:rPr>
              <a:t>من </a:t>
            </a:r>
            <a:r>
              <a:rPr lang="ar-IQ" sz="2000" dirty="0">
                <a:solidFill>
                  <a:prstClr val="black"/>
                </a:solidFill>
              </a:rPr>
              <a:t>المهم بالنسبة لفعاليات الاعلام العلمي كيفية الانتفاع بنتائج هذه الفعاليات اذ ان من </a:t>
            </a:r>
            <a:r>
              <a:rPr lang="ar-IQ" sz="2000" dirty="0" smtClean="0">
                <a:solidFill>
                  <a:prstClr val="black"/>
                </a:solidFill>
              </a:rPr>
              <a:t>اهداف هذه الفعاليات: </a:t>
            </a:r>
            <a:endParaRPr lang="ar-IQ" sz="2000" dirty="0">
              <a:solidFill>
                <a:prstClr val="black"/>
              </a:solidFill>
            </a:endParaRPr>
          </a:p>
          <a:p>
            <a:pPr algn="just"/>
            <a:r>
              <a:rPr lang="ar-IQ" sz="2000" dirty="0" smtClean="0">
                <a:solidFill>
                  <a:prstClr val="black"/>
                </a:solidFill>
              </a:rPr>
              <a:t> </a:t>
            </a:r>
            <a:r>
              <a:rPr lang="ar-IQ" sz="2000" dirty="0">
                <a:solidFill>
                  <a:prstClr val="black"/>
                </a:solidFill>
              </a:rPr>
              <a:t>أ ـ  تعميم انجازات العلوم والتكنولوجيا .</a:t>
            </a:r>
          </a:p>
          <a:p>
            <a:pPr algn="just"/>
            <a:r>
              <a:rPr lang="ar-IQ" sz="2000" dirty="0" smtClean="0">
                <a:solidFill>
                  <a:prstClr val="black"/>
                </a:solidFill>
              </a:rPr>
              <a:t>ب- </a:t>
            </a:r>
            <a:r>
              <a:rPr lang="ar-IQ" sz="2000" dirty="0">
                <a:solidFill>
                  <a:prstClr val="black"/>
                </a:solidFill>
              </a:rPr>
              <a:t>انجازات أكفأ </a:t>
            </a:r>
            <a:r>
              <a:rPr lang="ar-IQ" sz="2000" dirty="0" smtClean="0">
                <a:solidFill>
                  <a:prstClr val="black"/>
                </a:solidFill>
              </a:rPr>
              <a:t>اساليب لمعاملة </a:t>
            </a:r>
            <a:r>
              <a:rPr lang="ar-IQ" sz="2000" dirty="0">
                <a:solidFill>
                  <a:prstClr val="black"/>
                </a:solidFill>
              </a:rPr>
              <a:t>الوثائق العلمية والفنية .</a:t>
            </a:r>
          </a:p>
          <a:p>
            <a:pPr algn="just"/>
            <a:r>
              <a:rPr lang="ar-IQ" sz="2000" dirty="0" smtClean="0">
                <a:solidFill>
                  <a:prstClr val="black"/>
                </a:solidFill>
              </a:rPr>
              <a:t>ج </a:t>
            </a:r>
            <a:r>
              <a:rPr lang="ar-IQ" sz="2000" dirty="0">
                <a:solidFill>
                  <a:prstClr val="black"/>
                </a:solidFill>
              </a:rPr>
              <a:t>ـ دراسة كفاءة </a:t>
            </a:r>
            <a:r>
              <a:rPr lang="ar-IQ" sz="2000" dirty="0" smtClean="0">
                <a:solidFill>
                  <a:prstClr val="black"/>
                </a:solidFill>
              </a:rPr>
              <a:t>استعمال هذه </a:t>
            </a:r>
            <a:r>
              <a:rPr lang="ar-IQ" sz="2000" dirty="0">
                <a:solidFill>
                  <a:prstClr val="black"/>
                </a:solidFill>
              </a:rPr>
              <a:t>الوثائق جنباً الى جنب مع دراسة تأثير العمل الاعلامي على العلوم والتكنولوجيا والاقتصاد الوطني بشكل عام وتكون هذه الفعاليات موضوع حقل علمي </a:t>
            </a:r>
            <a:r>
              <a:rPr lang="ar-IQ" sz="2000" dirty="0" smtClean="0">
                <a:solidFill>
                  <a:prstClr val="black"/>
                </a:solidFill>
              </a:rPr>
              <a:t>متخصص هو </a:t>
            </a:r>
            <a:r>
              <a:rPr lang="ar-IQ" sz="2000" dirty="0" smtClean="0">
                <a:solidFill>
                  <a:srgbClr val="FFC000"/>
                </a:solidFill>
                <a:effectLst>
                  <a:outerShdw blurRad="38100" dist="38100" dir="2700000" algn="tl">
                    <a:srgbClr val="000000">
                      <a:alpha val="43137"/>
                    </a:srgbClr>
                  </a:outerShdw>
                </a:effectLst>
              </a:rPr>
              <a:t>«علم المعلومات» </a:t>
            </a:r>
            <a:endParaRPr lang="ar-IQ" sz="20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00680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1.1|5.7|24.6|10.1|2.8|5|14.2|11.1"/>
</p:tagLst>
</file>

<file path=ppt/tags/tag4.xml><?xml version="1.0" encoding="utf-8"?>
<p:tagLst xmlns:a="http://schemas.openxmlformats.org/drawingml/2006/main" xmlns:r="http://schemas.openxmlformats.org/officeDocument/2006/relationships" xmlns:p="http://schemas.openxmlformats.org/presentationml/2006/main">
  <p:tag name="TIMING" val="|0.4|-0.4|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4.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4.jpeg"/></Relationships>
</file>

<file path=ppt/theme/_rels/theme16.xml.rels><?xml version="1.0" encoding="UTF-8" standalone="yes"?>
<Relationships xmlns="http://schemas.openxmlformats.org/package/2006/relationships"><Relationship Id="rId1" Type="http://schemas.openxmlformats.org/officeDocument/2006/relationships/image" Target="../media/image4.jpeg"/></Relationships>
</file>

<file path=ppt/theme/_rels/theme27.xml.rels><?xml version="1.0" encoding="UTF-8" standalone="yes"?>
<Relationships xmlns="http://schemas.openxmlformats.org/package/2006/relationships"><Relationship Id="rId1" Type="http://schemas.openxmlformats.org/officeDocument/2006/relationships/image" Target="../media/image3.jpeg"/></Relationships>
</file>

<file path=ppt/theme/_rels/theme28.xml.rels><?xml version="1.0" encoding="UTF-8" standalone="yes"?>
<Relationships xmlns="http://schemas.openxmlformats.org/package/2006/relationships"><Relationship Id="rId1" Type="http://schemas.openxmlformats.org/officeDocument/2006/relationships/image" Target="../media/image3.jpeg"/></Relationships>
</file>

<file path=ppt/theme/_rels/theme29.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30.xml.rels><?xml version="1.0" encoding="UTF-8" standalone="yes"?>
<Relationships xmlns="http://schemas.openxmlformats.org/package/2006/relationships"><Relationship Id="rId1" Type="http://schemas.openxmlformats.org/officeDocument/2006/relationships/image" Target="../media/image3.jpeg"/></Relationships>
</file>

<file path=ppt/theme/_rels/theme31.xml.rels><?xml version="1.0" encoding="UTF-8" standalone="yes"?>
<Relationships xmlns="http://schemas.openxmlformats.org/package/2006/relationships"><Relationship Id="rId1" Type="http://schemas.openxmlformats.org/officeDocument/2006/relationships/image" Target="../media/image3.jpeg"/></Relationships>
</file>

<file path=ppt/theme/_rels/theme3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3_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4.xml><?xml version="1.0" encoding="utf-8"?>
<a:theme xmlns:a="http://schemas.openxmlformats.org/drawingml/2006/main" name="1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5.xml><?xml version="1.0" encoding="utf-8"?>
<a:theme xmlns:a="http://schemas.openxmlformats.org/drawingml/2006/main" name="2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6.xml><?xml version="1.0" encoding="utf-8"?>
<a:theme xmlns:a="http://schemas.openxmlformats.org/drawingml/2006/main" name="3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7.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6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9.xml><?xml version="1.0" encoding="utf-8"?>
<a:theme xmlns:a="http://schemas.openxmlformats.org/drawingml/2006/main" name="7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8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1.xml><?xml version="1.0" encoding="utf-8"?>
<a:theme xmlns:a="http://schemas.openxmlformats.org/drawingml/2006/main" name="9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2.xml><?xml version="1.0" encoding="utf-8"?>
<a:theme xmlns:a="http://schemas.openxmlformats.org/drawingml/2006/main" name="10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3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4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3814</Words>
  <Application>Microsoft Office PowerPoint</Application>
  <PresentationFormat>عرض على الشاشة (3:4)‏</PresentationFormat>
  <Paragraphs>193</Paragraphs>
  <Slides>35</Slides>
  <Notes>0</Notes>
  <HiddenSlides>0</HiddenSlides>
  <MMClips>1</MMClips>
  <ScaleCrop>false</ScaleCrop>
  <HeadingPairs>
    <vt:vector size="4" baseType="variant">
      <vt:variant>
        <vt:lpstr>نسق</vt:lpstr>
      </vt:variant>
      <vt:variant>
        <vt:i4>32</vt:i4>
      </vt:variant>
      <vt:variant>
        <vt:lpstr>عناوين الشرائح</vt:lpstr>
      </vt:variant>
      <vt:variant>
        <vt:i4>35</vt:i4>
      </vt:variant>
    </vt:vector>
  </HeadingPairs>
  <TitlesOfParts>
    <vt:vector size="67" baseType="lpstr">
      <vt:lpstr>3_ألوان متوسطة</vt:lpstr>
      <vt:lpstr>نسق Office</vt:lpstr>
      <vt:lpstr>تدفق</vt:lpstr>
      <vt:lpstr>1_تدفق</vt:lpstr>
      <vt:lpstr>2_تدفق</vt:lpstr>
      <vt:lpstr>3_تدفق</vt:lpstr>
      <vt:lpstr>4_تدفق</vt:lpstr>
      <vt:lpstr>سمة Office</vt:lpstr>
      <vt:lpstr>1_سمة Office</vt:lpstr>
      <vt:lpstr>2_سمة Office</vt:lpstr>
      <vt:lpstr>3_سمة Office</vt:lpstr>
      <vt:lpstr>4_سمة Office</vt:lpstr>
      <vt:lpstr>شكل موجة</vt:lpstr>
      <vt:lpstr>1_شكل موجة</vt:lpstr>
      <vt:lpstr>2_شكل موجة</vt:lpstr>
      <vt:lpstr>3_شكل موجة</vt:lpstr>
      <vt:lpstr>5_سمة Office</vt:lpstr>
      <vt:lpstr>6_سمة Office</vt:lpstr>
      <vt:lpstr>7_سمة Office</vt:lpstr>
      <vt:lpstr>8_سمة Office</vt:lpstr>
      <vt:lpstr>9_سمة Office</vt:lpstr>
      <vt:lpstr>10_سمة Office</vt:lpstr>
      <vt:lpstr>11_سمة Office</vt:lpstr>
      <vt:lpstr>12_سمة Office</vt:lpstr>
      <vt:lpstr>13_سمة Office</vt:lpstr>
      <vt:lpstr>14_سمة Office</vt:lpstr>
      <vt:lpstr>5_تدفق</vt:lpstr>
      <vt:lpstr>6_تدفق</vt:lpstr>
      <vt:lpstr>7_تدفق</vt:lpstr>
      <vt:lpstr>8_تدفق</vt:lpstr>
      <vt:lpstr>9_تدفق</vt:lpstr>
      <vt:lpstr>10_تدفق</vt:lpstr>
      <vt:lpstr> محاضرات  علم المعلومات   </vt:lpstr>
      <vt:lpstr>تعريفات: المعلومات(ص12و13)</vt:lpstr>
      <vt:lpstr>مراحل طيف المعلومات</vt:lpstr>
      <vt:lpstr>علم المعلومات(ص26)</vt:lpstr>
      <vt:lpstr>قوانين تطور العلم</vt:lpstr>
      <vt:lpstr>عرض تقديمي في PowerPoint</vt:lpstr>
      <vt:lpstr>عرض تقديمي في PowerPoint</vt:lpstr>
      <vt:lpstr>واجبات ومراحل فعاليات الاعلام العلمي</vt:lpstr>
      <vt:lpstr>عرض تقديمي في PowerPoint</vt:lpstr>
      <vt:lpstr>الاتجاهات الموضوعية لعلم المعلومات كما مذكور(ص33-36 من الكتاب المقرر)</vt:lpstr>
      <vt:lpstr>الاتجاهات الموضوعية لعلم المعلومات</vt:lpstr>
      <vt:lpstr>الاتجاهات الموضوعية لعلم المعلومات</vt:lpstr>
      <vt:lpstr>الاتجاهات الموضوعية لعلم المعلومات</vt:lpstr>
      <vt:lpstr>الاتجاهات الموضوعية لعلم المعلومات</vt:lpstr>
      <vt:lpstr>         نظام المعلومات Information System(ص37-38)  </vt:lpstr>
      <vt:lpstr> وظائف نظم المعلومات </vt:lpstr>
      <vt:lpstr> انواع نظم المعلومات</vt:lpstr>
      <vt:lpstr>انواع نظم المعلومات</vt:lpstr>
      <vt:lpstr>مفهوم مجتمع المعلومات </vt:lpstr>
      <vt:lpstr>تعريف مجتمع المعلومات</vt:lpstr>
      <vt:lpstr>مجتمع المعرفة</vt:lpstr>
      <vt:lpstr>ملامح مجتمع المعلومات </vt:lpstr>
      <vt:lpstr>معايير مجتمع المعلومات</vt:lpstr>
      <vt:lpstr>سمات مجتمع المعلومات</vt:lpstr>
      <vt:lpstr>عرض تقديمي في PowerPoint</vt:lpstr>
      <vt:lpstr>مشكلة المعلومات</vt:lpstr>
      <vt:lpstr>عرض تقديمي في PowerPoint</vt:lpstr>
      <vt:lpstr>عرض تقديمي في PowerPoint</vt:lpstr>
      <vt:lpstr>عصر المعلومات</vt:lpstr>
      <vt:lpstr>عصر المعلومات</vt:lpstr>
      <vt:lpstr>عصر المعلومات</vt:lpstr>
      <vt:lpstr>مفهوم عصر المعلومات</vt:lpstr>
      <vt:lpstr>أهمية عصر المعلومات</vt:lpstr>
      <vt:lpstr>سمات عصر المعلومات</vt:lpstr>
      <vt:lpstr>واخر دعوانا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قسم المعلومات والمكتبات كلية الآداب/الجامعة المستنصرية /  العام الدراسي 2019-2020 المستوى الاولى /محاضرة في مادة</dc:title>
  <dc:creator>orange</dc:creator>
  <cp:lastModifiedBy>Maher</cp:lastModifiedBy>
  <cp:revision>36</cp:revision>
  <dcterms:created xsi:type="dcterms:W3CDTF">2020-03-10T10:43:59Z</dcterms:created>
  <dcterms:modified xsi:type="dcterms:W3CDTF">2020-06-13T08:27:30Z</dcterms:modified>
</cp:coreProperties>
</file>