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6" r:id="rId2"/>
    <p:sldId id="258" r:id="rId3"/>
    <p:sldId id="257"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55" d="100"/>
          <a:sy n="55" d="100"/>
        </p:scale>
        <p:origin x="59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DEAD36-F9EB-43B3-AB95-DB4581B8EBD9}" type="datetimeFigureOut">
              <a:rPr lang="fr-FR" smtClean="0"/>
              <a:t>09/06/2020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8FDD92-C783-4ECE-BEAB-4453C981380F}" type="slidenum">
              <a:rPr lang="fr-FR" smtClean="0"/>
              <a:t>‹N°›</a:t>
            </a:fld>
            <a:endParaRPr lang="fr-FR"/>
          </a:p>
        </p:txBody>
      </p:sp>
    </p:spTree>
    <p:extLst>
      <p:ext uri="{BB962C8B-B14F-4D97-AF65-F5344CB8AC3E}">
        <p14:creationId xmlns:p14="http://schemas.microsoft.com/office/powerpoint/2010/main" val="3765628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33ACF761-A529-4003-8C4A-EA658BD18ADB}" type="datetime1">
              <a:rPr lang="en-US" smtClean="0"/>
              <a:t>6/9/2020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r>
              <a:rPr lang="en-US"/>
              <a:t>RJH</a:t>
            </a:r>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8293E3E-BC95-4769-8ECA-9BA8A9A61B39}" type="datetime1">
              <a:rPr lang="en-US" smtClean="0"/>
              <a:t>6/9/2020</a:t>
            </a:fld>
            <a:endParaRPr lang="en-US" dirty="0"/>
          </a:p>
        </p:txBody>
      </p:sp>
      <p:sp>
        <p:nvSpPr>
          <p:cNvPr id="5" name="Footer Placeholder 4"/>
          <p:cNvSpPr>
            <a:spLocks noGrp="1"/>
          </p:cNvSpPr>
          <p:nvPr>
            <p:ph type="ftr" sz="quarter" idx="11"/>
          </p:nvPr>
        </p:nvSpPr>
        <p:spPr/>
        <p:txBody>
          <a:bodyPr/>
          <a:lstStyle/>
          <a:p>
            <a:r>
              <a:rPr lang="en-US"/>
              <a:t>RJH</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7A7A2DD-ECAC-426D-8F4A-D251FCC4A9AE}" type="datetime1">
              <a:rPr lang="en-US" smtClean="0"/>
              <a:t>6/9/2020</a:t>
            </a:fld>
            <a:endParaRPr lang="en-US" dirty="0"/>
          </a:p>
        </p:txBody>
      </p:sp>
      <p:sp>
        <p:nvSpPr>
          <p:cNvPr id="5" name="Footer Placeholder 4"/>
          <p:cNvSpPr>
            <a:spLocks noGrp="1"/>
          </p:cNvSpPr>
          <p:nvPr>
            <p:ph type="ftr" sz="quarter" idx="11"/>
          </p:nvPr>
        </p:nvSpPr>
        <p:spPr/>
        <p:txBody>
          <a:bodyPr/>
          <a:lstStyle/>
          <a:p>
            <a:r>
              <a:rPr lang="en-US"/>
              <a:t>RJH</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8117D68-6348-4F7B-BD9A-4D010FF7C02C}" type="datetime1">
              <a:rPr lang="en-US" smtClean="0"/>
              <a:t>6/9/2020</a:t>
            </a:fld>
            <a:endParaRPr lang="en-US" dirty="0"/>
          </a:p>
        </p:txBody>
      </p:sp>
      <p:sp>
        <p:nvSpPr>
          <p:cNvPr id="5" name="Footer Placeholder 4"/>
          <p:cNvSpPr>
            <a:spLocks noGrp="1"/>
          </p:cNvSpPr>
          <p:nvPr>
            <p:ph type="ftr" sz="quarter" idx="11"/>
          </p:nvPr>
        </p:nvSpPr>
        <p:spPr/>
        <p:txBody>
          <a:bodyPr/>
          <a:lstStyle/>
          <a:p>
            <a:r>
              <a:rPr lang="en-US"/>
              <a:t>RJH</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1E76928-6530-4F48-A5C4-F51A4DB766D3}" type="datetime1">
              <a:rPr lang="en-US" smtClean="0"/>
              <a:t>6/9/2020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r>
              <a:rPr lang="en-US"/>
              <a:t>RJH</a:t>
            </a:r>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a:t>Modifiez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8734204-EADE-4F5C-886A-785A65077E14}" type="datetime1">
              <a:rPr lang="en-US" smtClean="0"/>
              <a:t>6/9/2020</a:t>
            </a:fld>
            <a:endParaRPr lang="en-US" dirty="0"/>
          </a:p>
        </p:txBody>
      </p:sp>
      <p:sp>
        <p:nvSpPr>
          <p:cNvPr id="6" name="Footer Placeholder 5"/>
          <p:cNvSpPr>
            <a:spLocks noGrp="1"/>
          </p:cNvSpPr>
          <p:nvPr>
            <p:ph type="ftr" sz="quarter" idx="11"/>
          </p:nvPr>
        </p:nvSpPr>
        <p:spPr/>
        <p:txBody>
          <a:bodyPr/>
          <a:lstStyle/>
          <a:p>
            <a:r>
              <a:rPr lang="en-US"/>
              <a:t>RJH</a:t>
            </a:r>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BFCD5D5-4F1B-40F2-B87F-C2E6E62C8551}" type="datetime1">
              <a:rPr lang="en-US" smtClean="0"/>
              <a:t>6/9/2020</a:t>
            </a:fld>
            <a:endParaRPr lang="en-US" dirty="0"/>
          </a:p>
        </p:txBody>
      </p:sp>
      <p:sp>
        <p:nvSpPr>
          <p:cNvPr id="8" name="Footer Placeholder 7"/>
          <p:cNvSpPr>
            <a:spLocks noGrp="1"/>
          </p:cNvSpPr>
          <p:nvPr>
            <p:ph type="ftr" sz="quarter" idx="11"/>
          </p:nvPr>
        </p:nvSpPr>
        <p:spPr/>
        <p:txBody>
          <a:bodyPr/>
          <a:lstStyle/>
          <a:p>
            <a:r>
              <a:rPr lang="en-US"/>
              <a:t>RJH</a:t>
            </a:r>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8A6B37C-0371-402B-957B-CEBABCCA480B}" type="datetime1">
              <a:rPr lang="en-US" smtClean="0"/>
              <a:t>6/9/2020</a:t>
            </a:fld>
            <a:endParaRPr lang="en-US" dirty="0"/>
          </a:p>
        </p:txBody>
      </p:sp>
      <p:sp>
        <p:nvSpPr>
          <p:cNvPr id="4" name="Footer Placeholder 3"/>
          <p:cNvSpPr>
            <a:spLocks noGrp="1"/>
          </p:cNvSpPr>
          <p:nvPr>
            <p:ph type="ftr" sz="quarter" idx="11"/>
          </p:nvPr>
        </p:nvSpPr>
        <p:spPr/>
        <p:txBody>
          <a:bodyPr/>
          <a:lstStyle/>
          <a:p>
            <a:r>
              <a:rPr lang="en-US"/>
              <a:t>RJH</a:t>
            </a:r>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34C430-5853-4695-BBC1-176F8E943065}" type="datetime1">
              <a:rPr lang="en-US" smtClean="0"/>
              <a:t>6/9/2020</a:t>
            </a:fld>
            <a:endParaRPr lang="en-US" dirty="0"/>
          </a:p>
        </p:txBody>
      </p:sp>
      <p:sp>
        <p:nvSpPr>
          <p:cNvPr id="3" name="Footer Placeholder 2"/>
          <p:cNvSpPr>
            <a:spLocks noGrp="1"/>
          </p:cNvSpPr>
          <p:nvPr>
            <p:ph type="ftr" sz="quarter" idx="11"/>
          </p:nvPr>
        </p:nvSpPr>
        <p:spPr/>
        <p:txBody>
          <a:bodyPr/>
          <a:lstStyle/>
          <a:p>
            <a:r>
              <a:rPr lang="en-US"/>
              <a:t>RJH</a:t>
            </a:r>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7822585-CB89-412C-B8CA-2C750765F203}" type="datetime1">
              <a:rPr lang="en-US" smtClean="0"/>
              <a:t>6/9/2020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r>
              <a:rPr lang="en-US"/>
              <a:t>RJH</a:t>
            </a:r>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053E5D8-F34D-4E75-9C30-088D56B7F13B}" type="datetime1">
              <a:rPr lang="en-US" smtClean="0"/>
              <a:t>6/9/2020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r>
              <a:rPr lang="en-US"/>
              <a:t>RJH</a:t>
            </a:r>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70DA3DDC-9561-4D83-89DD-786E8F148D80}" type="datetime1">
              <a:rPr lang="en-US" smtClean="0"/>
              <a:t>6/9/2020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r>
              <a:rPr lang="en-US"/>
              <a:t>RJH</a:t>
            </a:r>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ZoneTexte 6">
            <a:extLst>
              <a:ext uri="{FF2B5EF4-FFF2-40B4-BE49-F238E27FC236}">
                <a16:creationId xmlns:a16="http://schemas.microsoft.com/office/drawing/2014/main" id="{1B7434E7-8564-4389-9888-26AEB38895DC}"/>
              </a:ext>
            </a:extLst>
          </p:cNvPr>
          <p:cNvSpPr txBox="1"/>
          <p:nvPr userDrawn="1"/>
        </p:nvSpPr>
        <p:spPr>
          <a:xfrm rot="19372628">
            <a:off x="4435522" y="2171700"/>
            <a:ext cx="5037214" cy="369332"/>
          </a:xfrm>
          <a:prstGeom prst="rect">
            <a:avLst/>
          </a:prstGeom>
          <a:noFill/>
        </p:spPr>
        <p:txBody>
          <a:bodyPr wrap="square" rtlCol="0">
            <a:spAutoFit/>
          </a:bodyPr>
          <a:lstStyle/>
          <a:p>
            <a:r>
              <a:rPr lang="fr-FR" dirty="0"/>
              <a:t>RJH</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92D448-1985-4557-8EB0-9B4CE566F580}"/>
              </a:ext>
            </a:extLst>
          </p:cNvPr>
          <p:cNvSpPr>
            <a:spLocks noGrp="1"/>
          </p:cNvSpPr>
          <p:nvPr>
            <p:ph type="ctrTitle"/>
          </p:nvPr>
        </p:nvSpPr>
        <p:spPr/>
        <p:txBody>
          <a:bodyPr/>
          <a:lstStyle/>
          <a:p>
            <a:r>
              <a:rPr lang="fr-FR" dirty="0">
                <a:solidFill>
                  <a:srgbClr val="002060"/>
                </a:solidFill>
                <a:latin typeface="Algerian" panose="04020705040A02060702" pitchFamily="82" charset="0"/>
              </a:rPr>
              <a:t>Caligula-11</a:t>
            </a:r>
          </a:p>
        </p:txBody>
      </p:sp>
      <p:sp>
        <p:nvSpPr>
          <p:cNvPr id="3" name="Sous-titre 2">
            <a:extLst>
              <a:ext uri="{FF2B5EF4-FFF2-40B4-BE49-F238E27FC236}">
                <a16:creationId xmlns:a16="http://schemas.microsoft.com/office/drawing/2014/main" id="{CDB82851-9927-44FC-96B1-072321F85C6A}"/>
              </a:ext>
            </a:extLst>
          </p:cNvPr>
          <p:cNvSpPr>
            <a:spLocks noGrp="1"/>
          </p:cNvSpPr>
          <p:nvPr>
            <p:ph type="subTitle" idx="1"/>
          </p:nvPr>
        </p:nvSpPr>
        <p:spPr>
          <a:xfrm>
            <a:off x="2679906" y="3956279"/>
            <a:ext cx="6831673" cy="1779503"/>
          </a:xfrm>
        </p:spPr>
        <p:txBody>
          <a:bodyPr/>
          <a:lstStyle/>
          <a:p>
            <a:r>
              <a:rPr lang="fr-FR" dirty="0">
                <a:solidFill>
                  <a:srgbClr val="FF0000"/>
                </a:solidFill>
                <a:latin typeface="Algerian" panose="04020705040A02060702" pitchFamily="82" charset="0"/>
              </a:rPr>
              <a:t>Acte 2</a:t>
            </a:r>
          </a:p>
          <a:p>
            <a:r>
              <a:rPr lang="fr-FR" dirty="0">
                <a:solidFill>
                  <a:srgbClr val="FF0000"/>
                </a:solidFill>
                <a:latin typeface="Algerian" panose="04020705040A02060702" pitchFamily="82" charset="0"/>
              </a:rPr>
              <a:t>Scène X- XI- XII</a:t>
            </a:r>
          </a:p>
          <a:p>
            <a:endParaRPr lang="fr-FR" dirty="0"/>
          </a:p>
          <a:p>
            <a:pPr algn="l"/>
            <a:r>
              <a:rPr lang="fr-FR" sz="1600" b="1" dirty="0"/>
              <a:t>Dr. Raid Jabbar HABIB</a:t>
            </a:r>
          </a:p>
          <a:p>
            <a:endParaRPr lang="fr-FR" dirty="0"/>
          </a:p>
          <a:p>
            <a:endParaRPr lang="fr-FR" dirty="0"/>
          </a:p>
          <a:p>
            <a:endParaRPr lang="fr-FR" dirty="0"/>
          </a:p>
        </p:txBody>
      </p:sp>
      <p:sp>
        <p:nvSpPr>
          <p:cNvPr id="4" name="Espace réservé du pied de page 3">
            <a:extLst>
              <a:ext uri="{FF2B5EF4-FFF2-40B4-BE49-F238E27FC236}">
                <a16:creationId xmlns:a16="http://schemas.microsoft.com/office/drawing/2014/main" id="{FD3F1B57-DCC5-4D18-9537-141A379947FA}"/>
              </a:ext>
            </a:extLst>
          </p:cNvPr>
          <p:cNvSpPr>
            <a:spLocks noGrp="1"/>
          </p:cNvSpPr>
          <p:nvPr>
            <p:ph type="ftr" sz="quarter" idx="11"/>
          </p:nvPr>
        </p:nvSpPr>
        <p:spPr/>
        <p:txBody>
          <a:bodyPr/>
          <a:lstStyle/>
          <a:p>
            <a:r>
              <a:rPr lang="en-US" dirty="0"/>
              <a:t>RJH</a:t>
            </a:r>
          </a:p>
        </p:txBody>
      </p:sp>
    </p:spTree>
    <p:extLst>
      <p:ext uri="{BB962C8B-B14F-4D97-AF65-F5344CB8AC3E}">
        <p14:creationId xmlns:p14="http://schemas.microsoft.com/office/powerpoint/2010/main" val="3492674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259875-EE89-4026-B4D0-C1AAB9F3DA59}"/>
              </a:ext>
            </a:extLst>
          </p:cNvPr>
          <p:cNvSpPr>
            <a:spLocks noGrp="1"/>
          </p:cNvSpPr>
          <p:nvPr>
            <p:ph type="title"/>
          </p:nvPr>
        </p:nvSpPr>
        <p:spPr>
          <a:xfrm>
            <a:off x="1371600" y="685800"/>
            <a:ext cx="9601200" cy="668215"/>
          </a:xfrm>
        </p:spPr>
        <p:txBody>
          <a:bodyPr>
            <a:normAutofit fontScale="90000"/>
          </a:bodyPr>
          <a:lstStyle/>
          <a:p>
            <a:r>
              <a:rPr lang="fr-FR" dirty="0">
                <a:latin typeface="Bahnschrift Condensed" panose="020B0502040204020203" pitchFamily="34" charset="0"/>
              </a:rPr>
              <a:t>SCÈNE X</a:t>
            </a:r>
          </a:p>
        </p:txBody>
      </p:sp>
      <p:sp>
        <p:nvSpPr>
          <p:cNvPr id="3" name="Espace réservé du contenu 2">
            <a:extLst>
              <a:ext uri="{FF2B5EF4-FFF2-40B4-BE49-F238E27FC236}">
                <a16:creationId xmlns:a16="http://schemas.microsoft.com/office/drawing/2014/main" id="{8CDA9B4C-0485-4DC1-B164-EA290CCE41C4}"/>
              </a:ext>
            </a:extLst>
          </p:cNvPr>
          <p:cNvSpPr>
            <a:spLocks noGrp="1"/>
          </p:cNvSpPr>
          <p:nvPr>
            <p:ph idx="1"/>
          </p:nvPr>
        </p:nvSpPr>
        <p:spPr>
          <a:xfrm>
            <a:off x="1371600" y="1354015"/>
            <a:ext cx="9601200" cy="4513385"/>
          </a:xfrm>
        </p:spPr>
        <p:txBody>
          <a:bodyPr>
            <a:normAutofit lnSpcReduction="10000"/>
          </a:bodyPr>
          <a:lstStyle/>
          <a:p>
            <a:pPr algn="just"/>
            <a:r>
              <a:rPr lang="fr-FR" sz="2800" i="1" dirty="0">
                <a:solidFill>
                  <a:srgbClr val="7030A0"/>
                </a:solidFill>
                <a:latin typeface="Bahnschrift Condensed" panose="020B0502040204020203" pitchFamily="34" charset="0"/>
              </a:rPr>
              <a:t>Caesonia:- Cette distinction constituera l'ordre du Héros civique. Elle récompensera ceux des citoyens qui auront le plus fréquenté la maison publique de Caligula. P.90</a:t>
            </a:r>
          </a:p>
          <a:p>
            <a:pPr algn="just"/>
            <a:endParaRPr lang="fr-FR" sz="2800" i="1" dirty="0">
              <a:solidFill>
                <a:srgbClr val="7030A0"/>
              </a:solidFill>
              <a:latin typeface="Bahnschrift Condensed" panose="020B0502040204020203" pitchFamily="34" charset="0"/>
            </a:endParaRPr>
          </a:p>
          <a:p>
            <a:pPr algn="just"/>
            <a:r>
              <a:rPr lang="fr-FR" sz="2800" dirty="0">
                <a:latin typeface="Bahnschrift Condensed" panose="020B0502040204020203" pitchFamily="34" charset="0"/>
              </a:rPr>
              <a:t>Caligula continue a se moquer des patriciens…</a:t>
            </a:r>
          </a:p>
          <a:p>
            <a:pPr algn="just"/>
            <a:r>
              <a:rPr lang="fr-FR" sz="2800" dirty="0">
                <a:latin typeface="Bahnschrift Condensed" panose="020B0502040204020203" pitchFamily="34" charset="0"/>
              </a:rPr>
              <a:t>Il crée sa maison publique et pousse les gens a fréquenter cette maison en récompensant ceux qui auront le plus fréquenté la maison publique…</a:t>
            </a:r>
          </a:p>
          <a:p>
            <a:pPr algn="just"/>
            <a:r>
              <a:rPr lang="fr-FR" sz="2800" dirty="0">
                <a:latin typeface="Bahnschrift Condensed" panose="020B0502040204020203" pitchFamily="34" charset="0"/>
              </a:rPr>
              <a:t>Il tue le vieux patricien Mereia parce qu’il pense que celui-ci pense que Caligula veut le tuer, une autre épreuve de la tyrannie excessive de Caligula…</a:t>
            </a:r>
          </a:p>
        </p:txBody>
      </p:sp>
      <p:sp>
        <p:nvSpPr>
          <p:cNvPr id="4" name="Espace réservé du pied de page 3">
            <a:extLst>
              <a:ext uri="{FF2B5EF4-FFF2-40B4-BE49-F238E27FC236}">
                <a16:creationId xmlns:a16="http://schemas.microsoft.com/office/drawing/2014/main" id="{412638FE-E43E-4984-B8B4-2322FBB51C8B}"/>
              </a:ext>
            </a:extLst>
          </p:cNvPr>
          <p:cNvSpPr>
            <a:spLocks noGrp="1"/>
          </p:cNvSpPr>
          <p:nvPr>
            <p:ph type="ftr" sz="quarter" idx="11"/>
          </p:nvPr>
        </p:nvSpPr>
        <p:spPr/>
        <p:txBody>
          <a:bodyPr/>
          <a:lstStyle/>
          <a:p>
            <a:r>
              <a:rPr lang="en-US" dirty="0"/>
              <a:t>RJH</a:t>
            </a:r>
          </a:p>
        </p:txBody>
      </p:sp>
    </p:spTree>
    <p:extLst>
      <p:ext uri="{BB962C8B-B14F-4D97-AF65-F5344CB8AC3E}">
        <p14:creationId xmlns:p14="http://schemas.microsoft.com/office/powerpoint/2010/main" val="2759152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D5EB96-9DA9-4A32-978D-DEF196F9BC1C}"/>
              </a:ext>
            </a:extLst>
          </p:cNvPr>
          <p:cNvSpPr>
            <a:spLocks noGrp="1"/>
          </p:cNvSpPr>
          <p:nvPr>
            <p:ph type="title"/>
          </p:nvPr>
        </p:nvSpPr>
        <p:spPr>
          <a:xfrm>
            <a:off x="1371600" y="685800"/>
            <a:ext cx="9601200" cy="1107831"/>
          </a:xfrm>
        </p:spPr>
        <p:txBody>
          <a:bodyPr/>
          <a:lstStyle/>
          <a:p>
            <a:r>
              <a:rPr lang="fr-FR" b="1" dirty="0">
                <a:solidFill>
                  <a:srgbClr val="7030A0"/>
                </a:solidFill>
                <a:latin typeface="Bahnschrift Condensed" panose="020B0502040204020203" pitchFamily="34" charset="0"/>
              </a:rPr>
              <a:t>La vertu et la mort… deux valeurs sans valeurs!</a:t>
            </a:r>
          </a:p>
        </p:txBody>
      </p:sp>
      <p:sp>
        <p:nvSpPr>
          <p:cNvPr id="3" name="Espace réservé du contenu 2">
            <a:extLst>
              <a:ext uri="{FF2B5EF4-FFF2-40B4-BE49-F238E27FC236}">
                <a16:creationId xmlns:a16="http://schemas.microsoft.com/office/drawing/2014/main" id="{12D60578-BAF3-4EB3-8F96-A759BA91CD39}"/>
              </a:ext>
            </a:extLst>
          </p:cNvPr>
          <p:cNvSpPr>
            <a:spLocks noGrp="1"/>
          </p:cNvSpPr>
          <p:nvPr>
            <p:ph idx="1"/>
          </p:nvPr>
        </p:nvSpPr>
        <p:spPr>
          <a:xfrm>
            <a:off x="1371600" y="2171700"/>
            <a:ext cx="9601200" cy="3695700"/>
          </a:xfrm>
        </p:spPr>
        <p:txBody>
          <a:bodyPr>
            <a:noAutofit/>
          </a:bodyPr>
          <a:lstStyle/>
          <a:p>
            <a:pPr algn="just"/>
            <a:r>
              <a:rPr lang="fr-FR" sz="3200" dirty="0">
                <a:latin typeface="Bahnschrift Condensed" panose="020B0502040204020203" pitchFamily="34" charset="0"/>
              </a:rPr>
              <a:t>La vertu ne doit pas avoir de place dans le royaume de Caligula</a:t>
            </a:r>
          </a:p>
          <a:p>
            <a:pPr algn="just"/>
            <a:r>
              <a:rPr lang="fr-FR" sz="3200" dirty="0">
                <a:latin typeface="Bahnschrift Condensed" panose="020B0502040204020203" pitchFamily="34" charset="0"/>
              </a:rPr>
              <a:t>La mort, pour Caligula, est un prix définitif pour les membres de son royaume, tout le monde doit mourir, sans faire importance aux raisons de leur mort. Cette question prouve que Caligula est le seul personnage libre dans le royaume…</a:t>
            </a:r>
          </a:p>
          <a:p>
            <a:pPr algn="just"/>
            <a:r>
              <a:rPr lang="fr-FR" sz="3200" dirty="0">
                <a:latin typeface="Bahnschrift Condensed" panose="020B0502040204020203" pitchFamily="34" charset="0"/>
              </a:rPr>
              <a:t> </a:t>
            </a:r>
          </a:p>
        </p:txBody>
      </p:sp>
      <p:sp>
        <p:nvSpPr>
          <p:cNvPr id="4" name="Espace réservé du pied de page 3">
            <a:extLst>
              <a:ext uri="{FF2B5EF4-FFF2-40B4-BE49-F238E27FC236}">
                <a16:creationId xmlns:a16="http://schemas.microsoft.com/office/drawing/2014/main" id="{77A3ED01-8308-4EEB-9F85-6359C3AC2666}"/>
              </a:ext>
            </a:extLst>
          </p:cNvPr>
          <p:cNvSpPr>
            <a:spLocks noGrp="1"/>
          </p:cNvSpPr>
          <p:nvPr>
            <p:ph type="ftr" sz="quarter" idx="11"/>
          </p:nvPr>
        </p:nvSpPr>
        <p:spPr/>
        <p:txBody>
          <a:bodyPr/>
          <a:lstStyle/>
          <a:p>
            <a:r>
              <a:rPr lang="en-US" dirty="0"/>
              <a:t>RJH</a:t>
            </a:r>
          </a:p>
        </p:txBody>
      </p:sp>
    </p:spTree>
    <p:extLst>
      <p:ext uri="{BB962C8B-B14F-4D97-AF65-F5344CB8AC3E}">
        <p14:creationId xmlns:p14="http://schemas.microsoft.com/office/powerpoint/2010/main" val="214911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FE8111-9402-4E58-A8C9-C2E1609D1545}"/>
              </a:ext>
            </a:extLst>
          </p:cNvPr>
          <p:cNvSpPr>
            <a:spLocks noGrp="1"/>
          </p:cNvSpPr>
          <p:nvPr>
            <p:ph type="title"/>
          </p:nvPr>
        </p:nvSpPr>
        <p:spPr>
          <a:xfrm>
            <a:off x="1371600" y="685800"/>
            <a:ext cx="9601200" cy="896815"/>
          </a:xfrm>
        </p:spPr>
        <p:txBody>
          <a:bodyPr>
            <a:normAutofit/>
          </a:bodyPr>
          <a:lstStyle/>
          <a:p>
            <a:r>
              <a:rPr lang="fr-FR" sz="3600" b="1" dirty="0">
                <a:latin typeface="Bahnschrift Condensed" panose="020B0502040204020203" pitchFamily="34" charset="0"/>
              </a:rPr>
              <a:t>SCÈNE XI							</a:t>
            </a:r>
          </a:p>
        </p:txBody>
      </p:sp>
      <p:sp>
        <p:nvSpPr>
          <p:cNvPr id="3" name="Espace réservé du contenu 2">
            <a:extLst>
              <a:ext uri="{FF2B5EF4-FFF2-40B4-BE49-F238E27FC236}">
                <a16:creationId xmlns:a16="http://schemas.microsoft.com/office/drawing/2014/main" id="{9D8574DC-51E8-42A5-9461-BFB00DF5C63F}"/>
              </a:ext>
            </a:extLst>
          </p:cNvPr>
          <p:cNvSpPr>
            <a:spLocks noGrp="1"/>
          </p:cNvSpPr>
          <p:nvPr>
            <p:ph idx="1"/>
          </p:nvPr>
        </p:nvSpPr>
        <p:spPr>
          <a:xfrm>
            <a:off x="1371600" y="1424354"/>
            <a:ext cx="9601200" cy="4747846"/>
          </a:xfrm>
        </p:spPr>
        <p:txBody>
          <a:bodyPr>
            <a:normAutofit/>
          </a:bodyPr>
          <a:lstStyle/>
          <a:p>
            <a:r>
              <a:rPr lang="fr-FR" sz="2800" i="1" dirty="0">
                <a:solidFill>
                  <a:srgbClr val="7030A0"/>
                </a:solidFill>
                <a:latin typeface="Bahnschrift Condensed" panose="020B0502040204020203" pitchFamily="34" charset="0"/>
              </a:rPr>
              <a:t>LEPIDUS, atterré:- Que faut-il faire?</a:t>
            </a:r>
          </a:p>
          <a:p>
            <a:r>
              <a:rPr lang="fr-FR" sz="2800" i="1" dirty="0">
                <a:solidFill>
                  <a:srgbClr val="7030A0"/>
                </a:solidFill>
                <a:latin typeface="Bahnschrift Condensed" panose="020B0502040204020203" pitchFamily="34" charset="0"/>
              </a:rPr>
              <a:t>COESONIA, avec simplicité.: D'abord, retirer le corps, je crois. Il est trop laid !</a:t>
            </a:r>
          </a:p>
          <a:p>
            <a:r>
              <a:rPr lang="fr-FR" sz="2800" i="1" dirty="0">
                <a:solidFill>
                  <a:srgbClr val="7030A0"/>
                </a:solidFill>
                <a:latin typeface="Bahnschrift Condensed" panose="020B0502040204020203" pitchFamily="34" charset="0"/>
              </a:rPr>
              <a:t>Cherea et Lepidus prennent le corps et le tirent en coulisse.</a:t>
            </a:r>
          </a:p>
          <a:p>
            <a:r>
              <a:rPr lang="fr-FR" sz="2800" i="1" dirty="0">
                <a:solidFill>
                  <a:srgbClr val="7030A0"/>
                </a:solidFill>
                <a:latin typeface="Bahnschrift Condensed" panose="020B0502040204020203" pitchFamily="34" charset="0"/>
              </a:rPr>
              <a:t>LEPIDUS, à Cherea.: Il faudra faire vite.</a:t>
            </a:r>
          </a:p>
          <a:p>
            <a:r>
              <a:rPr lang="fr-FR" sz="2800" i="1" dirty="0">
                <a:solidFill>
                  <a:srgbClr val="7030A0"/>
                </a:solidFill>
                <a:latin typeface="Bahnschrift Condensed" panose="020B0502040204020203" pitchFamily="34" charset="0"/>
              </a:rPr>
              <a:t>CHEREA: Il faut être deux cents.        </a:t>
            </a:r>
            <a:r>
              <a:rPr lang="fr-FR" sz="2800" dirty="0">
                <a:solidFill>
                  <a:srgbClr val="7030A0"/>
                </a:solidFill>
                <a:latin typeface="Bahnschrift Condensed" panose="020B0502040204020203" pitchFamily="34" charset="0"/>
              </a:rPr>
              <a:t>(p. 95)</a:t>
            </a:r>
          </a:p>
          <a:p>
            <a:pPr algn="just"/>
            <a:r>
              <a:rPr lang="fr-FR" sz="2800" dirty="0">
                <a:solidFill>
                  <a:schemeClr val="tx1"/>
                </a:solidFill>
                <a:latin typeface="Bahnschrift Condensed" panose="020B0502040204020203" pitchFamily="34" charset="0"/>
              </a:rPr>
              <a:t>La scène de la mort du vieux Mereia entre les mains de Caligula choque les patriciens.. Cherea décide de commencer son projet de révolte contre Caligula… Il faut regrouper deux cents personnes pour commencer leur révolte contre le tyran…</a:t>
            </a:r>
          </a:p>
        </p:txBody>
      </p:sp>
      <p:sp>
        <p:nvSpPr>
          <p:cNvPr id="4" name="Espace réservé du pied de page 3">
            <a:extLst>
              <a:ext uri="{FF2B5EF4-FFF2-40B4-BE49-F238E27FC236}">
                <a16:creationId xmlns:a16="http://schemas.microsoft.com/office/drawing/2014/main" id="{96E78F85-EC2E-4A44-BC39-8AABF51F2E0F}"/>
              </a:ext>
            </a:extLst>
          </p:cNvPr>
          <p:cNvSpPr>
            <a:spLocks noGrp="1"/>
          </p:cNvSpPr>
          <p:nvPr>
            <p:ph type="ftr" sz="quarter" idx="11"/>
          </p:nvPr>
        </p:nvSpPr>
        <p:spPr/>
        <p:txBody>
          <a:bodyPr/>
          <a:lstStyle/>
          <a:p>
            <a:r>
              <a:rPr lang="en-US" dirty="0"/>
              <a:t>RJH</a:t>
            </a:r>
          </a:p>
        </p:txBody>
      </p:sp>
    </p:spTree>
    <p:extLst>
      <p:ext uri="{BB962C8B-B14F-4D97-AF65-F5344CB8AC3E}">
        <p14:creationId xmlns:p14="http://schemas.microsoft.com/office/powerpoint/2010/main" val="570929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60CE77-0D80-4991-9C94-125C562EAFCB}"/>
              </a:ext>
            </a:extLst>
          </p:cNvPr>
          <p:cNvSpPr>
            <a:spLocks noGrp="1"/>
          </p:cNvSpPr>
          <p:nvPr>
            <p:ph type="title"/>
          </p:nvPr>
        </p:nvSpPr>
        <p:spPr>
          <a:xfrm>
            <a:off x="1371600" y="685800"/>
            <a:ext cx="9601200" cy="896815"/>
          </a:xfrm>
        </p:spPr>
        <p:txBody>
          <a:bodyPr>
            <a:normAutofit fontScale="90000"/>
          </a:bodyPr>
          <a:lstStyle/>
          <a:p>
            <a:r>
              <a:rPr lang="fr-FR" sz="3600" dirty="0">
                <a:solidFill>
                  <a:srgbClr val="FF0000"/>
                </a:solidFill>
                <a:latin typeface="Bahnschrift Condensed" panose="020B0502040204020203" pitchFamily="34" charset="0"/>
              </a:rPr>
              <a:t>SCÈNE XII</a:t>
            </a:r>
            <a:r>
              <a:rPr lang="fr-FR" dirty="0">
                <a:latin typeface="Bahnschrift Condensed" panose="020B0502040204020203" pitchFamily="34" charset="0"/>
              </a:rPr>
              <a:t>	Caesonia et Scipion		</a:t>
            </a:r>
            <a:br>
              <a:rPr lang="fr-FR" dirty="0">
                <a:latin typeface="Bahnschrift Condensed" panose="020B0502040204020203" pitchFamily="34" charset="0"/>
              </a:rPr>
            </a:br>
            <a:br>
              <a:rPr lang="fr-FR" dirty="0">
                <a:latin typeface="Bahnschrift Condensed" panose="020B0502040204020203" pitchFamily="34" charset="0"/>
              </a:rPr>
            </a:br>
            <a:endParaRPr lang="fr-FR" dirty="0">
              <a:latin typeface="Bahnschrift Condensed" panose="020B0502040204020203" pitchFamily="34" charset="0"/>
            </a:endParaRPr>
          </a:p>
        </p:txBody>
      </p:sp>
      <p:sp>
        <p:nvSpPr>
          <p:cNvPr id="3" name="Espace réservé du contenu 2">
            <a:extLst>
              <a:ext uri="{FF2B5EF4-FFF2-40B4-BE49-F238E27FC236}">
                <a16:creationId xmlns:a16="http://schemas.microsoft.com/office/drawing/2014/main" id="{F749D2BA-CC44-4155-94E2-68A87CF7B56C}"/>
              </a:ext>
            </a:extLst>
          </p:cNvPr>
          <p:cNvSpPr>
            <a:spLocks noGrp="1"/>
          </p:cNvSpPr>
          <p:nvPr>
            <p:ph idx="1"/>
          </p:nvPr>
        </p:nvSpPr>
        <p:spPr>
          <a:xfrm>
            <a:off x="1371600" y="1441938"/>
            <a:ext cx="9601200" cy="4730262"/>
          </a:xfrm>
        </p:spPr>
        <p:txBody>
          <a:bodyPr>
            <a:normAutofit lnSpcReduction="10000"/>
          </a:bodyPr>
          <a:lstStyle/>
          <a:p>
            <a:pPr>
              <a:lnSpc>
                <a:spcPct val="100000"/>
              </a:lnSpc>
              <a:spcBef>
                <a:spcPts val="600"/>
              </a:spcBef>
              <a:spcAft>
                <a:spcPts val="600"/>
              </a:spcAft>
            </a:pPr>
            <a:r>
              <a:rPr lang="fr-FR" sz="2400" i="1" dirty="0">
                <a:solidFill>
                  <a:srgbClr val="7030A0"/>
                </a:solidFill>
                <a:latin typeface="Bahnschrift Condensed" panose="020B0502040204020203" pitchFamily="34" charset="0"/>
              </a:rPr>
              <a:t>COESONIA:- Il a tué ton père ?</a:t>
            </a:r>
          </a:p>
          <a:p>
            <a:pPr>
              <a:lnSpc>
                <a:spcPct val="100000"/>
              </a:lnSpc>
              <a:spcBef>
                <a:spcPts val="600"/>
              </a:spcBef>
              <a:spcAft>
                <a:spcPts val="600"/>
              </a:spcAft>
            </a:pPr>
            <a:r>
              <a:rPr lang="fr-FR" sz="2400" i="1" dirty="0">
                <a:solidFill>
                  <a:srgbClr val="7030A0"/>
                </a:solidFill>
                <a:latin typeface="Bahnschrift Condensed" panose="020B0502040204020203" pitchFamily="34" charset="0"/>
              </a:rPr>
              <a:t>Scipion:- Oui.</a:t>
            </a:r>
          </a:p>
          <a:p>
            <a:pPr>
              <a:lnSpc>
                <a:spcPct val="100000"/>
              </a:lnSpc>
              <a:spcBef>
                <a:spcPts val="600"/>
              </a:spcBef>
              <a:spcAft>
                <a:spcPts val="600"/>
              </a:spcAft>
            </a:pPr>
            <a:r>
              <a:rPr lang="fr-FR" sz="2400" i="1" dirty="0">
                <a:solidFill>
                  <a:srgbClr val="7030A0"/>
                </a:solidFill>
                <a:latin typeface="Bahnschrift Condensed" panose="020B0502040204020203" pitchFamily="34" charset="0"/>
              </a:rPr>
              <a:t>Caesonia:- Tu le hais?</a:t>
            </a:r>
          </a:p>
          <a:p>
            <a:pPr>
              <a:lnSpc>
                <a:spcPct val="100000"/>
              </a:lnSpc>
              <a:spcBef>
                <a:spcPts val="600"/>
              </a:spcBef>
              <a:spcAft>
                <a:spcPts val="600"/>
              </a:spcAft>
            </a:pPr>
            <a:r>
              <a:rPr lang="fr-FR" sz="2400" i="1" dirty="0">
                <a:solidFill>
                  <a:srgbClr val="7030A0"/>
                </a:solidFill>
                <a:latin typeface="Bahnschrift Condensed" panose="020B0502040204020203" pitchFamily="34" charset="0"/>
              </a:rPr>
              <a:t>Scipion:- Oui.</a:t>
            </a:r>
          </a:p>
          <a:p>
            <a:pPr>
              <a:lnSpc>
                <a:spcPct val="100000"/>
              </a:lnSpc>
              <a:spcBef>
                <a:spcPts val="600"/>
              </a:spcBef>
              <a:spcAft>
                <a:spcPts val="600"/>
              </a:spcAft>
            </a:pPr>
            <a:r>
              <a:rPr lang="fr-FR" sz="2400" i="1" dirty="0">
                <a:solidFill>
                  <a:srgbClr val="7030A0"/>
                </a:solidFill>
                <a:latin typeface="Bahnschrift Condensed" panose="020B0502040204020203" pitchFamily="34" charset="0"/>
              </a:rPr>
              <a:t>COESONIA:- Tu veux le tuer?</a:t>
            </a:r>
          </a:p>
          <a:p>
            <a:pPr>
              <a:lnSpc>
                <a:spcPct val="100000"/>
              </a:lnSpc>
              <a:spcBef>
                <a:spcPts val="600"/>
              </a:spcBef>
              <a:spcAft>
                <a:spcPts val="600"/>
              </a:spcAft>
            </a:pPr>
            <a:r>
              <a:rPr lang="fr-FR" sz="2400" i="1" dirty="0">
                <a:solidFill>
                  <a:srgbClr val="7030A0"/>
                </a:solidFill>
                <a:latin typeface="Bahnschrift Condensed" panose="020B0502040204020203" pitchFamily="34" charset="0"/>
              </a:rPr>
              <a:t>SCIPION: Oui. P. 96</a:t>
            </a:r>
          </a:p>
          <a:p>
            <a:pPr algn="just"/>
            <a:r>
              <a:rPr lang="fr-FR" sz="2400" dirty="0">
                <a:solidFill>
                  <a:schemeClr val="tx1"/>
                </a:solidFill>
                <a:latin typeface="Bahnschrift Condensed" panose="020B0502040204020203" pitchFamily="34" charset="0"/>
              </a:rPr>
              <a:t>Caesonia évoque les sentiments de la haine chez Scipion contre Caligula en le rappelant du crime de Caligula contre le père de Scipion…</a:t>
            </a:r>
          </a:p>
          <a:p>
            <a:pPr algn="just"/>
            <a:r>
              <a:rPr lang="fr-FR" sz="2400" dirty="0">
                <a:solidFill>
                  <a:schemeClr val="tx1"/>
                </a:solidFill>
                <a:latin typeface="Bahnschrift Condensed" panose="020B0502040204020203" pitchFamily="34" charset="0"/>
              </a:rPr>
              <a:t>Caesonia aime Caligula, mais au fond d’elle n’est pas contente de ses crime… il ne respecte aucune valeur humaine ou morale…</a:t>
            </a:r>
          </a:p>
        </p:txBody>
      </p:sp>
      <p:sp>
        <p:nvSpPr>
          <p:cNvPr id="4" name="Espace réservé du pied de page 3">
            <a:extLst>
              <a:ext uri="{FF2B5EF4-FFF2-40B4-BE49-F238E27FC236}">
                <a16:creationId xmlns:a16="http://schemas.microsoft.com/office/drawing/2014/main" id="{530D3F9F-A1E8-4DAD-8C17-42D028668957}"/>
              </a:ext>
            </a:extLst>
          </p:cNvPr>
          <p:cNvSpPr>
            <a:spLocks noGrp="1"/>
          </p:cNvSpPr>
          <p:nvPr>
            <p:ph type="ftr" sz="quarter" idx="11"/>
          </p:nvPr>
        </p:nvSpPr>
        <p:spPr/>
        <p:txBody>
          <a:bodyPr/>
          <a:lstStyle/>
          <a:p>
            <a:r>
              <a:rPr lang="en-US" dirty="0"/>
              <a:t>RJH</a:t>
            </a:r>
          </a:p>
        </p:txBody>
      </p:sp>
    </p:spTree>
    <p:extLst>
      <p:ext uri="{BB962C8B-B14F-4D97-AF65-F5344CB8AC3E}">
        <p14:creationId xmlns:p14="http://schemas.microsoft.com/office/powerpoint/2010/main" val="416041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BBE67C-B97F-4836-8138-ACD8376D2E55}"/>
              </a:ext>
            </a:extLst>
          </p:cNvPr>
          <p:cNvSpPr>
            <a:spLocks noGrp="1"/>
          </p:cNvSpPr>
          <p:nvPr>
            <p:ph type="title"/>
          </p:nvPr>
        </p:nvSpPr>
        <p:spPr>
          <a:xfrm>
            <a:off x="1371600" y="685800"/>
            <a:ext cx="9601200" cy="685800"/>
          </a:xfrm>
        </p:spPr>
        <p:txBody>
          <a:bodyPr>
            <a:normAutofit fontScale="90000"/>
          </a:bodyPr>
          <a:lstStyle/>
          <a:p>
            <a:r>
              <a:rPr lang="fr-FR" sz="3200" dirty="0">
                <a:solidFill>
                  <a:srgbClr val="FF0000"/>
                </a:solidFill>
                <a:latin typeface="Bahnschrift Condensed" panose="020B0502040204020203" pitchFamily="34" charset="0"/>
              </a:rPr>
              <a:t>SCÈNE XII</a:t>
            </a:r>
            <a:r>
              <a:rPr lang="fr-FR" sz="4000" dirty="0">
                <a:solidFill>
                  <a:srgbClr val="191B0E"/>
                </a:solidFill>
                <a:latin typeface="Bahnschrift Condensed" panose="020B0502040204020203" pitchFamily="34" charset="0"/>
              </a:rPr>
              <a:t>	Caesonia et Scipion		</a:t>
            </a:r>
            <a:br>
              <a:rPr lang="fr-FR" sz="4000" dirty="0">
                <a:solidFill>
                  <a:srgbClr val="191B0E"/>
                </a:solidFill>
                <a:latin typeface="Bahnschrift Condensed" panose="020B0502040204020203" pitchFamily="34" charset="0"/>
              </a:rPr>
            </a:br>
            <a:br>
              <a:rPr lang="fr-FR" sz="4000" dirty="0">
                <a:solidFill>
                  <a:srgbClr val="191B0E"/>
                </a:solidFill>
                <a:latin typeface="Bahnschrift Condensed" panose="020B0502040204020203" pitchFamily="34" charset="0"/>
              </a:rPr>
            </a:br>
            <a:endParaRPr lang="fr-FR" dirty="0"/>
          </a:p>
        </p:txBody>
      </p:sp>
      <p:sp>
        <p:nvSpPr>
          <p:cNvPr id="3" name="Espace réservé du contenu 2">
            <a:extLst>
              <a:ext uri="{FF2B5EF4-FFF2-40B4-BE49-F238E27FC236}">
                <a16:creationId xmlns:a16="http://schemas.microsoft.com/office/drawing/2014/main" id="{01B8F176-2E04-4F8C-A0FC-96E596972010}"/>
              </a:ext>
            </a:extLst>
          </p:cNvPr>
          <p:cNvSpPr>
            <a:spLocks noGrp="1"/>
          </p:cNvSpPr>
          <p:nvPr>
            <p:ph idx="1"/>
          </p:nvPr>
        </p:nvSpPr>
        <p:spPr>
          <a:xfrm>
            <a:off x="1371600" y="1371599"/>
            <a:ext cx="9601200" cy="5081787"/>
          </a:xfrm>
        </p:spPr>
        <p:txBody>
          <a:bodyPr>
            <a:normAutofit/>
          </a:bodyPr>
          <a:lstStyle/>
          <a:p>
            <a:pPr algn="just"/>
            <a:r>
              <a:rPr lang="fr-FR" sz="2400" b="1" dirty="0">
                <a:solidFill>
                  <a:srgbClr val="7030A0"/>
                </a:solidFill>
                <a:latin typeface="Bahnschrift Condensed" panose="020B0502040204020203" pitchFamily="34" charset="0"/>
              </a:rPr>
              <a:t>COESONIA:- Écoute-moi seulement. C'est une parole à la fois difficile et évidente que je veux te dire. Mais c'est une parole qui, si elle était vraiment écoutée, accomplirait la seule révolution définitive de ce monde.</a:t>
            </a:r>
          </a:p>
          <a:p>
            <a:pPr algn="just"/>
            <a:r>
              <a:rPr lang="fr-FR" sz="2400" b="1" dirty="0">
                <a:solidFill>
                  <a:srgbClr val="7030A0"/>
                </a:solidFill>
                <a:latin typeface="Bahnschrift Condensed" panose="020B0502040204020203" pitchFamily="34" charset="0"/>
              </a:rPr>
              <a:t>SCIPION:- Alors, </a:t>
            </a:r>
            <a:r>
              <a:rPr lang="fr-FR" sz="2400" b="1" dirty="0" err="1">
                <a:solidFill>
                  <a:srgbClr val="7030A0"/>
                </a:solidFill>
                <a:latin typeface="Bahnschrift Condensed" panose="020B0502040204020203" pitchFamily="34" charset="0"/>
              </a:rPr>
              <a:t>dis-la</a:t>
            </a:r>
            <a:r>
              <a:rPr lang="fr-FR" sz="2400" b="1" dirty="0">
                <a:solidFill>
                  <a:srgbClr val="7030A0"/>
                </a:solidFill>
                <a:latin typeface="Bahnschrift Condensed" panose="020B0502040204020203" pitchFamily="34" charset="0"/>
              </a:rPr>
              <a:t>.</a:t>
            </a:r>
          </a:p>
          <a:p>
            <a:pPr algn="just"/>
            <a:r>
              <a:rPr lang="fr-FR" sz="2400" b="1" dirty="0">
                <a:solidFill>
                  <a:srgbClr val="7030A0"/>
                </a:solidFill>
                <a:latin typeface="Bahnschrift Condensed" panose="020B0502040204020203" pitchFamily="34" charset="0"/>
              </a:rPr>
              <a:t>COESONIA:- Pas encore. Pense d'abord au visage révulsé de ton père à qui on arrachait la langue. Pense à cette bouche pleine de sang et à ce cri de bête torturée. P. 97</a:t>
            </a:r>
          </a:p>
          <a:p>
            <a:pPr algn="just"/>
            <a:r>
              <a:rPr lang="fr-FR" sz="2400" b="1" dirty="0">
                <a:solidFill>
                  <a:schemeClr val="tx1"/>
                </a:solidFill>
                <a:latin typeface="Bahnschrift Condensed" panose="020B0502040204020203" pitchFamily="34" charset="0"/>
              </a:rPr>
              <a:t>Ce que Caesonia essaie de faire c’est pousser Scipion a la vengeance en décrivant la mort terrible de son père… Caligula a torturé le père de Scipion avant de le tuer…</a:t>
            </a:r>
          </a:p>
          <a:p>
            <a:pPr algn="just"/>
            <a:r>
              <a:rPr lang="fr-FR" sz="2400" b="1" dirty="0">
                <a:solidFill>
                  <a:schemeClr val="tx1"/>
                </a:solidFill>
                <a:latin typeface="Bahnschrift Condensed" panose="020B0502040204020203" pitchFamily="34" charset="0"/>
              </a:rPr>
              <a:t>Le sadisme de Caligula apparaît évident dans la façon dont il exécute ses ennemis ou les autres…</a:t>
            </a:r>
          </a:p>
          <a:p>
            <a:pPr algn="just"/>
            <a:r>
              <a:rPr lang="fr-FR" sz="2400" b="1" dirty="0">
                <a:solidFill>
                  <a:schemeClr val="tx1"/>
                </a:solidFill>
                <a:latin typeface="Bahnschrift Condensed" panose="020B0502040204020203" pitchFamily="34" charset="0"/>
              </a:rPr>
              <a:t>Ainsi, en écoutant l’histoire de la mort de son père, la haine et l’esprit de vengeance augmente chez Scipion… </a:t>
            </a:r>
          </a:p>
        </p:txBody>
      </p:sp>
      <p:sp>
        <p:nvSpPr>
          <p:cNvPr id="4" name="Espace réservé du pied de page 3">
            <a:extLst>
              <a:ext uri="{FF2B5EF4-FFF2-40B4-BE49-F238E27FC236}">
                <a16:creationId xmlns:a16="http://schemas.microsoft.com/office/drawing/2014/main" id="{65F271DE-8003-4F45-AFA4-C9B3D1E54442}"/>
              </a:ext>
            </a:extLst>
          </p:cNvPr>
          <p:cNvSpPr>
            <a:spLocks noGrp="1"/>
          </p:cNvSpPr>
          <p:nvPr>
            <p:ph type="ftr" sz="quarter" idx="11"/>
          </p:nvPr>
        </p:nvSpPr>
        <p:spPr/>
        <p:txBody>
          <a:bodyPr/>
          <a:lstStyle/>
          <a:p>
            <a:r>
              <a:rPr lang="en-US"/>
              <a:t>RJH</a:t>
            </a:r>
            <a:endParaRPr lang="en-US" dirty="0"/>
          </a:p>
        </p:txBody>
      </p:sp>
    </p:spTree>
    <p:extLst>
      <p:ext uri="{BB962C8B-B14F-4D97-AF65-F5344CB8AC3E}">
        <p14:creationId xmlns:p14="http://schemas.microsoft.com/office/powerpoint/2010/main" val="463166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E4CF17-5775-43E8-935F-882BF2F40F07}"/>
              </a:ext>
            </a:extLst>
          </p:cNvPr>
          <p:cNvSpPr>
            <a:spLocks noGrp="1"/>
          </p:cNvSpPr>
          <p:nvPr>
            <p:ph type="title"/>
          </p:nvPr>
        </p:nvSpPr>
        <p:spPr>
          <a:xfrm>
            <a:off x="1371600" y="685800"/>
            <a:ext cx="9601200" cy="808892"/>
          </a:xfrm>
        </p:spPr>
        <p:txBody>
          <a:bodyPr>
            <a:normAutofit fontScale="90000"/>
          </a:bodyPr>
          <a:lstStyle/>
          <a:p>
            <a:r>
              <a:rPr lang="fr-FR" b="1" dirty="0">
                <a:solidFill>
                  <a:schemeClr val="accent6">
                    <a:lumMod val="75000"/>
                  </a:schemeClr>
                </a:solidFill>
                <a:latin typeface="Bahnschrift Condensed" panose="020B0502040204020203" pitchFamily="34" charset="0"/>
              </a:rPr>
              <a:t>IDÉES</a:t>
            </a:r>
            <a:br>
              <a:rPr lang="fr-FR" b="1" dirty="0">
                <a:solidFill>
                  <a:schemeClr val="accent6">
                    <a:lumMod val="75000"/>
                  </a:schemeClr>
                </a:solidFill>
                <a:latin typeface="Bahnschrift Condensed" panose="020B0502040204020203" pitchFamily="34" charset="0"/>
              </a:rPr>
            </a:br>
            <a:endParaRPr lang="fr-FR" b="1" dirty="0">
              <a:solidFill>
                <a:schemeClr val="accent6">
                  <a:lumMod val="75000"/>
                </a:schemeClr>
              </a:solidFill>
              <a:latin typeface="Bahnschrift Condensed" panose="020B0502040204020203" pitchFamily="34" charset="0"/>
            </a:endParaRPr>
          </a:p>
        </p:txBody>
      </p:sp>
      <p:sp>
        <p:nvSpPr>
          <p:cNvPr id="3" name="Espace réservé du contenu 2">
            <a:extLst>
              <a:ext uri="{FF2B5EF4-FFF2-40B4-BE49-F238E27FC236}">
                <a16:creationId xmlns:a16="http://schemas.microsoft.com/office/drawing/2014/main" id="{424C7FC6-F551-4E49-B39D-FF4D047CC4A6}"/>
              </a:ext>
            </a:extLst>
          </p:cNvPr>
          <p:cNvSpPr>
            <a:spLocks noGrp="1"/>
          </p:cNvSpPr>
          <p:nvPr>
            <p:ph idx="1"/>
          </p:nvPr>
        </p:nvSpPr>
        <p:spPr>
          <a:xfrm>
            <a:off x="1371600" y="1494692"/>
            <a:ext cx="9601200" cy="4372708"/>
          </a:xfrm>
        </p:spPr>
        <p:txBody>
          <a:bodyPr>
            <a:normAutofit/>
          </a:bodyPr>
          <a:lstStyle/>
          <a:p>
            <a:pPr algn="just"/>
            <a:r>
              <a:rPr lang="fr-FR" sz="2800" dirty="0">
                <a:solidFill>
                  <a:schemeClr val="tx1"/>
                </a:solidFill>
                <a:latin typeface="Bahnschrift Condensed" panose="020B0502040204020203" pitchFamily="34" charset="0"/>
              </a:rPr>
              <a:t>L’exagération des crimes et de l’usage du pouvoir absolu, sans limites, de Caligula pousse les autres, même les personnages les plus proches de Caligula, comme Caesonia, a avoir une situation compliquée…</a:t>
            </a:r>
          </a:p>
          <a:p>
            <a:pPr algn="just"/>
            <a:r>
              <a:rPr lang="fr-FR" sz="2800" dirty="0">
                <a:solidFill>
                  <a:schemeClr val="tx1"/>
                </a:solidFill>
                <a:latin typeface="Bahnschrift Condensed" panose="020B0502040204020203" pitchFamily="34" charset="0"/>
              </a:rPr>
              <a:t>Caesonia, malgré son grand amour a Caligula, porte au fond d’elle un refus pour les crimes qu’il a commis. Cela apparaît évident dans sa parole avec Scipion, le jeune homme. Elle fait rappeler a celui-dernier, les crimes de Caligula envers son père pour le pousser a la révolte…</a:t>
            </a:r>
          </a:p>
        </p:txBody>
      </p:sp>
      <p:sp>
        <p:nvSpPr>
          <p:cNvPr id="4" name="Espace réservé du pied de page 3">
            <a:extLst>
              <a:ext uri="{FF2B5EF4-FFF2-40B4-BE49-F238E27FC236}">
                <a16:creationId xmlns:a16="http://schemas.microsoft.com/office/drawing/2014/main" id="{0DD61571-3225-4BB0-9782-1B7A60B8A360}"/>
              </a:ext>
            </a:extLst>
          </p:cNvPr>
          <p:cNvSpPr>
            <a:spLocks noGrp="1"/>
          </p:cNvSpPr>
          <p:nvPr>
            <p:ph type="ftr" sz="quarter" idx="11"/>
          </p:nvPr>
        </p:nvSpPr>
        <p:spPr/>
        <p:txBody>
          <a:bodyPr/>
          <a:lstStyle/>
          <a:p>
            <a:r>
              <a:rPr lang="en-US"/>
              <a:t>RJH</a:t>
            </a:r>
            <a:endParaRPr lang="en-US" dirty="0"/>
          </a:p>
        </p:txBody>
      </p:sp>
    </p:spTree>
    <p:extLst>
      <p:ext uri="{BB962C8B-B14F-4D97-AF65-F5344CB8AC3E}">
        <p14:creationId xmlns:p14="http://schemas.microsoft.com/office/powerpoint/2010/main" val="3333216243"/>
      </p:ext>
    </p:extLst>
  </p:cSld>
  <p:clrMapOvr>
    <a:masterClrMapping/>
  </p:clrMapOvr>
</p:sld>
</file>

<file path=ppt/theme/theme1.xml><?xml version="1.0" encoding="utf-8"?>
<a:theme xmlns:a="http://schemas.openxmlformats.org/drawingml/2006/main" name="Cadrag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TM10001105[[fn=Cadrage]]</Template>
  <TotalTime>94</TotalTime>
  <Words>651</Words>
  <Application>Microsoft Office PowerPoint</Application>
  <PresentationFormat>Grand écran</PresentationFormat>
  <Paragraphs>49</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Algerian</vt:lpstr>
      <vt:lpstr>Bahnschrift Condensed</vt:lpstr>
      <vt:lpstr>Calibri</vt:lpstr>
      <vt:lpstr>Franklin Gothic Book</vt:lpstr>
      <vt:lpstr>Cadrage</vt:lpstr>
      <vt:lpstr>Caligula-11</vt:lpstr>
      <vt:lpstr>SCÈNE X</vt:lpstr>
      <vt:lpstr>La vertu et la mort… deux valeurs sans valeurs!</vt:lpstr>
      <vt:lpstr>SCÈNE XI       </vt:lpstr>
      <vt:lpstr>SCÈNE XII Caesonia et Scipion    </vt:lpstr>
      <vt:lpstr>SCÈNE XII Caesonia et Scipion    </vt:lpstr>
      <vt:lpstr>IDÉES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Caligula-11</dc:title>
  <dc:creator>Raid Jabbar HABIB</dc:creator>
  <cp:lastModifiedBy>Raid Jabbar HABIB</cp:lastModifiedBy>
  <cp:revision>9</cp:revision>
  <dcterms:created xsi:type="dcterms:W3CDTF">2020-06-08T22:44:14Z</dcterms:created>
  <dcterms:modified xsi:type="dcterms:W3CDTF">2020-06-09T01:37:01Z</dcterms:modified>
</cp:coreProperties>
</file>