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9FEA-617B-4856-94C5-1BD96AACBA4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3474-7FE3-45E6-8FFE-E9528E40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7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9FEA-617B-4856-94C5-1BD96AACBA4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3474-7FE3-45E6-8FFE-E9528E40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4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9FEA-617B-4856-94C5-1BD96AACBA4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3474-7FE3-45E6-8FFE-E9528E40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1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9FEA-617B-4856-94C5-1BD96AACBA4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3474-7FE3-45E6-8FFE-E9528E40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0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9FEA-617B-4856-94C5-1BD96AACBA4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3474-7FE3-45E6-8FFE-E9528E40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14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9FEA-617B-4856-94C5-1BD96AACBA4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3474-7FE3-45E6-8FFE-E9528E40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1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9FEA-617B-4856-94C5-1BD96AACBA4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3474-7FE3-45E6-8FFE-E9528E40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50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9FEA-617B-4856-94C5-1BD96AACBA4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3474-7FE3-45E6-8FFE-E9528E40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8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9FEA-617B-4856-94C5-1BD96AACBA4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3474-7FE3-45E6-8FFE-E9528E40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51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9FEA-617B-4856-94C5-1BD96AACBA4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3474-7FE3-45E6-8FFE-E9528E40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0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9FEA-617B-4856-94C5-1BD96AACBA4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E3474-7FE3-45E6-8FFE-E9528E40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84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99FEA-617B-4856-94C5-1BD96AACBA4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E3474-7FE3-45E6-8FFE-E9528E40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6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400" dirty="0" smtClean="0">
                <a:solidFill>
                  <a:schemeClr val="accent4">
                    <a:lumMod val="50000"/>
                  </a:schemeClr>
                </a:solidFill>
              </a:rPr>
              <a:t>حقل بيانات النشر والتوزيع والانتاج والصناعة (264) : وفي حال الخرائط المؤشر الاول ملغي  والمؤشر الثاني يتضمن 5 قيم كما هو موضح ادناه :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المؤشر الثاني يتضمن القيم الآتية :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 بيانات الانتاج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بيانات النشر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بيانات التوزيع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 بيانات الطباعة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 تاريخ حق النشر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الحقول الفرعية :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مكان الانتاج، النشر، التوزيع او الطباعة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المنتج، الناشر، الموزع، المطبعة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تاريخ </a:t>
            </a:r>
            <a:r>
              <a:rPr lang="ar-IQ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الانتاج، النشر، التوزيع او الطباعة</a:t>
            </a:r>
            <a:endParaRPr lang="en-US" sz="24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61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 rtl="1"/>
            <a:r>
              <a:rPr lang="ar-IQ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مكان الانتاج، النشر، التوزيع او الطباعة : يدون اسم المدينة التي يتواجد فيها المنتج اوالناشر او الموزع او الطابع في $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متبوعا باسم الدولة وان لم يكن اسم الدولة مدونا على المصدر فتوضع بين اقواس مربعة كما هو موضح في الامثلة ادناه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 rtl="1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مثال (1) : خارطة بعنوان «خارطة بغداد الادارية» اعداد الهيئة العامة للمساحة – وزارة  الموارد المائية – جمهورية العراق ، استخدم في رسمها المسقط المستوي ، رسمت بمقياس رسم 1 : 3,000,000 سم نشرت في عام 2011 - بغداد - العراق ، الناشر «الهيئة العامة للمساحة « الخارطة ملونة رسمت على الورق 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 / 06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 / 07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 marL="0" indent="0" algn="r" rtl="1">
              <a:buNone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007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ar-IQ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034   1   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3,000,000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245   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 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خارطة بغداد الادارية /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اعداد الهيئة العامة للمساحة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255        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مقياس الرسم : 1 : 3,000,000 ؛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المسقط المستوي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264    1  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بغداد، العراق :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الهيئة العامة للمساحة،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2011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710   1   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العراق.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الهيئة العامة للمساحة، $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جهة مصدرة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76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في حال لم يكن اسم الدولة موجودا على المصدر مع اسم المدينة فيدون بين اقواس مربعة وكما هو موضح في المثال ادناه :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خارطة بعنوان «خارطة بغداد الادارية» اعداد الهيئة العامة للمساحة – وزارة  الموارد المائية – جمهورية العراق ، استخدم في رسمها المسقط المستوي ، رسمت بمقياس رسم 1 : 3,000,000 سم نشرت في عام 2011 - بغداد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،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الناشر «الهيئة العامة للمساحة « الخارطة ملونة رسمت على الورق </a:t>
            </a:r>
          </a:p>
          <a:p>
            <a:pPr marL="0" indent="0" algn="r" rtl="1">
              <a:buNone/>
            </a:pP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 / 06 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 / 07 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 marL="0" indent="0" algn="r" rtl="1">
              <a:buNone/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007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034   1 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3,000,000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246   00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خارطة بغداد الادارية /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اعداد الهيئة العامة للمساحة 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255      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مقياس الرسم : 1 : 3,000,000 ؛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المسقط المستوي 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264    1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بغداد،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العراق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الهيئة العامة للمساحة،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2011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710   1 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العراق.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الهيئة العامة للمساحة،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جهة مصدرة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0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في حال لم يكن المكان موجودا فيدون النص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مكان النشر غير محدد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كما هو موضح في المثال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خارطة بعنوان «خارطة بغداد الادارية» اعداد الهيئة العامة للمساحة – وزارة  الموارد المائية – جمهورية العراق ، استخدم في رسمها المسقط المستوي ، رسمت بمقياس رسم 1 : 3,000,000 سم نشرت في عام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2011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، الناشر «الهيئة العامة للمساحة « الخارطة ملونة رسمت على الورق </a:t>
            </a:r>
          </a:p>
          <a:p>
            <a:pPr marL="0" indent="0" algn="r" rtl="1">
              <a:buNone/>
            </a:pP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 / 06 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 / 07 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 marL="0" indent="0" algn="r" rtl="1">
              <a:buNone/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007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034   1 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3,000,000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246   00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خارطة بغداد الادارية /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اعداد الهيئة العامة للمساحة 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255      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مقياس الرسم : 1 : 3,000,000 ؛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المسقط المستوي 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264    1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مكان النشر غير محدد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الهيئة العامة للمساحة،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2011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710   1   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العراق.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الهيئة العامة للمساحة، $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جهة مصدرة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68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يدون المنتج ، الناشر اسم المطبعة في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مسبوقا ب (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:) واذا لم يكن الناشر موجودا تدون عبارة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]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الناشر غير محدد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[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وكما هو موضح بالامثلة ادناه : 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اطلس بعنوان « اطلس العالم « وله عنوان موازي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World Atlas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اعداد الدار العربية للعلوم  ، الناشر اكاديميا – ابو ظبي - الامارات العربية المتحدة ، الاطلس ملون رسمت خرائطه بمقاييس رسم مختلفة ، تاريخ النشر 2016 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التطبيق :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000 / 06  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000 / 07 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ar-IQ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007         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ar-IQ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034 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ar-IQ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r" rtl="1">
              <a:buAutoNum type="arabicPlain" startAt="245"/>
            </a:pP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00   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اطلس العالم = 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World Atlas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اعداد 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الدار العربية للعلوم </a:t>
            </a:r>
          </a:p>
          <a:p>
            <a:pPr marL="457200" indent="-457200" algn="r" rtl="1">
              <a:buAutoNum type="arabicPlain" startAt="245"/>
            </a:pPr>
            <a:r>
              <a:rPr lang="ar-IQ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1 $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العنوان الموازي : 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World Atlas</a:t>
            </a:r>
            <a:endParaRPr lang="ar-IQ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255        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مقاييس الرسم مختلفة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264     1 $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ابو ظبي ، الامارات : 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اكاديميا ، 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2016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710  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  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الدار العربية للعلوم، 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معد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83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في حال عدم وجود ناشر تدون عبارة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الناشر غير محدد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بين اقواس مربعة كما هو موضح في المثال ادناه :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 rtl="1">
              <a:buNone/>
            </a:pPr>
            <a:r>
              <a:rPr lang="ar-IQ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اطلس بعنوان « اطلس العالم « وله عنوان موازي </a:t>
            </a:r>
            <a:r>
              <a:rPr lang="en-US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World Atlas</a:t>
            </a:r>
            <a:r>
              <a:rPr lang="ar-IQ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اعداد الدار العربية للعلوم 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، ابو </a:t>
            </a:r>
            <a:r>
              <a:rPr lang="ar-IQ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ظبي - الامارات العربية المتحدة ، الاطلس ملون رسمت خرائطه بمقاييس رسم مختلفة ، تاريخ النشر 2016 </a:t>
            </a:r>
          </a:p>
          <a:p>
            <a:pPr marL="0" indent="0" algn="r" rtl="1">
              <a:buNone/>
            </a:pP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التطبيق : 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06  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07 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ar-IQ" sz="20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007         $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ar-IQ" sz="20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034  0     $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ar-IQ" sz="20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r" rtl="1">
              <a:buAutoNum type="arabicPlain" startAt="245"/>
            </a:pP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   $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اطلس العالم = $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 Atlas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اعداد الدار العربية للعلوم </a:t>
            </a:r>
          </a:p>
          <a:p>
            <a:pPr marL="457200" indent="-457200" algn="r" rtl="1">
              <a:buAutoNum type="arabicPlain" startAt="245"/>
            </a:pP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 1 $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العنوان الموازي : $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 Atlas</a:t>
            </a:r>
            <a:endParaRPr lang="ar-IQ" sz="20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255        $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مقاييس الرسم مختلفة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264     1 $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ابو ظبي ، الامارات : $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الناشر غير محدد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، 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2016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710   2   $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الدار العربية للعلوم، $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معد</a:t>
            </a:r>
            <a:endParaRPr lang="en-US" sz="20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39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يدون تاريخ النشر مسبوقا بفاصلة ، وفي حال لم يكن تاريخ النشر موجودا تدون عبارة 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تاريخ النشر غير محدد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كما في المثال ادناه : </a:t>
            </a:r>
            <a:endParaRPr lang="en-US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اطلس العالم العربي ، اعداد كمال حاتم حمود ، الاطلس ملون ، استخدمت عدة مقاييس رسم في رسم خرائطه، الناشر دار المعرفة  - الرياض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06  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07  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ar-IQ" sz="20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007         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ar-IQ" sz="20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034   0  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a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a</a:t>
            </a:r>
            <a:endParaRPr lang="ar-IQ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245  00 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a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 اطلس العالم العربي /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c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 اعداد كمال حاتم حمود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255       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a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]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 مقاييس الرسم مختلفة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[</a:t>
            </a:r>
            <a:endParaRPr lang="ar-IQ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264    1 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a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 الرياض،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]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السعودية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[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: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b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 دار المعرفة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،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c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]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 تاريخ النشر غير محدد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[</a:t>
            </a:r>
            <a:endParaRPr lang="ar-IQ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700  0  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a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 كمال حاتم حمود ، $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e</a:t>
            </a: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</a:rPr>
              <a:t> معد</a:t>
            </a:r>
            <a:endParaRPr lang="ar-IQ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14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في حال وجود  مكان الطبع واسم المطبعة ، نختار قيمة المؤشر الاول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(3) للحقل (264)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وندون مكان الطبع في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واسم المطبعة في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كما هو موضح بالمثال ادناه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IQ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الخريطة الجيولوجية للعراق  اعداد الجغرافيون العرب الخارطة ملونة ورسمت وفق مقياس رسم 1 : 3,000,000 سم ، استخدم في رسمها المسقط السمتي ، رسمت على الورق طبعت في بغداد – مطبعة المسح الجيولوجي عام 2008، تمتد </a:t>
            </a:r>
            <a:r>
              <a:rPr lang="ar-IQ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الخارطة </a:t>
            </a:r>
            <a:r>
              <a:rPr lang="ar-IQ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من خط طول </a:t>
            </a:r>
            <a:r>
              <a:rPr lang="ar-IQ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من خط طول 39 شرقا ولغاية خط طول 48 شرقا ، وتمتد من دائرة عرض 38 شمالا  ولغاية 28 شمالا </a:t>
            </a:r>
            <a:endParaRPr lang="ar-IQ" sz="20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التطبيق : </a:t>
            </a:r>
          </a:p>
          <a:p>
            <a:pPr marL="0" indent="0" algn="r" rtl="1">
              <a:buNone/>
            </a:pP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000 / 06    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000 / 07    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ar-IQ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007           $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ar-IQ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034  1       $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3,000,000 </a:t>
            </a:r>
            <a:r>
              <a:rPr lang="ar-IQ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39 ش $</a:t>
            </a:r>
            <a:r>
              <a:rPr 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48 ش $</a:t>
            </a:r>
            <a:r>
              <a:rPr 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ar-IQ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38 ش $</a:t>
            </a:r>
            <a:r>
              <a:rPr 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ar-IQ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28 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ش</a:t>
            </a:r>
            <a:endParaRPr lang="en-US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245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0 2    $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الخريطة الجيولوجية للعراق / 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اعداد 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الجغرافيون العرب </a:t>
            </a:r>
          </a:p>
          <a:p>
            <a:pPr marL="457200" indent="-457200" algn="r" rtl="1">
              <a:buAutoNum type="arabicPlain" startAt="255"/>
            </a:pP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$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مقياس الرسم : 1 : 3,000,000 ؛ $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المسقط السمتي </a:t>
            </a:r>
            <a:r>
              <a:rPr lang="ar-IQ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( 39 ش– 48 ش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/  </a:t>
            </a:r>
          </a:p>
          <a:p>
            <a:pPr marL="0" indent="0" algn="r" rtl="1">
              <a:buNone/>
            </a:pPr>
            <a:r>
              <a:rPr lang="ar-IQ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38 </a:t>
            </a:r>
            <a:r>
              <a:rPr lang="ar-IQ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ش – 28 ش)</a:t>
            </a:r>
          </a:p>
          <a:p>
            <a:pPr marL="0" indent="0" algn="r" rtl="1">
              <a:buNone/>
            </a:pP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264     3    $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بغداد 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، 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العراق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IQ" sz="20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مطبعة المسح الجيولوجي ، $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2008</a:t>
            </a:r>
          </a:p>
          <a:p>
            <a:pPr marL="0" indent="0" algn="r" rtl="1">
              <a:buNone/>
            </a:pP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710   2      $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الجغرافيون العرب ، $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معد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655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12971</TotalTime>
  <Words>1264</Words>
  <Application>Microsoft Office PowerPoint</Application>
  <PresentationFormat>On-screen Show (4:3)</PresentationFormat>
  <Paragraphs>91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حقل بيانات النشر والتوزيع والانتاج والصناعة (264) : وفي حال الخرائط المؤشر الاول ملغي  والمؤشر الثاني يتضمن 5 قيم كما هو موضح ادناه :</vt:lpstr>
      <vt:lpstr>مكان الانتاج، النشر، التوزيع او الطباعة : يدون اسم المدينة التي يتواجد فيها المنتج اوالناشر او الموزع او الطابع في $a متبوعا باسم الدولة وان لم يكن اسم الدولة مدونا على المصدر فتوضع بين اقواس مربعة كما هو موضح في الامثلة ادناه</vt:lpstr>
      <vt:lpstr>في حال لم يكن اسم الدولة موجودا على المصدر مع اسم المدينة فيدون بين اقواس مربعة وكما هو موضح في المثال ادناه : </vt:lpstr>
      <vt:lpstr>في حال لم يكن المكان موجودا فيدون النص ] مكان النشر غير محدد[ كما هو موضح في المثال </vt:lpstr>
      <vt:lpstr>يدون المنتج ، الناشر اسم المطبعة في $b مسبوقا ب (:) واذا لم يكن الناشر موجودا تدون عبارة ]الناشر غير محدد[ وكما هو موضح بالامثلة ادناه :  </vt:lpstr>
      <vt:lpstr>في حال عدم وجود ناشر تدون عبارة ] الناشر غير محدد [ بين اقواس مربعة كما هو موضح في المثال ادناه :</vt:lpstr>
      <vt:lpstr>يدون تاريخ النشر مسبوقا بفاصلة ، وفي حال لم يكن تاريخ النشر موجودا تدون عبارة ]تاريخ النشر غير محدد[ كما في المثال ادناه : </vt:lpstr>
      <vt:lpstr>في حال وجود  مكان الطبع واسم المطبعة ، نختار قيمة المؤشر الاول (3) للحقل (264) وندون مكان الطبع في $a واسم المطبعة في $b كما هو موضح بالمثال ادناه :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حقل بيانات النشر والتوزيع والانتاج والصناعة (264)</dc:title>
  <dc:creator>DR.Ahmed Saker 2o1O</dc:creator>
  <cp:lastModifiedBy>DR.Ahmed Saker 2o1O</cp:lastModifiedBy>
  <cp:revision>59</cp:revision>
  <dcterms:created xsi:type="dcterms:W3CDTF">2020-05-22T12:18:49Z</dcterms:created>
  <dcterms:modified xsi:type="dcterms:W3CDTF">2020-06-08T09:50:32Z</dcterms:modified>
</cp:coreProperties>
</file>