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Lst>
  <p:sldIdLst>
    <p:sldId id="259" r:id="rId3"/>
    <p:sldId id="261" r:id="rId4"/>
    <p:sldId id="260" r:id="rId5"/>
    <p:sldId id="265" r:id="rId6"/>
    <p:sldId id="262" r:id="rId7"/>
    <p:sldId id="263" r:id="rId8"/>
    <p:sldId id="264" r:id="rId9"/>
    <p:sldId id="267"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15/10/1441</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15/10/1441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15/10/1441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15/10/1441</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2237780618"/>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15/10/1441</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249072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15/10/1441</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283934981"/>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15/10/1441</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9297919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15/10/1441</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9857519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15/10/1441</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374613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15/10/1441</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47899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15/10/1441</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701846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15/10/1441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15/10/1441</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16643497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15/10/1441</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3844794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15/10/1441</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032040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15/10/1441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15/10/1441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15/10/1441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15/10/1441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15/10/1441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15/10/1441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15/10/1441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15/10/1441</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15/10/1441</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18657621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1412776"/>
            <a:ext cx="7772400" cy="1470025"/>
          </a:xfrm>
        </p:spPr>
        <p:txBody>
          <a:bodyPr>
            <a:normAutofit fontScale="90000"/>
          </a:bodyPr>
          <a:lstStyle/>
          <a:p>
            <a:pPr algn="ctr"/>
            <a:r>
              <a:rPr lang="ar-IQ" dirty="0" smtClean="0"/>
              <a:t> </a:t>
            </a:r>
            <a:br>
              <a:rPr lang="ar-IQ" dirty="0" smtClean="0"/>
            </a:br>
            <a:r>
              <a:rPr lang="ar-IQ" dirty="0"/>
              <a:t/>
            </a:r>
            <a:br>
              <a:rPr lang="ar-IQ" dirty="0"/>
            </a:br>
            <a:r>
              <a:rPr lang="ar-IQ" dirty="0" smtClean="0"/>
              <a:t/>
            </a:r>
            <a:br>
              <a:rPr lang="ar-IQ" dirty="0" smtClean="0"/>
            </a:br>
            <a:r>
              <a:rPr lang="ar-IQ" dirty="0" smtClean="0"/>
              <a:t>محاضرة بعنوان</a:t>
            </a:r>
            <a:br>
              <a:rPr lang="ar-IQ" dirty="0" smtClean="0"/>
            </a:br>
            <a:r>
              <a:rPr lang="ar-IQ" dirty="0" smtClean="0"/>
              <a:t>«عصر المعلومات» </a:t>
            </a:r>
            <a:r>
              <a:rPr lang="ar-IQ" dirty="0"/>
              <a:t/>
            </a:r>
            <a:br>
              <a:rPr lang="ar-IQ" dirty="0"/>
            </a:br>
            <a:r>
              <a:rPr lang="ar-IQ" dirty="0" smtClean="0"/>
              <a:t>د</a:t>
            </a:r>
            <a:r>
              <a:rPr lang="ar-IQ" dirty="0"/>
              <a:t>. خالدة عبد </a:t>
            </a:r>
            <a:r>
              <a:rPr lang="ar-IQ" dirty="0" smtClean="0"/>
              <a:t>عبدالله</a:t>
            </a:r>
            <a:endParaRPr lang="ar-IQ" dirty="0"/>
          </a:p>
        </p:txBody>
      </p:sp>
      <p:sp>
        <p:nvSpPr>
          <p:cNvPr id="3" name="عنوان فرعي 2"/>
          <p:cNvSpPr>
            <a:spLocks noGrp="1"/>
          </p:cNvSpPr>
          <p:nvPr>
            <p:ph type="subTitle" idx="1"/>
          </p:nvPr>
        </p:nvSpPr>
        <p:spPr>
          <a:xfrm>
            <a:off x="1619672" y="2852936"/>
            <a:ext cx="6400800" cy="1752600"/>
          </a:xfrm>
        </p:spPr>
        <p:txBody>
          <a:bodyPr>
            <a:noAutofit/>
          </a:bodyPr>
          <a:lstStyle/>
          <a:p>
            <a:pPr algn="ctr"/>
            <a:r>
              <a:rPr lang="ar-IQ" sz="3200" b="1" dirty="0" smtClean="0">
                <a:solidFill>
                  <a:srgbClr val="FFC000"/>
                </a:solidFill>
                <a:effectLst>
                  <a:outerShdw blurRad="38100" dist="38100" dir="2700000" algn="tl">
                    <a:srgbClr val="000000">
                      <a:alpha val="43137"/>
                    </a:srgbClr>
                  </a:outerShdw>
                </a:effectLst>
              </a:rPr>
              <a:t>مادة </a:t>
            </a:r>
            <a:r>
              <a:rPr lang="ar-IQ" sz="3200" b="1" dirty="0">
                <a:solidFill>
                  <a:srgbClr val="FFC000"/>
                </a:solidFill>
                <a:effectLst>
                  <a:outerShdw blurRad="38100" dist="38100" dir="2700000" algn="tl">
                    <a:srgbClr val="000000">
                      <a:alpha val="43137"/>
                    </a:srgbClr>
                  </a:outerShdw>
                </a:effectLst>
              </a:rPr>
              <a:t>علم المعلومات</a:t>
            </a:r>
            <a:endParaRPr lang="ar-IQ" sz="3200" b="1" dirty="0" smtClean="0">
              <a:solidFill>
                <a:srgbClr val="FFC000"/>
              </a:solidFill>
              <a:effectLst>
                <a:outerShdw blurRad="38100" dist="38100" dir="2700000" algn="tl">
                  <a:srgbClr val="000000">
                    <a:alpha val="43137"/>
                  </a:srgbClr>
                </a:outerShdw>
              </a:effectLst>
            </a:endParaRPr>
          </a:p>
          <a:p>
            <a:pPr algn="ctr"/>
            <a:r>
              <a:rPr lang="ar-IQ" sz="3200" b="1" dirty="0" smtClean="0">
                <a:solidFill>
                  <a:srgbClr val="FFC000"/>
                </a:solidFill>
                <a:effectLst>
                  <a:outerShdw blurRad="38100" dist="38100" dir="2700000" algn="tl">
                    <a:srgbClr val="000000">
                      <a:alpha val="43137"/>
                    </a:srgbClr>
                  </a:outerShdw>
                </a:effectLst>
              </a:rPr>
              <a:t>م 3</a:t>
            </a:r>
            <a:r>
              <a:rPr lang="ar-IQ" sz="3200" b="1" smtClean="0">
                <a:solidFill>
                  <a:srgbClr val="FFC000"/>
                </a:solidFill>
                <a:effectLst>
                  <a:outerShdw blurRad="38100" dist="38100" dir="2700000" algn="tl">
                    <a:srgbClr val="000000">
                      <a:alpha val="43137"/>
                    </a:srgbClr>
                  </a:outerShdw>
                </a:effectLst>
              </a:rPr>
              <a:t>/ </a:t>
            </a:r>
            <a:r>
              <a:rPr lang="ar-IQ" sz="3200" b="1" smtClean="0">
                <a:solidFill>
                  <a:srgbClr val="FFC000"/>
                </a:solidFill>
                <a:effectLst>
                  <a:outerShdw blurRad="38100" dist="38100" dir="2700000" algn="tl">
                    <a:srgbClr val="000000">
                      <a:alpha val="43137"/>
                    </a:srgbClr>
                  </a:outerShdw>
                </a:effectLst>
              </a:rPr>
              <a:t>مسائي</a:t>
            </a:r>
            <a:endParaRPr lang="ar-IQ" sz="3200" b="1" dirty="0" smtClean="0">
              <a:solidFill>
                <a:srgbClr val="FFC000"/>
              </a:solidFill>
              <a:effectLst>
                <a:outerShdw blurRad="38100" dist="38100" dir="2700000" algn="tl">
                  <a:srgbClr val="000000">
                    <a:alpha val="43137"/>
                  </a:srgbClr>
                </a:outerShdw>
              </a:effectLst>
            </a:endParaRPr>
          </a:p>
          <a:p>
            <a:pPr algn="ctr"/>
            <a:r>
              <a:rPr lang="ar-IQ" sz="3200" b="1" dirty="0" smtClean="0">
                <a:solidFill>
                  <a:srgbClr val="FFC000"/>
                </a:solidFill>
                <a:effectLst>
                  <a:outerShdw blurRad="38100" dist="38100" dir="2700000" algn="tl">
                    <a:srgbClr val="000000">
                      <a:alpha val="43137"/>
                    </a:srgbClr>
                  </a:outerShdw>
                </a:effectLst>
              </a:rPr>
              <a:t>/ قسم المعلومات والمكتبات</a:t>
            </a:r>
          </a:p>
          <a:p>
            <a:pPr algn="ctr"/>
            <a:r>
              <a:rPr lang="ar-IQ" sz="3200" b="1" dirty="0" smtClean="0">
                <a:solidFill>
                  <a:srgbClr val="FFC000"/>
                </a:solidFill>
                <a:effectLst>
                  <a:outerShdw blurRad="38100" dist="38100" dir="2700000" algn="tl">
                    <a:srgbClr val="000000">
                      <a:alpha val="43137"/>
                    </a:srgbClr>
                  </a:outerShdw>
                </a:effectLst>
              </a:rPr>
              <a:t>كلية الآداب/ الجامعة المستنصرية</a:t>
            </a:r>
          </a:p>
          <a:p>
            <a:pPr algn="ctr"/>
            <a:r>
              <a:rPr lang="ar-IQ" sz="3200" b="1" dirty="0" smtClean="0">
                <a:solidFill>
                  <a:srgbClr val="FFC000"/>
                </a:solidFill>
                <a:effectLst>
                  <a:outerShdw blurRad="38100" dist="38100" dir="2700000" algn="tl">
                    <a:srgbClr val="000000">
                      <a:alpha val="43137"/>
                    </a:srgbClr>
                  </a:outerShdw>
                </a:effectLst>
              </a:rPr>
              <a:t>العام الدراسي 2019- 20</a:t>
            </a:r>
            <a:r>
              <a:rPr lang="ar-IQ" sz="2800" dirty="0" smtClean="0">
                <a:solidFill>
                  <a:schemeClr val="tx1"/>
                </a:solidFill>
                <a:effectLst>
                  <a:outerShdw blurRad="38100" dist="38100" dir="2700000" algn="tl">
                    <a:srgbClr val="000000">
                      <a:alpha val="43137"/>
                    </a:srgbClr>
                  </a:outerShdw>
                </a:effectLst>
              </a:rPr>
              <a:t>20  </a:t>
            </a:r>
            <a:endParaRPr lang="ar-IQ" sz="2800"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41297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a:effectLst>
                  <a:outerShdw blurRad="38100" dist="38100" dir="2700000" algn="tl">
                    <a:srgbClr val="000000">
                      <a:alpha val="43137"/>
                    </a:srgbClr>
                  </a:outerShdw>
                </a:effectLst>
                <a:latin typeface="Aldhabi" pitchFamily="2" charset="-78"/>
                <a:cs typeface="Aldhabi" pitchFamily="2" charset="-78"/>
              </a:rPr>
              <a:t>عصر المعلومات</a:t>
            </a:r>
          </a:p>
        </p:txBody>
      </p:sp>
      <p:sp>
        <p:nvSpPr>
          <p:cNvPr id="3" name="عنصر نائب للمحتوى 2"/>
          <p:cNvSpPr>
            <a:spLocks noGrp="1"/>
          </p:cNvSpPr>
          <p:nvPr>
            <p:ph idx="1"/>
          </p:nvPr>
        </p:nvSpPr>
        <p:spPr/>
        <p:txBody>
          <a:bodyPr>
            <a:normAutofit/>
          </a:bodyPr>
          <a:lstStyle/>
          <a:p>
            <a:r>
              <a:rPr lang="ar-IQ" dirty="0"/>
              <a:t> نشهد اليوم في عصر المعلومات سلسلة متسارعة من التغييرات التقنية والعلمية والاقتصادية جعلتنا ترى العالم من خلال شاشة صغيرة وتم تحقيق ذلك عن طريق تكنولوجيا المعلومات وشبكات الاتصال والاقمار الصناعية.</a:t>
            </a:r>
          </a:p>
          <a:p>
            <a:r>
              <a:rPr lang="ar-IQ" dirty="0"/>
              <a:t>   هذه التغيرات التكنولوجية المتسارعة انعكست بشكل مباشر على المسار الحضاري للبشرية وأدت الى التغيرات الثقافية والاجتماعية والسياسية والاقتصادية.</a:t>
            </a:r>
          </a:p>
          <a:p>
            <a:r>
              <a:rPr lang="ar-IQ" dirty="0"/>
              <a:t> ويستمر عصر المعلومات الذي نعيشه بالتطورات المذهلة في تكنولوجيا المعلومات والاتصالات.</a:t>
            </a:r>
          </a:p>
        </p:txBody>
      </p:sp>
    </p:spTree>
    <p:extLst>
      <p:ext uri="{BB962C8B-B14F-4D97-AF65-F5344CB8AC3E}">
        <p14:creationId xmlns:p14="http://schemas.microsoft.com/office/powerpoint/2010/main" val="3595114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عصر المعلومات</a:t>
            </a:r>
            <a:endParaRPr lang="ar-IQ" dirty="0"/>
          </a:p>
        </p:txBody>
      </p:sp>
      <p:sp>
        <p:nvSpPr>
          <p:cNvPr id="3" name="عنصر نائب للمحتوى 2"/>
          <p:cNvSpPr>
            <a:spLocks noGrp="1"/>
          </p:cNvSpPr>
          <p:nvPr>
            <p:ph idx="1"/>
          </p:nvPr>
        </p:nvSpPr>
        <p:spPr/>
        <p:txBody>
          <a:bodyPr/>
          <a:lstStyle/>
          <a:p>
            <a:r>
              <a:rPr lang="ar-IQ" dirty="0"/>
              <a:t> ان عصر المعلومات اصبحت فيه المعلومات تدخل في مجالات الحياة كافة، حيث يشهد العالم في ظل الوضع الدولي الجديد تطورا تكنولوجيا امتزجت فيه نتائج وخلاصات ثلاث ثورات هي: ثورة المعلوماتية، وثورة وسائل الاتصال، والثورة في مجال الحاسوب. هذه الثورات الثلاث ادت الى ظهور نظم جديدة للمعلومات اي ان الفضاء الالكتروني للمعلومات اصبح وسيطا للمستقبل لهذه المعلومات اي استخدام هذا الوسيط في ما يشاء.</a:t>
            </a:r>
          </a:p>
          <a:p>
            <a:endParaRPr lang="ar-IQ" dirty="0"/>
          </a:p>
        </p:txBody>
      </p:sp>
    </p:spTree>
    <p:extLst>
      <p:ext uri="{BB962C8B-B14F-4D97-AF65-F5344CB8AC3E}">
        <p14:creationId xmlns:p14="http://schemas.microsoft.com/office/powerpoint/2010/main" val="494139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عصر المعلومات</a:t>
            </a:r>
            <a:endParaRPr lang="ar-IQ" dirty="0"/>
          </a:p>
        </p:txBody>
      </p:sp>
      <p:sp>
        <p:nvSpPr>
          <p:cNvPr id="3" name="عنصر نائب للمحتوى 2"/>
          <p:cNvSpPr>
            <a:spLocks noGrp="1"/>
          </p:cNvSpPr>
          <p:nvPr>
            <p:ph idx="1"/>
          </p:nvPr>
        </p:nvSpPr>
        <p:spPr/>
        <p:txBody>
          <a:bodyPr/>
          <a:lstStyle/>
          <a:p>
            <a:r>
              <a:rPr lang="ar-IQ" dirty="0"/>
              <a:t> ارتبط عصر المعلومات بظهور الحاسوب الذي مرَّ بثلاثة اجيال ارتبطت بثلاث تطورات تقنية هي:</a:t>
            </a:r>
          </a:p>
          <a:p>
            <a:r>
              <a:rPr lang="ar-IQ" dirty="0"/>
              <a:t>الانابيب المفرغة، والترانسيستور والدائرة المتكاملة وغيرت كل تقنية من طبيعة الحاسوب. واستمر تطور الحاسوب ليصل الى مصطلح الجيل الخامس من الحاسبات الذي اطلق عليه جيل الحاسبات الذكية. وتطورت هذا المصطلح ليشمل مجالات ابحاث متعددة ارتبطت بالذكاء الاصطناعي والنظم الخبيرة واللغات الطبيعية. </a:t>
            </a:r>
          </a:p>
        </p:txBody>
      </p:sp>
    </p:spTree>
    <p:extLst>
      <p:ext uri="{BB962C8B-B14F-4D97-AF65-F5344CB8AC3E}">
        <p14:creationId xmlns:p14="http://schemas.microsoft.com/office/powerpoint/2010/main" val="3218636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مفهوم عصر المعلومات</a:t>
            </a:r>
            <a:endParaRPr lang="ar-IQ" dirty="0"/>
          </a:p>
        </p:txBody>
      </p:sp>
      <p:sp>
        <p:nvSpPr>
          <p:cNvPr id="3" name="عنصر نائب للمحتوى 2"/>
          <p:cNvSpPr>
            <a:spLocks noGrp="1"/>
          </p:cNvSpPr>
          <p:nvPr>
            <p:ph idx="1"/>
          </p:nvPr>
        </p:nvSpPr>
        <p:spPr/>
        <p:txBody>
          <a:bodyPr>
            <a:normAutofit/>
          </a:bodyPr>
          <a:lstStyle/>
          <a:p>
            <a:r>
              <a:rPr lang="ar-IQ" dirty="0"/>
              <a:t>ظهرت ملامح عصر المعلومات بعد الحرب العالمية الثانية(1939-1945) وذلك من خلال جهود علماء الاقتصاد والاجتماع وعدد من علماء المعلومات مثل تايلور وغيره.</a:t>
            </a:r>
          </a:p>
          <a:p>
            <a:r>
              <a:rPr lang="ar-IQ" dirty="0"/>
              <a:t>   وسمي هذا العصر بعصر المعلومات او العصر الالكتروني او عصر ما بعد الصناعي نظرا للتحول العالمي من اقتصاد الصناعات الى اقتصاد المعلومات. </a:t>
            </a:r>
          </a:p>
          <a:p>
            <a:r>
              <a:rPr lang="ar-IQ" dirty="0"/>
              <a:t>    وتوافق عصر المعلومات مع مفهوم الاتصالات في تطورهما واصبح المفهومان وحدة متكاملة لا ينفصلان في تقديم خدمات المعلومات ومعالجتها وتناقلها بسهولة ويسر. </a:t>
            </a:r>
          </a:p>
        </p:txBody>
      </p:sp>
    </p:spTree>
    <p:extLst>
      <p:ext uri="{BB962C8B-B14F-4D97-AF65-F5344CB8AC3E}">
        <p14:creationId xmlns:p14="http://schemas.microsoft.com/office/powerpoint/2010/main" val="1298560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أهمية عصر المعلومات</a:t>
            </a:r>
            <a:endParaRPr lang="ar-IQ" dirty="0"/>
          </a:p>
        </p:txBody>
      </p:sp>
      <p:sp>
        <p:nvSpPr>
          <p:cNvPr id="3" name="عنصر نائب للمحتوى 2"/>
          <p:cNvSpPr>
            <a:spLocks noGrp="1"/>
          </p:cNvSpPr>
          <p:nvPr>
            <p:ph idx="1"/>
          </p:nvPr>
        </p:nvSpPr>
        <p:spPr/>
        <p:txBody>
          <a:bodyPr>
            <a:normAutofit/>
          </a:bodyPr>
          <a:lstStyle/>
          <a:p>
            <a:r>
              <a:rPr lang="ar-IQ" dirty="0"/>
              <a:t> اتخذت المعلومات أهميتها في عصر المعلومات من خلال عدد من المعطيات ندرج منها:</a:t>
            </a:r>
          </a:p>
          <a:p>
            <a:r>
              <a:rPr lang="ar-IQ" dirty="0"/>
              <a:t>1. الكم الكبير من المعلومات في مجالات الادارة والعلوم المختلفة والاقتصاد والتكنولوجيا.</a:t>
            </a:r>
          </a:p>
          <a:p>
            <a:r>
              <a:rPr lang="ar-IQ" dirty="0"/>
              <a:t>2. تنوع وتشابك مناحي الحياة ونقصد علاقتها ووعي الناس وضرورة تجسيد هذه المفاهيم وتوثيقها بشكل يمكن الرجوع اليها.</a:t>
            </a:r>
          </a:p>
          <a:p>
            <a:r>
              <a:rPr lang="ar-IQ" dirty="0"/>
              <a:t>3. تطور الحياة من خلق فرص البحث والدراسة العلمية والتقنية وغيرها. </a:t>
            </a:r>
          </a:p>
          <a:p>
            <a:endParaRPr lang="ar-IQ" dirty="0"/>
          </a:p>
        </p:txBody>
      </p:sp>
    </p:spTree>
    <p:extLst>
      <p:ext uri="{BB962C8B-B14F-4D97-AF65-F5344CB8AC3E}">
        <p14:creationId xmlns:p14="http://schemas.microsoft.com/office/powerpoint/2010/main" val="38068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سمات عصر المعلومات</a:t>
            </a:r>
            <a:endParaRPr lang="ar-IQ" dirty="0"/>
          </a:p>
        </p:txBody>
      </p:sp>
      <p:sp>
        <p:nvSpPr>
          <p:cNvPr id="3" name="عنصر نائب للمحتوى 2"/>
          <p:cNvSpPr>
            <a:spLocks noGrp="1"/>
          </p:cNvSpPr>
          <p:nvPr>
            <p:ph idx="1"/>
          </p:nvPr>
        </p:nvSpPr>
        <p:spPr/>
        <p:txBody>
          <a:bodyPr>
            <a:normAutofit fontScale="85000" lnSpcReduction="10000"/>
          </a:bodyPr>
          <a:lstStyle/>
          <a:p>
            <a:r>
              <a:rPr lang="ar-IQ" dirty="0"/>
              <a:t> هناك معطيات عدة تمثل سمات عصر المعلومات منها:</a:t>
            </a:r>
          </a:p>
          <a:p>
            <a:r>
              <a:rPr lang="ar-IQ" dirty="0"/>
              <a:t>تزايد القدرة الانتاجية للمعلومات على حساب انتاج السلع المادية للمجتمعات المتقدمة.</a:t>
            </a:r>
          </a:p>
          <a:p>
            <a:r>
              <a:rPr lang="ar-IQ" dirty="0"/>
              <a:t> ظهور بنية تحتية جديدة تتمثل بقواعد بنوك المعلومات وستحل هذه البنية التحتية محل المصانع بوصفها ضمان التحول من المجتمع الصناعي الى مجتمع المعلومات.</a:t>
            </a:r>
          </a:p>
          <a:p>
            <a:r>
              <a:rPr lang="ar-IQ" dirty="0"/>
              <a:t>سيكون الثقل الاجتماعي للعاملين في قطاع المعلومات والمعرفة العلمية على اساس ان هذا القطاع هو الاساس في التقدم العلمي للمجتمعات.</a:t>
            </a:r>
          </a:p>
          <a:p>
            <a:r>
              <a:rPr lang="ar-IQ" dirty="0"/>
              <a:t>سيكون العقل البشري في عصر تكنولوجيا المعلومات هو الاساس والمحور الذي يقود التحولات التكنولوجية في السنوات القادمة. ويبقى دور الحاسوب هو المساعد في اتخاذ القرارات من خلال تطبيقاتها  وتبقى المعلومات هي العنصر الاساس في عصر المعلومات.</a:t>
            </a:r>
          </a:p>
          <a:p>
            <a:r>
              <a:rPr lang="ar-IQ" dirty="0"/>
              <a:t>تتفق الادبيات على ان تكنولوجيا الاتصال الالكتروني بأصنافها المختلفة اجهزة وتقنيات وخدمات السمة الرئيسة لعصر المعلومات. </a:t>
            </a:r>
          </a:p>
        </p:txBody>
      </p:sp>
    </p:spTree>
    <p:extLst>
      <p:ext uri="{BB962C8B-B14F-4D97-AF65-F5344CB8AC3E}">
        <p14:creationId xmlns:p14="http://schemas.microsoft.com/office/powerpoint/2010/main" val="29943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1124744"/>
            <a:ext cx="7772400" cy="1470025"/>
          </a:xfrm>
        </p:spPr>
        <p:txBody>
          <a:bodyPr/>
          <a:lstStyle/>
          <a:p>
            <a:pPr algn="ctr"/>
            <a:r>
              <a:rPr lang="ar-IQ" dirty="0" smtClean="0">
                <a:latin typeface="Aldhabi" pitchFamily="2" charset="-78"/>
                <a:cs typeface="Aldhabi" pitchFamily="2" charset="-78"/>
              </a:rPr>
              <a:t>واخر دعوانا</a:t>
            </a:r>
            <a:endParaRPr lang="ar-IQ" dirty="0">
              <a:latin typeface="Aldhabi" pitchFamily="2" charset="-78"/>
              <a:cs typeface="Aldhabi" pitchFamily="2" charset="-78"/>
            </a:endParaRPr>
          </a:p>
        </p:txBody>
      </p:sp>
      <p:sp>
        <p:nvSpPr>
          <p:cNvPr id="3" name="عنوان فرعي 2"/>
          <p:cNvSpPr>
            <a:spLocks noGrp="1"/>
          </p:cNvSpPr>
          <p:nvPr>
            <p:ph type="subTitle" idx="1"/>
          </p:nvPr>
        </p:nvSpPr>
        <p:spPr>
          <a:xfrm>
            <a:off x="1403648" y="2564904"/>
            <a:ext cx="6400800" cy="1752600"/>
          </a:xfrm>
        </p:spPr>
        <p:txBody>
          <a:bodyPr>
            <a:normAutofit/>
          </a:bodyPr>
          <a:lstStyle/>
          <a:p>
            <a:pPr algn="ctr"/>
            <a:r>
              <a:rPr lang="ar-IQ" sz="6600" dirty="0" smtClean="0">
                <a:latin typeface="Andalus" pitchFamily="18" charset="-78"/>
                <a:cs typeface="Andalus" pitchFamily="18" charset="-78"/>
              </a:rPr>
              <a:t>ان الحمد لله رب العالمين</a:t>
            </a:r>
            <a:endParaRPr lang="ar-IQ" sz="6600" dirty="0">
              <a:latin typeface="Andalus" pitchFamily="18" charset="-78"/>
              <a:cs typeface="Andalus" pitchFamily="18" charset="-78"/>
            </a:endParaRPr>
          </a:p>
        </p:txBody>
      </p:sp>
    </p:spTree>
    <p:extLst>
      <p:ext uri="{BB962C8B-B14F-4D97-AF65-F5344CB8AC3E}">
        <p14:creationId xmlns:p14="http://schemas.microsoft.com/office/powerpoint/2010/main" val="1545184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129</TotalTime>
  <Words>496</Words>
  <Application>Microsoft Office PowerPoint</Application>
  <PresentationFormat>عرض على الشاشة (3:4)‏</PresentationFormat>
  <Paragraphs>33</Paragraphs>
  <Slides>8</Slides>
  <Notes>0</Notes>
  <HiddenSlides>0</HiddenSlides>
  <MMClips>0</MMClips>
  <ScaleCrop>false</ScaleCrop>
  <HeadingPairs>
    <vt:vector size="4" baseType="variant">
      <vt:variant>
        <vt:lpstr>نسق</vt:lpstr>
      </vt:variant>
      <vt:variant>
        <vt:i4>2</vt:i4>
      </vt:variant>
      <vt:variant>
        <vt:lpstr>عناوين الشرائح</vt:lpstr>
      </vt:variant>
      <vt:variant>
        <vt:i4>8</vt:i4>
      </vt:variant>
    </vt:vector>
  </HeadingPairs>
  <TitlesOfParts>
    <vt:vector size="10" baseType="lpstr">
      <vt:lpstr>تدفق</vt:lpstr>
      <vt:lpstr>1_تدفق</vt:lpstr>
      <vt:lpstr>    محاضرة بعنوان «عصر المعلومات»  د. خالدة عبد عبدالله</vt:lpstr>
      <vt:lpstr>عصر المعلومات</vt:lpstr>
      <vt:lpstr>عصر المعلومات</vt:lpstr>
      <vt:lpstr>عصر المعلومات</vt:lpstr>
      <vt:lpstr>مفهوم عصر المعلومات</vt:lpstr>
      <vt:lpstr>أهمية عصر المعلومات</vt:lpstr>
      <vt:lpstr>سمات عصر المعلومات</vt:lpstr>
      <vt:lpstr>واخر دعوانا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بعنوان «عصر المعلومات»  مادة علم المعلومات</dc:title>
  <dc:creator>orange</dc:creator>
  <cp:lastModifiedBy>Maher</cp:lastModifiedBy>
  <cp:revision>8</cp:revision>
  <dcterms:created xsi:type="dcterms:W3CDTF">2020-04-17T16:34:19Z</dcterms:created>
  <dcterms:modified xsi:type="dcterms:W3CDTF">2020-06-06T10:00:37Z</dcterms:modified>
</cp:coreProperties>
</file>