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1" d="100"/>
          <a:sy n="81" d="100"/>
        </p:scale>
        <p:origin x="21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3CCF1-8101-4325-A448-5DBC4535008E}" type="datetimeFigureOut">
              <a:rPr lang="fr-FR" smtClean="0"/>
              <a:t>03/06/2020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7707AC-25F4-43E1-BB21-C6F9A17BBF45}" type="slidenum">
              <a:rPr lang="fr-FR" smtClean="0"/>
              <a:t>‹N°›</a:t>
            </a:fld>
            <a:endParaRPr lang="fr-FR"/>
          </a:p>
        </p:txBody>
      </p:sp>
    </p:spTree>
    <p:extLst>
      <p:ext uri="{BB962C8B-B14F-4D97-AF65-F5344CB8AC3E}">
        <p14:creationId xmlns:p14="http://schemas.microsoft.com/office/powerpoint/2010/main" val="272146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29BC4B5-8886-4325-BB1A-4F18B4A13713}" type="datetime1">
              <a:rPr lang="en-US" smtClean="0"/>
              <a:t>6/3/2020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RJH</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65C219D-1CD1-4FB1-84A0-A91FC7C4A93A}" type="datetime1">
              <a:rPr lang="en-US" smtClean="0"/>
              <a:t>6/3/2020</a:t>
            </a:fld>
            <a:endParaRPr lang="en-US" dirty="0"/>
          </a:p>
        </p:txBody>
      </p:sp>
      <p:sp>
        <p:nvSpPr>
          <p:cNvPr id="5" name="Footer Placeholder 4"/>
          <p:cNvSpPr>
            <a:spLocks noGrp="1"/>
          </p:cNvSpPr>
          <p:nvPr>
            <p:ph type="ftr" sz="quarter" idx="11"/>
          </p:nvPr>
        </p:nvSpPr>
        <p:spPr/>
        <p:txBody>
          <a:bodyPr/>
          <a:lstStyle/>
          <a:p>
            <a:r>
              <a:rPr lang="en-US"/>
              <a:t>RJH</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AC4F9CC-4903-4DA0-872D-BE72272627D9}" type="datetime1">
              <a:rPr lang="en-US" smtClean="0"/>
              <a:t>6/3/2020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RJH</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0D4CDF-2542-428C-9F00-3F586C9CAE9A}" type="datetime1">
              <a:rPr lang="en-US" smtClean="0"/>
              <a:t>6/3/2020</a:t>
            </a:fld>
            <a:endParaRPr lang="en-US" dirty="0"/>
          </a:p>
        </p:txBody>
      </p:sp>
      <p:sp>
        <p:nvSpPr>
          <p:cNvPr id="5" name="Footer Placeholder 4"/>
          <p:cNvSpPr>
            <a:spLocks noGrp="1"/>
          </p:cNvSpPr>
          <p:nvPr>
            <p:ph type="ftr" sz="quarter" idx="11"/>
          </p:nvPr>
        </p:nvSpPr>
        <p:spPr/>
        <p:txBody>
          <a:bodyPr/>
          <a:lstStyle/>
          <a:p>
            <a:r>
              <a:rPr lang="en-US"/>
              <a:t>RJH</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2A63497-3D89-4735-B907-EDF704E1B528}" type="datetime1">
              <a:rPr lang="en-US" smtClean="0"/>
              <a:t>6/3/2020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RJH</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1577D68-89AA-4AE8-ACF0-F7DD42A502BC}" type="datetime1">
              <a:rPr lang="en-US" smtClean="0"/>
              <a:t>6/3/2020</a:t>
            </a:fld>
            <a:endParaRPr lang="en-US" dirty="0"/>
          </a:p>
        </p:txBody>
      </p:sp>
      <p:sp>
        <p:nvSpPr>
          <p:cNvPr id="6" name="Footer Placeholder 5"/>
          <p:cNvSpPr>
            <a:spLocks noGrp="1"/>
          </p:cNvSpPr>
          <p:nvPr>
            <p:ph type="ftr" sz="quarter" idx="11"/>
          </p:nvPr>
        </p:nvSpPr>
        <p:spPr/>
        <p:txBody>
          <a:bodyPr/>
          <a:lstStyle/>
          <a:p>
            <a:r>
              <a:rPr lang="en-US"/>
              <a:t>RJH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74AC4FC-5FE3-4D51-BFE4-6BB9200CC124}" type="datetime1">
              <a:rPr lang="en-US" smtClean="0"/>
              <a:t>6/3/2020</a:t>
            </a:fld>
            <a:endParaRPr lang="en-US" dirty="0"/>
          </a:p>
        </p:txBody>
      </p:sp>
      <p:sp>
        <p:nvSpPr>
          <p:cNvPr id="8" name="Footer Placeholder 7"/>
          <p:cNvSpPr>
            <a:spLocks noGrp="1"/>
          </p:cNvSpPr>
          <p:nvPr>
            <p:ph type="ftr" sz="quarter" idx="11"/>
          </p:nvPr>
        </p:nvSpPr>
        <p:spPr/>
        <p:txBody>
          <a:bodyPr/>
          <a:lstStyle/>
          <a:p>
            <a:r>
              <a:rPr lang="en-US"/>
              <a:t>RJH</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2F07EF4-971E-4064-B44B-D7AB155AA4C7}" type="datetime1">
              <a:rPr lang="en-US" smtClean="0"/>
              <a:t>6/3/2020</a:t>
            </a:fld>
            <a:endParaRPr lang="en-US" dirty="0"/>
          </a:p>
        </p:txBody>
      </p:sp>
      <p:sp>
        <p:nvSpPr>
          <p:cNvPr id="4" name="Footer Placeholder 3"/>
          <p:cNvSpPr>
            <a:spLocks noGrp="1"/>
          </p:cNvSpPr>
          <p:nvPr>
            <p:ph type="ftr" sz="quarter" idx="11"/>
          </p:nvPr>
        </p:nvSpPr>
        <p:spPr/>
        <p:txBody>
          <a:bodyPr/>
          <a:lstStyle/>
          <a:p>
            <a:r>
              <a:rPr lang="en-US"/>
              <a:t>RJH</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04BC8-1F85-4583-B70D-6E765E309C6B}" type="datetime1">
              <a:rPr lang="en-US" smtClean="0"/>
              <a:t>6/3/2020</a:t>
            </a:fld>
            <a:endParaRPr lang="en-US" dirty="0"/>
          </a:p>
        </p:txBody>
      </p:sp>
      <p:sp>
        <p:nvSpPr>
          <p:cNvPr id="3" name="Footer Placeholder 2"/>
          <p:cNvSpPr>
            <a:spLocks noGrp="1"/>
          </p:cNvSpPr>
          <p:nvPr>
            <p:ph type="ftr" sz="quarter" idx="11"/>
          </p:nvPr>
        </p:nvSpPr>
        <p:spPr/>
        <p:txBody>
          <a:bodyPr/>
          <a:lstStyle/>
          <a:p>
            <a:r>
              <a:rPr lang="en-US"/>
              <a:t>RJH</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B56A10D-5E67-404B-B15F-0FB095ACEA58}" type="datetime1">
              <a:rPr lang="en-US" smtClean="0"/>
              <a:t>6/3/2020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RJH</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B9082A4-2217-482A-B098-1A33162EDFE3}" type="datetime1">
              <a:rPr lang="en-US" smtClean="0"/>
              <a:t>6/3/2020</a:t>
            </a:fld>
            <a:endParaRPr lang="en-US" dirty="0"/>
          </a:p>
        </p:txBody>
      </p:sp>
      <p:sp>
        <p:nvSpPr>
          <p:cNvPr id="6" name="Footer Placeholder 5"/>
          <p:cNvSpPr>
            <a:spLocks noGrp="1"/>
          </p:cNvSpPr>
          <p:nvPr>
            <p:ph type="ftr" sz="quarter" idx="11"/>
          </p:nvPr>
        </p:nvSpPr>
        <p:spPr/>
        <p:txBody>
          <a:bodyPr/>
          <a:lstStyle/>
          <a:p>
            <a:r>
              <a:rPr lang="en-US"/>
              <a:t>RJH</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95E4035-6DFD-44AF-B035-F44D0731ADE8}" type="datetime1">
              <a:rPr lang="en-US" smtClean="0"/>
              <a:t>6/3/2020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RJH</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 name="ZoneTexte 6">
            <a:extLst>
              <a:ext uri="{FF2B5EF4-FFF2-40B4-BE49-F238E27FC236}">
                <a16:creationId xmlns:a16="http://schemas.microsoft.com/office/drawing/2014/main" id="{BF86B280-CEBE-4583-829F-EAF21A0A59B6}"/>
              </a:ext>
            </a:extLst>
          </p:cNvPr>
          <p:cNvSpPr txBox="1"/>
          <p:nvPr userDrawn="1"/>
        </p:nvSpPr>
        <p:spPr>
          <a:xfrm rot="19327645">
            <a:off x="2231568" y="1679562"/>
            <a:ext cx="9492795" cy="3693319"/>
          </a:xfrm>
          <a:prstGeom prst="rect">
            <a:avLst/>
          </a:prstGeom>
          <a:noFill/>
        </p:spPr>
        <p:txBody>
          <a:bodyPr wrap="square" rtlCol="0">
            <a:spAutoFit/>
          </a:bodyPr>
          <a:lstStyle/>
          <a:p>
            <a:endParaRPr lang="fr-FR" dirty="0"/>
          </a:p>
          <a:p>
            <a:endParaRPr lang="fr-FR" dirty="0"/>
          </a:p>
          <a:p>
            <a:endParaRPr lang="fr-FR" dirty="0"/>
          </a:p>
          <a:p>
            <a:endParaRPr lang="fr-FR" dirty="0"/>
          </a:p>
          <a:p>
            <a:endParaRPr lang="fr-FR" dirty="0"/>
          </a:p>
          <a:p>
            <a:pPr algn="ctr"/>
            <a:r>
              <a:rPr lang="fr-FR" sz="7200" dirty="0">
                <a:solidFill>
                  <a:schemeClr val="accent1">
                    <a:lumMod val="10000"/>
                    <a:lumOff val="90000"/>
                  </a:schemeClr>
                </a:solidFill>
                <a:latin typeface="Bernard MT Condensed" panose="02050806060905020404" pitchFamily="18" charset="0"/>
              </a:rPr>
              <a:t>RJH THEATRE</a:t>
            </a:r>
          </a:p>
          <a:p>
            <a:endParaRPr lang="fr-FR" dirty="0"/>
          </a:p>
          <a:p>
            <a:endParaRPr lang="fr-FR" dirty="0"/>
          </a:p>
          <a:p>
            <a:endParaRPr lang="fr-FR" dirty="0"/>
          </a:p>
          <a:p>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8CF77D-52B2-4090-A6B1-D5B623F82319}"/>
              </a:ext>
            </a:extLst>
          </p:cNvPr>
          <p:cNvSpPr>
            <a:spLocks noGrp="1"/>
          </p:cNvSpPr>
          <p:nvPr>
            <p:ph type="ctrTitle"/>
          </p:nvPr>
        </p:nvSpPr>
        <p:spPr/>
        <p:txBody>
          <a:bodyPr/>
          <a:lstStyle/>
          <a:p>
            <a:pPr algn="ctr"/>
            <a:r>
              <a:rPr lang="fr-FR" b="1" dirty="0">
                <a:latin typeface="Bernard MT Condensed" panose="02050806060905020404" pitchFamily="18" charset="0"/>
              </a:rPr>
              <a:t>Caligula-8</a:t>
            </a:r>
          </a:p>
        </p:txBody>
      </p:sp>
      <p:sp>
        <p:nvSpPr>
          <p:cNvPr id="3" name="Sous-titre 2">
            <a:extLst>
              <a:ext uri="{FF2B5EF4-FFF2-40B4-BE49-F238E27FC236}">
                <a16:creationId xmlns:a16="http://schemas.microsoft.com/office/drawing/2014/main" id="{AD4D32B9-0665-43B4-927B-BB1A8D7CFB08}"/>
              </a:ext>
            </a:extLst>
          </p:cNvPr>
          <p:cNvSpPr>
            <a:spLocks noGrp="1"/>
          </p:cNvSpPr>
          <p:nvPr>
            <p:ph type="subTitle" idx="1"/>
          </p:nvPr>
        </p:nvSpPr>
        <p:spPr>
          <a:xfrm>
            <a:off x="581194" y="2495445"/>
            <a:ext cx="10993546" cy="3342124"/>
          </a:xfrm>
        </p:spPr>
        <p:txBody>
          <a:bodyPr>
            <a:normAutofit fontScale="85000" lnSpcReduction="20000"/>
          </a:bodyPr>
          <a:lstStyle/>
          <a:p>
            <a:pPr algn="ctr"/>
            <a:endParaRPr lang="fr-FR" sz="2800" dirty="0">
              <a:latin typeface="Bernard MT Condensed" panose="02050806060905020404" pitchFamily="18" charset="0"/>
            </a:endParaRPr>
          </a:p>
          <a:p>
            <a:pPr algn="ctr"/>
            <a:endParaRPr lang="fr-FR" sz="2800" dirty="0">
              <a:latin typeface="Bernard MT Condensed" panose="02050806060905020404" pitchFamily="18" charset="0"/>
            </a:endParaRPr>
          </a:p>
          <a:p>
            <a:pPr algn="ctr"/>
            <a:r>
              <a:rPr lang="fr-FR" sz="2800" dirty="0">
                <a:solidFill>
                  <a:srgbClr val="FFC000"/>
                </a:solidFill>
                <a:latin typeface="Bernard MT Condensed" panose="02050806060905020404" pitchFamily="18" charset="0"/>
              </a:rPr>
              <a:t>Actes II- Scène ii-iii-iv</a:t>
            </a:r>
          </a:p>
          <a:p>
            <a:endParaRPr lang="fr-FR" dirty="0"/>
          </a:p>
          <a:p>
            <a:endParaRPr lang="fr-FR" dirty="0"/>
          </a:p>
          <a:p>
            <a:endParaRPr lang="fr-FR" dirty="0"/>
          </a:p>
          <a:p>
            <a:endParaRPr lang="fr-FR" dirty="0"/>
          </a:p>
          <a:p>
            <a:endParaRPr lang="fr-FR" dirty="0"/>
          </a:p>
          <a:p>
            <a:endParaRPr lang="fr-FR" dirty="0"/>
          </a:p>
          <a:p>
            <a:r>
              <a:rPr lang="fr-FR" b="1" dirty="0">
                <a:solidFill>
                  <a:srgbClr val="FFC000"/>
                </a:solidFill>
                <a:latin typeface="Times New Roman" panose="02020603050405020304" pitchFamily="18" charset="0"/>
                <a:cs typeface="Times New Roman" panose="02020603050405020304" pitchFamily="18" charset="0"/>
              </a:rPr>
              <a:t>Dr. Raid Jabbar habib</a:t>
            </a:r>
          </a:p>
        </p:txBody>
      </p:sp>
      <p:sp>
        <p:nvSpPr>
          <p:cNvPr id="4" name="Espace réservé du pied de page 3">
            <a:extLst>
              <a:ext uri="{FF2B5EF4-FFF2-40B4-BE49-F238E27FC236}">
                <a16:creationId xmlns:a16="http://schemas.microsoft.com/office/drawing/2014/main" id="{A92F54AC-C80C-4207-9037-403C6E8002CE}"/>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A7560E94-5F67-4950-8D29-0C798F8760F9}"/>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3977895"/>
      </p:ext>
    </p:extLst>
  </p:cSld>
  <p:clrMapOvr>
    <a:masterClrMapping/>
  </p:clrMapOvr>
  <mc:AlternateContent xmlns:mc="http://schemas.openxmlformats.org/markup-compatibility/2006" xmlns:p14="http://schemas.microsoft.com/office/powerpoint/2010/main">
    <mc:Choice Requires="p14">
      <p:transition spd="slow" p14:dur="2000" advTm="8534"/>
    </mc:Choice>
    <mc:Fallback xmlns="">
      <p:transition spd="slow" advTm="853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91B257-161A-438A-B6B5-4B3D3B5DBAB4}"/>
              </a:ext>
            </a:extLst>
          </p:cNvPr>
          <p:cNvSpPr>
            <a:spLocks noGrp="1"/>
          </p:cNvSpPr>
          <p:nvPr>
            <p:ph type="title"/>
          </p:nvPr>
        </p:nvSpPr>
        <p:spPr/>
        <p:txBody>
          <a:bodyPr/>
          <a:lstStyle/>
          <a:p>
            <a:r>
              <a:rPr lang="fr-FR" dirty="0"/>
              <a:t>Cherea et les patriciens, scène II</a:t>
            </a:r>
          </a:p>
        </p:txBody>
      </p:sp>
      <p:sp>
        <p:nvSpPr>
          <p:cNvPr id="3" name="Espace réservé du contenu 2">
            <a:extLst>
              <a:ext uri="{FF2B5EF4-FFF2-40B4-BE49-F238E27FC236}">
                <a16:creationId xmlns:a16="http://schemas.microsoft.com/office/drawing/2014/main" id="{494BD732-D08E-40DF-A353-7D4F0110B732}"/>
              </a:ext>
            </a:extLst>
          </p:cNvPr>
          <p:cNvSpPr>
            <a:spLocks noGrp="1"/>
          </p:cNvSpPr>
          <p:nvPr>
            <p:ph idx="1"/>
          </p:nvPr>
        </p:nvSpPr>
        <p:spPr>
          <a:xfrm>
            <a:off x="581192" y="2006930"/>
            <a:ext cx="11029615" cy="4148914"/>
          </a:xfrm>
        </p:spPr>
        <p:txBody>
          <a:bodyPr>
            <a:noAutofit/>
          </a:bodyPr>
          <a:lstStyle/>
          <a:p>
            <a:pPr marL="0" indent="0" algn="just">
              <a:buNone/>
            </a:pPr>
            <a:endParaRPr lang="fr-FR" sz="2800" dirty="0">
              <a:latin typeface="Bahnschrift Light Condensed" panose="020B0502040204020203" pitchFamily="34" charset="0"/>
            </a:endParaRPr>
          </a:p>
          <a:p>
            <a:pPr marL="0" indent="0" algn="just">
              <a:buNone/>
            </a:pPr>
            <a:r>
              <a:rPr lang="fr-FR" sz="2800" dirty="0">
                <a:latin typeface="Bahnschrift Light Condensed" panose="020B0502040204020203" pitchFamily="34" charset="0"/>
              </a:rPr>
              <a:t>CHEREAJ se redressant.</a:t>
            </a:r>
          </a:p>
          <a:p>
            <a:pPr algn="just"/>
            <a:r>
              <a:rPr lang="fr-FR" sz="2800" i="1" dirty="0">
                <a:solidFill>
                  <a:schemeClr val="accent3">
                    <a:lumMod val="50000"/>
                  </a:schemeClr>
                </a:solidFill>
                <a:latin typeface="Bahnschrift Light Condensed" panose="020B0502040204020203" pitchFamily="34" charset="0"/>
              </a:rPr>
              <a:t>Oui, assez de bavardages. Je veux que les choses</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soient claires. Car si je suis avec vous, je ne suis pas</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pour vous. C'est pourquoi votre méthode ne me paraît</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pas bonne. Vous n'avez pas reconnu votre véritable</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ennemi, vous lui prêtez de petits motifs. Il n'en a que</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de grands et vous courez à votre perte. Sachez d'abord</a:t>
            </a:r>
            <a:r>
              <a:rPr lang="ar-IQ" sz="2800" i="1" dirty="0">
                <a:solidFill>
                  <a:schemeClr val="accent3">
                    <a:lumMod val="50000"/>
                  </a:schemeClr>
                </a:solidFill>
                <a:latin typeface="Bahnschrift Light Condensed" panose="020B0502040204020203" pitchFamily="34" charset="0"/>
              </a:rPr>
              <a:t> </a:t>
            </a:r>
            <a:r>
              <a:rPr lang="fr-FR" sz="2800" i="1" dirty="0">
                <a:solidFill>
                  <a:schemeClr val="accent3">
                    <a:lumMod val="50000"/>
                  </a:schemeClr>
                </a:solidFill>
                <a:latin typeface="Bahnschrift Light Condensed" panose="020B0502040204020203" pitchFamily="34" charset="0"/>
              </a:rPr>
              <a:t>le voir comme il est, vous pourrez mieux le combattre. </a:t>
            </a:r>
            <a:r>
              <a:rPr lang="fr-FR" sz="2800" dirty="0">
                <a:solidFill>
                  <a:schemeClr val="accent3">
                    <a:lumMod val="50000"/>
                  </a:schemeClr>
                </a:solidFill>
                <a:latin typeface="Bahnschrift Light Condensed" panose="020B0502040204020203" pitchFamily="34" charset="0"/>
              </a:rPr>
              <a:t>(p.72) </a:t>
            </a:r>
          </a:p>
          <a:p>
            <a:pPr algn="just"/>
            <a:r>
              <a:rPr lang="fr-FR" sz="2800" i="1" dirty="0">
                <a:solidFill>
                  <a:srgbClr val="00B050"/>
                </a:solidFill>
                <a:latin typeface="Bahnschrift Light Condensed" panose="020B0502040204020203" pitchFamily="34" charset="0"/>
              </a:rPr>
              <a:t>Ce n'est pas sûr. Les empereurs fous, nous connaissons cela. Mais celui-ci n'est pas assez fou. Et ce que je déteste en lui, c'est qu'il sait ce qu'il veut. </a:t>
            </a:r>
            <a:r>
              <a:rPr lang="fr-FR" sz="2800" dirty="0">
                <a:solidFill>
                  <a:srgbClr val="00B050"/>
                </a:solidFill>
                <a:latin typeface="Bahnschrift Light Condensed" panose="020B0502040204020203" pitchFamily="34" charset="0"/>
              </a:rPr>
              <a:t>(p.73)</a:t>
            </a:r>
          </a:p>
          <a:p>
            <a:pPr marL="0" indent="0" algn="just">
              <a:buNone/>
            </a:pPr>
            <a:endParaRPr lang="fr-FR" sz="2800" dirty="0">
              <a:latin typeface="Bahnschrift Light Condensed" panose="020B0502040204020203" pitchFamily="34" charset="0"/>
            </a:endParaRPr>
          </a:p>
        </p:txBody>
      </p:sp>
      <p:sp>
        <p:nvSpPr>
          <p:cNvPr id="4" name="Espace réservé du pied de page 3">
            <a:extLst>
              <a:ext uri="{FF2B5EF4-FFF2-40B4-BE49-F238E27FC236}">
                <a16:creationId xmlns:a16="http://schemas.microsoft.com/office/drawing/2014/main" id="{52A69C9E-2FB6-4CCF-B395-9F5D13399E5C}"/>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BE694EEA-A49F-4876-B0B4-D76C1164ABCF}"/>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71898623"/>
      </p:ext>
    </p:extLst>
  </p:cSld>
  <p:clrMapOvr>
    <a:masterClrMapping/>
  </p:clrMapOvr>
  <mc:AlternateContent xmlns:mc="http://schemas.openxmlformats.org/markup-compatibility/2006" xmlns:p14="http://schemas.microsoft.com/office/powerpoint/2010/main">
    <mc:Choice Requires="p14">
      <p:transition spd="slow" p14:dur="2000" advTm="353672"/>
    </mc:Choice>
    <mc:Fallback xmlns="">
      <p:transition spd="slow" advTm="35367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2DC85E-0C4C-42A8-ACF0-83200A88B85C}"/>
              </a:ext>
            </a:extLst>
          </p:cNvPr>
          <p:cNvSpPr>
            <a:spLocks noGrp="1"/>
          </p:cNvSpPr>
          <p:nvPr>
            <p:ph type="title"/>
          </p:nvPr>
        </p:nvSpPr>
        <p:spPr/>
        <p:txBody>
          <a:bodyPr/>
          <a:lstStyle/>
          <a:p>
            <a:r>
              <a:rPr lang="fr-FR" dirty="0"/>
              <a:t>Scène II</a:t>
            </a:r>
          </a:p>
        </p:txBody>
      </p:sp>
      <p:sp>
        <p:nvSpPr>
          <p:cNvPr id="3" name="Espace réservé du contenu 2">
            <a:extLst>
              <a:ext uri="{FF2B5EF4-FFF2-40B4-BE49-F238E27FC236}">
                <a16:creationId xmlns:a16="http://schemas.microsoft.com/office/drawing/2014/main" id="{08851486-2E4B-4FC8-9764-041FBF158264}"/>
              </a:ext>
            </a:extLst>
          </p:cNvPr>
          <p:cNvSpPr>
            <a:spLocks noGrp="1"/>
          </p:cNvSpPr>
          <p:nvPr>
            <p:ph idx="1"/>
          </p:nvPr>
        </p:nvSpPr>
        <p:spPr>
          <a:xfrm>
            <a:off x="581192" y="1995056"/>
            <a:ext cx="11029615" cy="3863744"/>
          </a:xfrm>
        </p:spPr>
        <p:txBody>
          <a:bodyPr>
            <a:normAutofit fontScale="92500" lnSpcReduction="10000"/>
          </a:bodyPr>
          <a:lstStyle/>
          <a:p>
            <a:pPr algn="just"/>
            <a:r>
              <a:rPr lang="fr-FR" sz="2400" dirty="0">
                <a:solidFill>
                  <a:srgbClr val="00B0F0"/>
                </a:solidFill>
                <a:latin typeface="Bahnschrift Light" panose="020B0502040204020203" pitchFamily="34" charset="0"/>
              </a:rPr>
              <a:t>Les événements se passent dans la maison de Cherea qui arrête le projet des patriciens, leur révolte contre Caligula.</a:t>
            </a:r>
          </a:p>
          <a:p>
            <a:pPr algn="just"/>
            <a:r>
              <a:rPr lang="fr-FR" sz="2400" dirty="0">
                <a:solidFill>
                  <a:schemeClr val="accent3"/>
                </a:solidFill>
                <a:latin typeface="Bahnschrift Light" panose="020B0502040204020203" pitchFamily="34" charset="0"/>
              </a:rPr>
              <a:t>Cherea dit aux patriciens qu’il partage avec eux cette colère contre Caligula, et qu’il comprend bien le danger de cet empereur, mais il faut tout d’abord comprendre sa psychologie pour réussir leur mission et pour pouvoir le combattre…</a:t>
            </a:r>
          </a:p>
          <a:p>
            <a:pPr algn="just"/>
            <a:r>
              <a:rPr lang="fr-FR" sz="2400" dirty="0">
                <a:solidFill>
                  <a:srgbClr val="00B0F0"/>
                </a:solidFill>
                <a:latin typeface="Bahnschrift Light" panose="020B0502040204020203" pitchFamily="34" charset="0"/>
              </a:rPr>
              <a:t>Caligula a de grands projets, il n’est pas fou, il sait ce qu’il fait et ce qu’il veut et c’est cela qui fait la gravité de cet empereur</a:t>
            </a:r>
          </a:p>
          <a:p>
            <a:pPr algn="just"/>
            <a:r>
              <a:rPr lang="fr-FR" sz="2400" dirty="0">
                <a:solidFill>
                  <a:schemeClr val="accent3"/>
                </a:solidFill>
                <a:latin typeface="Bahnschrift Light" panose="020B0502040204020203" pitchFamily="34" charset="0"/>
              </a:rPr>
              <a:t>Si les patriciens continuent leur démarche sans bien préparer leur plan, ils seront absolument perdus, ils donnerons les motifs à Caligula pour se venger d’eux et les exterminer…</a:t>
            </a:r>
          </a:p>
          <a:p>
            <a:endParaRPr lang="fr-FR" sz="2400" dirty="0">
              <a:latin typeface="Bahnschrift Light" panose="020B0502040204020203" pitchFamily="34" charset="0"/>
            </a:endParaRPr>
          </a:p>
        </p:txBody>
      </p:sp>
      <p:sp>
        <p:nvSpPr>
          <p:cNvPr id="4" name="Espace réservé du pied de page 3">
            <a:extLst>
              <a:ext uri="{FF2B5EF4-FFF2-40B4-BE49-F238E27FC236}">
                <a16:creationId xmlns:a16="http://schemas.microsoft.com/office/drawing/2014/main" id="{75ACBA2A-237B-44A5-BBA5-4F27306D75C2}"/>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a:ln>
                  <a:noFill/>
                </a:ln>
                <a:solidFill>
                  <a:srgbClr val="903163"/>
                </a:solidFill>
                <a:effectLst/>
                <a:uLnTx/>
                <a:uFillTx/>
                <a:latin typeface="Gill Sans MT" panose="020B0502020104020203"/>
                <a:ea typeface="+mn-ea"/>
                <a:cs typeface="+mn-cs"/>
              </a:rPr>
              <a:t>RJH</a:t>
            </a:r>
            <a:endParaRPr kumimoji="0" lang="en-US" sz="900" b="0" i="0" u="none" strike="noStrike" kern="1200" cap="all" spc="0" normalizeH="0" baseline="0" noProof="0" dirty="0">
              <a:ln>
                <a:noFill/>
              </a:ln>
              <a:solidFill>
                <a:srgbClr val="903163"/>
              </a:solidFill>
              <a:effectLst/>
              <a:uLnTx/>
              <a:uFillTx/>
              <a:latin typeface="Gill Sans MT" panose="020B0502020104020203"/>
              <a:ea typeface="+mn-ea"/>
              <a:cs typeface="+mn-cs"/>
            </a:endParaRPr>
          </a:p>
        </p:txBody>
      </p:sp>
      <p:sp>
        <p:nvSpPr>
          <p:cNvPr id="5" name="Espace réservé du numéro de diapositive 4">
            <a:extLst>
              <a:ext uri="{FF2B5EF4-FFF2-40B4-BE49-F238E27FC236}">
                <a16:creationId xmlns:a16="http://schemas.microsoft.com/office/drawing/2014/main" id="{9A89BB72-D833-4083-9F7B-62CD5B15987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903163"/>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903163"/>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11502891"/>
      </p:ext>
    </p:extLst>
  </p:cSld>
  <p:clrMapOvr>
    <a:masterClrMapping/>
  </p:clrMapOvr>
  <mc:AlternateContent xmlns:mc="http://schemas.openxmlformats.org/markup-compatibility/2006" xmlns:p14="http://schemas.microsoft.com/office/powerpoint/2010/main">
    <mc:Choice Requires="p14">
      <p:transition spd="slow" p14:dur="2000" advTm="200342"/>
    </mc:Choice>
    <mc:Fallback xmlns="">
      <p:transition spd="slow" advTm="20034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539ED2-339A-4240-AFA8-00CD5EBE9A9A}"/>
              </a:ext>
            </a:extLst>
          </p:cNvPr>
          <p:cNvSpPr>
            <a:spLocks noGrp="1"/>
          </p:cNvSpPr>
          <p:nvPr>
            <p:ph type="title"/>
          </p:nvPr>
        </p:nvSpPr>
        <p:spPr/>
        <p:txBody>
          <a:bodyPr/>
          <a:lstStyle/>
          <a:p>
            <a:r>
              <a:rPr lang="en-US" dirty="0" err="1"/>
              <a:t>Pouvoir</a:t>
            </a:r>
            <a:r>
              <a:rPr lang="en-US" dirty="0"/>
              <a:t> sans </a:t>
            </a:r>
            <a:r>
              <a:rPr lang="en-US" dirty="0" err="1"/>
              <a:t>limites</a:t>
            </a:r>
            <a:endParaRPr lang="fr-FR" dirty="0"/>
          </a:p>
        </p:txBody>
      </p:sp>
      <p:sp>
        <p:nvSpPr>
          <p:cNvPr id="3" name="Espace réservé du contenu 2">
            <a:extLst>
              <a:ext uri="{FF2B5EF4-FFF2-40B4-BE49-F238E27FC236}">
                <a16:creationId xmlns:a16="http://schemas.microsoft.com/office/drawing/2014/main" id="{2EF9ED35-90BA-4651-9945-650D9ECC28F9}"/>
              </a:ext>
            </a:extLst>
          </p:cNvPr>
          <p:cNvSpPr>
            <a:spLocks noGrp="1"/>
          </p:cNvSpPr>
          <p:nvPr>
            <p:ph idx="1"/>
          </p:nvPr>
        </p:nvSpPr>
        <p:spPr/>
        <p:txBody>
          <a:bodyPr>
            <a:normAutofit fontScale="92500" lnSpcReduction="10000"/>
          </a:bodyPr>
          <a:lstStyle/>
          <a:p>
            <a:pPr marL="0" indent="0" algn="just">
              <a:buNone/>
            </a:pPr>
            <a:endParaRPr lang="fr-FR" sz="2400" dirty="0">
              <a:solidFill>
                <a:schemeClr val="accent3">
                  <a:lumMod val="75000"/>
                </a:schemeClr>
              </a:solidFill>
              <a:latin typeface="Bahnschrift Light Condensed" panose="020B0502040204020203" pitchFamily="34" charset="0"/>
            </a:endParaRPr>
          </a:p>
          <a:p>
            <a:pPr algn="just"/>
            <a:endParaRPr lang="fr-FR" sz="2400" dirty="0">
              <a:solidFill>
                <a:schemeClr val="accent3">
                  <a:lumMod val="75000"/>
                </a:schemeClr>
              </a:solidFill>
              <a:latin typeface="Bahnschrift Light Condensed" panose="020B0502040204020203" pitchFamily="34" charset="0"/>
            </a:endParaRPr>
          </a:p>
          <a:p>
            <a:pPr algn="just"/>
            <a:endParaRPr lang="fr-FR" sz="2400" dirty="0">
              <a:solidFill>
                <a:schemeClr val="accent3">
                  <a:lumMod val="75000"/>
                </a:schemeClr>
              </a:solidFill>
              <a:latin typeface="Bahnschrift Light Condensed" panose="020B0502040204020203" pitchFamily="34" charset="0"/>
            </a:endParaRPr>
          </a:p>
          <a:p>
            <a:pPr algn="just"/>
            <a:r>
              <a:rPr lang="fr-FR" sz="2400" dirty="0">
                <a:solidFill>
                  <a:schemeClr val="accent3">
                    <a:lumMod val="75000"/>
                  </a:schemeClr>
                </a:solidFill>
                <a:latin typeface="Bahnschrift Light Condensed" panose="020B0502040204020203" pitchFamily="34" charset="0"/>
              </a:rPr>
              <a:t>(Cherea, p. 73) </a:t>
            </a:r>
            <a:r>
              <a:rPr lang="fr-FR" sz="2400" i="1" dirty="0">
                <a:solidFill>
                  <a:srgbClr val="00B050"/>
                </a:solidFill>
                <a:latin typeface="Bahnschrift Light Condensed" panose="020B0502040204020203" pitchFamily="34" charset="0"/>
              </a:rPr>
              <a:t>Sans doute, ce n'est pas la première fois que, chez nous, un homme dispose d'un pouvoir sans limites, mais c'est la première fois qu'il s'en sert sans limites, jusqu'à nier l'homme et le monde. Voilà ce qui m'effraie en lui et que je veux combattre.</a:t>
            </a:r>
          </a:p>
          <a:p>
            <a:pPr algn="just"/>
            <a:r>
              <a:rPr lang="fr-FR" sz="2400" dirty="0">
                <a:solidFill>
                  <a:schemeClr val="accent1">
                    <a:lumMod val="90000"/>
                    <a:lumOff val="10000"/>
                  </a:schemeClr>
                </a:solidFill>
                <a:latin typeface="Bahnschrift Light Condensed" panose="020B0502040204020203" pitchFamily="34" charset="0"/>
              </a:rPr>
              <a:t>(</a:t>
            </a:r>
            <a:r>
              <a:rPr lang="fr-FR" sz="2400" dirty="0" err="1">
                <a:solidFill>
                  <a:schemeClr val="accent1">
                    <a:lumMod val="90000"/>
                    <a:lumOff val="10000"/>
                  </a:schemeClr>
                </a:solidFill>
                <a:latin typeface="Bahnschrift Light Condensed" panose="020B0502040204020203" pitchFamily="34" charset="0"/>
              </a:rPr>
              <a:t>Exp</a:t>
            </a:r>
            <a:r>
              <a:rPr lang="fr-FR" sz="2400" dirty="0">
                <a:solidFill>
                  <a:schemeClr val="accent1">
                    <a:lumMod val="90000"/>
                    <a:lumOff val="10000"/>
                  </a:schemeClr>
                </a:solidFill>
                <a:latin typeface="Bahnschrift Light Condensed" panose="020B0502040204020203" pitchFamily="34" charset="0"/>
              </a:rPr>
              <a:t>.) Ce qui est grave dans le cas de Caligula c’est qu’il est différent des autres qui avaient le pouvoir comme lui, les autres avaient le pouvoir sans limites mais ils ne l’ont pas utilisé, tandis que Caligula utilise excessivement son pouvoir sans limites</a:t>
            </a:r>
          </a:p>
          <a:p>
            <a:pPr algn="just"/>
            <a:endParaRPr lang="fr-FR" sz="2400" dirty="0">
              <a:solidFill>
                <a:srgbClr val="00B050"/>
              </a:solidFill>
              <a:latin typeface="Bahnschrift Light Condensed" panose="020B0502040204020203" pitchFamily="34" charset="0"/>
            </a:endParaRPr>
          </a:p>
          <a:p>
            <a:pPr algn="just"/>
            <a:endParaRPr lang="fr-FR" sz="2400" dirty="0">
              <a:latin typeface="Bahnschrift Light Condensed" panose="020B0502040204020203" pitchFamily="34" charset="0"/>
            </a:endParaRPr>
          </a:p>
          <a:p>
            <a:pPr algn="just"/>
            <a:endParaRPr lang="fr-FR" sz="2400" dirty="0">
              <a:latin typeface="Bahnschrift Light Condensed" panose="020B0502040204020203" pitchFamily="34" charset="0"/>
            </a:endParaRPr>
          </a:p>
          <a:p>
            <a:pPr marL="0" indent="0" algn="just">
              <a:buNone/>
            </a:pPr>
            <a:endParaRPr lang="fr-FR" sz="2400" dirty="0">
              <a:latin typeface="Bahnschrift Light Condensed" panose="020B0502040204020203" pitchFamily="34" charset="0"/>
            </a:endParaRPr>
          </a:p>
          <a:p>
            <a:pPr marL="0" indent="0" algn="just">
              <a:buNone/>
            </a:pPr>
            <a:endParaRPr lang="fr-FR" sz="2400" dirty="0">
              <a:latin typeface="Bahnschrift Light Condensed" panose="020B0502040204020203" pitchFamily="34" charset="0"/>
            </a:endParaRPr>
          </a:p>
        </p:txBody>
      </p:sp>
      <p:sp>
        <p:nvSpPr>
          <p:cNvPr id="4" name="Espace réservé du pied de page 3">
            <a:extLst>
              <a:ext uri="{FF2B5EF4-FFF2-40B4-BE49-F238E27FC236}">
                <a16:creationId xmlns:a16="http://schemas.microsoft.com/office/drawing/2014/main" id="{E3470EBB-6F47-44A7-8029-EAED39FD92A8}"/>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99FC6D03-CC11-482B-82F9-A5DB3270CBA7}"/>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699956066"/>
      </p:ext>
    </p:extLst>
  </p:cSld>
  <p:clrMapOvr>
    <a:masterClrMapping/>
  </p:clrMapOvr>
  <mc:AlternateContent xmlns:mc="http://schemas.openxmlformats.org/markup-compatibility/2006" xmlns:p14="http://schemas.microsoft.com/office/powerpoint/2010/main">
    <mc:Choice Requires="p14">
      <p:transition spd="slow" p14:dur="2000" advTm="205977"/>
    </mc:Choice>
    <mc:Fallback xmlns="">
      <p:transition spd="slow" advTm="20597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B5C5C4-9B6F-4C26-8CE9-8688B43DCD13}"/>
              </a:ext>
            </a:extLst>
          </p:cNvPr>
          <p:cNvSpPr>
            <a:spLocks noGrp="1"/>
          </p:cNvSpPr>
          <p:nvPr>
            <p:ph type="title"/>
          </p:nvPr>
        </p:nvSpPr>
        <p:spPr>
          <a:xfrm>
            <a:off x="581192" y="702156"/>
            <a:ext cx="11029616" cy="829761"/>
          </a:xfrm>
        </p:spPr>
        <p:txBody>
          <a:bodyPr>
            <a:normAutofit fontScale="90000"/>
          </a:bodyPr>
          <a:lstStyle/>
          <a:p>
            <a:br>
              <a:rPr lang="fr-FR" dirty="0"/>
            </a:br>
            <a:r>
              <a:rPr lang="fr-FR" dirty="0"/>
              <a:t>Scène II… </a:t>
            </a:r>
            <a:br>
              <a:rPr lang="fr-FR" dirty="0"/>
            </a:br>
            <a:endParaRPr lang="fr-FR" dirty="0"/>
          </a:p>
        </p:txBody>
      </p:sp>
      <p:sp>
        <p:nvSpPr>
          <p:cNvPr id="3" name="Espace réservé du contenu 2">
            <a:extLst>
              <a:ext uri="{FF2B5EF4-FFF2-40B4-BE49-F238E27FC236}">
                <a16:creationId xmlns:a16="http://schemas.microsoft.com/office/drawing/2014/main" id="{35DCCF3D-5BB3-49E8-B4D2-35A736A326E8}"/>
              </a:ext>
            </a:extLst>
          </p:cNvPr>
          <p:cNvSpPr>
            <a:spLocks noGrp="1"/>
          </p:cNvSpPr>
          <p:nvPr>
            <p:ph idx="1"/>
          </p:nvPr>
        </p:nvSpPr>
        <p:spPr>
          <a:xfrm>
            <a:off x="581192" y="1745673"/>
            <a:ext cx="11029615" cy="4410171"/>
          </a:xfrm>
        </p:spPr>
        <p:txBody>
          <a:bodyPr>
            <a:normAutofit/>
          </a:bodyPr>
          <a:lstStyle/>
          <a:p>
            <a:pPr marL="0" indent="0" algn="just">
              <a:buNone/>
            </a:pPr>
            <a:r>
              <a:rPr lang="fr-FR" sz="2400" dirty="0">
                <a:solidFill>
                  <a:schemeClr val="accent3">
                    <a:lumMod val="75000"/>
                  </a:schemeClr>
                </a:solidFill>
                <a:latin typeface="Bahnschrift Light Condensed" panose="020B0502040204020203" pitchFamily="34" charset="0"/>
              </a:rPr>
              <a:t>	- </a:t>
            </a:r>
            <a:r>
              <a:rPr lang="fr-FR" sz="2400" i="1" dirty="0">
                <a:solidFill>
                  <a:schemeClr val="accent3">
                    <a:lumMod val="75000"/>
                  </a:schemeClr>
                </a:solidFill>
                <a:latin typeface="Bahnschrift Light Condensed" panose="020B0502040204020203" pitchFamily="34" charset="0"/>
              </a:rPr>
              <a:t>Premier Patricien:- Cherea, tu as bien parlé. Tu as bien fait aussi de nous calmer. Il est trop tôt pour 	agir : le peuple, aujourd'hui encore, serait contre nous. Veux-tu guetter avec nous le moment de 	conclure ?</a:t>
            </a:r>
          </a:p>
          <a:p>
            <a:pPr marL="0" indent="0" algn="just">
              <a:buNone/>
            </a:pPr>
            <a:r>
              <a:rPr lang="fr-FR" sz="2400" i="1" dirty="0">
                <a:solidFill>
                  <a:srgbClr val="00B050"/>
                </a:solidFill>
                <a:latin typeface="Bahnschrift Light Condensed" panose="020B0502040204020203" pitchFamily="34" charset="0"/>
              </a:rPr>
              <a:t>	- CHEREA:- Oui, laissons continuer Caligula. Poussons-le dans cette voie, au contraire. Organisons sa 	 folie. Un jour viendra où il sera seul devant un empire plein de morts et de parents de morts. (p.75)</a:t>
            </a:r>
          </a:p>
          <a:p>
            <a:pPr algn="just">
              <a:buClr>
                <a:srgbClr val="903163"/>
              </a:buClr>
            </a:pPr>
            <a:r>
              <a:rPr lang="fr-FR" sz="2400" dirty="0">
                <a:solidFill>
                  <a:srgbClr val="4D1434">
                    <a:lumMod val="90000"/>
                    <a:lumOff val="10000"/>
                  </a:srgbClr>
                </a:solidFill>
                <a:latin typeface="Bahnschrift Light Condensed" panose="020B0502040204020203" pitchFamily="34" charset="0"/>
              </a:rPr>
              <a:t>Enfin, les patriciens comprennent que la parole de Cherea est vraie.. Il a bien fait en les camant et en les empêchant de continuer leur projet sans bien préparer le plan…il leur promet d’être avec eux dans  le moment de conclure…le moment ou Caligula devient seul, sans le soutient du peuple…</a:t>
            </a:r>
          </a:p>
          <a:p>
            <a:pPr marL="0" indent="0" algn="just">
              <a:buNone/>
            </a:pPr>
            <a:endParaRPr lang="fr-FR" sz="2400" i="1" dirty="0">
              <a:solidFill>
                <a:srgbClr val="00B050"/>
              </a:solidFill>
              <a:latin typeface="Bahnschrift Light Condensed" panose="020B0502040204020203" pitchFamily="34" charset="0"/>
            </a:endParaRPr>
          </a:p>
        </p:txBody>
      </p:sp>
      <p:sp>
        <p:nvSpPr>
          <p:cNvPr id="4" name="Espace réservé du pied de page 3">
            <a:extLst>
              <a:ext uri="{FF2B5EF4-FFF2-40B4-BE49-F238E27FC236}">
                <a16:creationId xmlns:a16="http://schemas.microsoft.com/office/drawing/2014/main" id="{A9804B38-93E6-410E-9C6A-F453A4ED9CD1}"/>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77B12F76-99FC-4AC8-AA08-5E160346D81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66815590"/>
      </p:ext>
    </p:extLst>
  </p:cSld>
  <p:clrMapOvr>
    <a:masterClrMapping/>
  </p:clrMapOvr>
  <mc:AlternateContent xmlns:mc="http://schemas.openxmlformats.org/markup-compatibility/2006" xmlns:p14="http://schemas.microsoft.com/office/powerpoint/2010/main">
    <mc:Choice Requires="p14">
      <p:transition spd="slow" p14:dur="2000" advTm="250960"/>
    </mc:Choice>
    <mc:Fallback xmlns="">
      <p:transition spd="slow" advTm="25096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71D3A8-6BB9-43C0-AFFD-86852FD9F735}"/>
              </a:ext>
            </a:extLst>
          </p:cNvPr>
          <p:cNvSpPr>
            <a:spLocks noGrp="1"/>
          </p:cNvSpPr>
          <p:nvPr>
            <p:ph type="title"/>
          </p:nvPr>
        </p:nvSpPr>
        <p:spPr/>
        <p:txBody>
          <a:bodyPr>
            <a:normAutofit/>
          </a:bodyPr>
          <a:lstStyle/>
          <a:p>
            <a:r>
              <a:rPr lang="fr-FR" dirty="0">
                <a:latin typeface="Bahnschrift Condensed" panose="020B0502040204020203" pitchFamily="34" charset="0"/>
              </a:rPr>
              <a:t>Scènes III</a:t>
            </a:r>
            <a:br>
              <a:rPr lang="fr-FR" dirty="0">
                <a:latin typeface="Bahnschrift Condensed" panose="020B0502040204020203" pitchFamily="34" charset="0"/>
              </a:rPr>
            </a:br>
            <a:endParaRPr lang="fr-FR" dirty="0">
              <a:latin typeface="Bahnschrift Condensed" panose="020B0502040204020203" pitchFamily="34" charset="0"/>
            </a:endParaRPr>
          </a:p>
        </p:txBody>
      </p:sp>
      <p:sp>
        <p:nvSpPr>
          <p:cNvPr id="3" name="Espace réservé du contenu 2">
            <a:extLst>
              <a:ext uri="{FF2B5EF4-FFF2-40B4-BE49-F238E27FC236}">
                <a16:creationId xmlns:a16="http://schemas.microsoft.com/office/drawing/2014/main" id="{BB8989CC-5E2C-48EB-8A76-690FFC209391}"/>
              </a:ext>
            </a:extLst>
          </p:cNvPr>
          <p:cNvSpPr>
            <a:spLocks noGrp="1"/>
          </p:cNvSpPr>
          <p:nvPr>
            <p:ph idx="1"/>
          </p:nvPr>
        </p:nvSpPr>
        <p:spPr/>
        <p:txBody>
          <a:bodyPr/>
          <a:lstStyle/>
          <a:p>
            <a:pPr algn="just"/>
            <a:r>
              <a:rPr lang="fr-FR" sz="2400" i="1" dirty="0">
                <a:solidFill>
                  <a:schemeClr val="accent3">
                    <a:lumMod val="75000"/>
                  </a:schemeClr>
                </a:solidFill>
                <a:latin typeface="Bahnschrift Light Condensed" panose="020B0502040204020203" pitchFamily="34" charset="0"/>
              </a:rPr>
              <a:t>Entrent Caligula et Caesonia, suivis d'Hélicon et de soldats. Scène muette. Caligula s'arrête et regarde les conjurés. Il va de l'un à l'autre en silence, arrange une boucle à l'un, recule pour contempler un second, les regarde encore, passe la main sur ses yeux et sort, sans dire un mot. </a:t>
            </a:r>
            <a:r>
              <a:rPr lang="fr-FR" sz="2400" dirty="0">
                <a:solidFill>
                  <a:schemeClr val="accent3">
                    <a:lumMod val="75000"/>
                  </a:schemeClr>
                </a:solidFill>
                <a:latin typeface="Bahnschrift Light Condensed" panose="020B0502040204020203" pitchFamily="34" charset="0"/>
              </a:rPr>
              <a:t>(p. 76)</a:t>
            </a:r>
          </a:p>
          <a:p>
            <a:pPr algn="just"/>
            <a:r>
              <a:rPr lang="fr-FR" sz="2400" dirty="0">
                <a:solidFill>
                  <a:srgbClr val="00B050"/>
                </a:solidFill>
                <a:latin typeface="Bahnschrift Light Condensed" panose="020B0502040204020203" pitchFamily="34" charset="0"/>
              </a:rPr>
              <a:t>Caligula est un personnage intelligent, il est au courant de la révolte et de la calomnie des patriciens contre lui… il ne parle pas mais ses gestes indiquent qu’il comprend bien ce qui se passe autour de lui…</a:t>
            </a:r>
          </a:p>
          <a:p>
            <a:endParaRPr lang="en-US" sz="2400" dirty="0">
              <a:latin typeface="Bahnschrift Light Condensed" panose="020B0502040204020203" pitchFamily="34" charset="0"/>
            </a:endParaRPr>
          </a:p>
          <a:p>
            <a:endParaRPr lang="fr-FR" dirty="0"/>
          </a:p>
        </p:txBody>
      </p:sp>
      <p:sp>
        <p:nvSpPr>
          <p:cNvPr id="4" name="Espace réservé du pied de page 3">
            <a:extLst>
              <a:ext uri="{FF2B5EF4-FFF2-40B4-BE49-F238E27FC236}">
                <a16:creationId xmlns:a16="http://schemas.microsoft.com/office/drawing/2014/main" id="{74B10BC9-46BF-4737-A4D3-F23770898C18}"/>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0DBE480C-24A8-4FF7-8390-22CA804DAEA9}"/>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047740677"/>
      </p:ext>
    </p:extLst>
  </p:cSld>
  <p:clrMapOvr>
    <a:masterClrMapping/>
  </p:clrMapOvr>
  <mc:AlternateContent xmlns:mc="http://schemas.openxmlformats.org/markup-compatibility/2006" xmlns:p14="http://schemas.microsoft.com/office/powerpoint/2010/main">
    <mc:Choice Requires="p14">
      <p:transition spd="slow" p14:dur="2000" advTm="126955"/>
    </mc:Choice>
    <mc:Fallback xmlns="">
      <p:transition spd="slow" advTm="12695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33AE72-8DB5-4198-BC39-BE2E77FF3A0E}"/>
              </a:ext>
            </a:extLst>
          </p:cNvPr>
          <p:cNvSpPr>
            <a:spLocks noGrp="1"/>
          </p:cNvSpPr>
          <p:nvPr>
            <p:ph type="title"/>
          </p:nvPr>
        </p:nvSpPr>
        <p:spPr/>
        <p:txBody>
          <a:bodyPr/>
          <a:lstStyle/>
          <a:p>
            <a:r>
              <a:rPr lang="fr-FR" dirty="0"/>
              <a:t>SCÈNE IV</a:t>
            </a:r>
            <a:br>
              <a:rPr lang="fr-FR" dirty="0"/>
            </a:br>
            <a:endParaRPr lang="fr-FR" dirty="0"/>
          </a:p>
        </p:txBody>
      </p:sp>
      <p:sp>
        <p:nvSpPr>
          <p:cNvPr id="3" name="Espace réservé du contenu 2">
            <a:extLst>
              <a:ext uri="{FF2B5EF4-FFF2-40B4-BE49-F238E27FC236}">
                <a16:creationId xmlns:a16="http://schemas.microsoft.com/office/drawing/2014/main" id="{1004E88B-13D1-43FF-9A17-D4BF238114BD}"/>
              </a:ext>
            </a:extLst>
          </p:cNvPr>
          <p:cNvSpPr>
            <a:spLocks noGrp="1"/>
          </p:cNvSpPr>
          <p:nvPr>
            <p:ph idx="1"/>
          </p:nvPr>
        </p:nvSpPr>
        <p:spPr>
          <a:xfrm>
            <a:off x="581193" y="2273508"/>
            <a:ext cx="11029615" cy="3678303"/>
          </a:xfrm>
        </p:spPr>
        <p:txBody>
          <a:bodyPr>
            <a:normAutofit/>
          </a:bodyPr>
          <a:lstStyle/>
          <a:p>
            <a:pPr marL="0" indent="0">
              <a:buNone/>
            </a:pPr>
            <a:r>
              <a:rPr lang="fr-FR" sz="2400" i="1" dirty="0">
                <a:solidFill>
                  <a:srgbClr val="00B050"/>
                </a:solidFill>
                <a:latin typeface="Bahnschrift Light Condensed" panose="020B0502040204020203" pitchFamily="34" charset="0"/>
              </a:rPr>
              <a:t>- LE VIEUX PATRICIEN:- Mais enfin, que lui avons-nous fait ?</a:t>
            </a:r>
          </a:p>
          <a:p>
            <a:pPr marL="0" indent="0">
              <a:buNone/>
            </a:pPr>
            <a:r>
              <a:rPr lang="fr-FR" sz="2400" i="1" dirty="0">
                <a:solidFill>
                  <a:schemeClr val="accent3">
                    <a:lumMod val="75000"/>
                  </a:schemeClr>
                </a:solidFill>
                <a:latin typeface="Bahnschrift Light Condensed" panose="020B0502040204020203" pitchFamily="34" charset="0"/>
              </a:rPr>
              <a:t>- HÉLICON:- Rien, justement. C'est inouï d'être insignifiant à ce point. Cela finit par devenir insupportable.  Mettez-vous à la place de Caligula. (Un temps.) Naturellement, vous complotiez bien un peu, n'est-ce pas ?</a:t>
            </a:r>
          </a:p>
          <a:p>
            <a:pPr marL="0" indent="0">
              <a:buNone/>
            </a:pPr>
            <a:r>
              <a:rPr lang="fr-FR" sz="2400" i="1" dirty="0">
                <a:solidFill>
                  <a:srgbClr val="00B050"/>
                </a:solidFill>
                <a:latin typeface="Bahnschrift Light Condensed" panose="020B0502040204020203" pitchFamily="34" charset="0"/>
              </a:rPr>
              <a:t>- LE VIEUX PATRICIEN:- Mais c'est faux, voyons. Que croit-il donc ?</a:t>
            </a:r>
          </a:p>
          <a:p>
            <a:pPr>
              <a:buFontTx/>
              <a:buChar char="-"/>
            </a:pPr>
            <a:r>
              <a:rPr lang="fr-FR" sz="2400" i="1" dirty="0">
                <a:solidFill>
                  <a:schemeClr val="accent3">
                    <a:lumMod val="75000"/>
                  </a:schemeClr>
                </a:solidFill>
                <a:latin typeface="Bahnschrift Light Condensed" panose="020B0502040204020203" pitchFamily="34" charset="0"/>
              </a:rPr>
              <a:t>HÉLICON:- Il ne croit pas, il le sait. Mais je suppose qu'au fond, il le désire un peu. (p. 77)</a:t>
            </a:r>
          </a:p>
        </p:txBody>
      </p:sp>
      <p:sp>
        <p:nvSpPr>
          <p:cNvPr id="4" name="Espace réservé du pied de page 3">
            <a:extLst>
              <a:ext uri="{FF2B5EF4-FFF2-40B4-BE49-F238E27FC236}">
                <a16:creationId xmlns:a16="http://schemas.microsoft.com/office/drawing/2014/main" id="{FEEB24F2-20E0-4B80-A878-746DF999BB24}"/>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9D8B2E39-DD8B-4C28-BF86-5814B79A8B4D}"/>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41517558"/>
      </p:ext>
    </p:extLst>
  </p:cSld>
  <p:clrMapOvr>
    <a:masterClrMapping/>
  </p:clrMapOvr>
  <mc:AlternateContent xmlns:mc="http://schemas.openxmlformats.org/markup-compatibility/2006" xmlns:p14="http://schemas.microsoft.com/office/powerpoint/2010/main">
    <mc:Choice Requires="p14">
      <p:transition spd="slow" p14:dur="2000" advTm="166812"/>
    </mc:Choice>
    <mc:Fallback xmlns="">
      <p:transition spd="slow" advTm="16681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6A596E-EC82-4B00-9157-AD5863211D1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5F716FC-9BF2-4BC9-B785-5E6A90E4F132}"/>
              </a:ext>
            </a:extLst>
          </p:cNvPr>
          <p:cNvSpPr>
            <a:spLocks noGrp="1"/>
          </p:cNvSpPr>
          <p:nvPr>
            <p:ph idx="1"/>
          </p:nvPr>
        </p:nvSpPr>
        <p:spPr/>
        <p:txBody>
          <a:bodyPr/>
          <a:lstStyle/>
          <a:p>
            <a:pPr algn="just">
              <a:lnSpc>
                <a:spcPct val="150000"/>
              </a:lnSpc>
            </a:pPr>
            <a:r>
              <a:rPr lang="fr-FR" sz="2800" dirty="0">
                <a:solidFill>
                  <a:srgbClr val="00B050"/>
                </a:solidFill>
                <a:latin typeface="Bahnschrift Condensed" panose="020B0502040204020203" pitchFamily="34" charset="0"/>
              </a:rPr>
              <a:t>Les patriciens sont inquiets, ils ne veulent pas que Caligula soit au courant de leur calomnie. Hélicon déclare au vieux patricien que Caligula ne croit pas, mais il est sûr que les patriciens complotent contre lui… Il est intelligent et cette intelligence provoque la peur et l’inquiétude de Cherea et les autres aussi…</a:t>
            </a:r>
          </a:p>
          <a:p>
            <a:endParaRPr lang="fr-FR" dirty="0"/>
          </a:p>
        </p:txBody>
      </p:sp>
      <p:sp>
        <p:nvSpPr>
          <p:cNvPr id="4" name="Espace réservé du pied de page 3">
            <a:extLst>
              <a:ext uri="{FF2B5EF4-FFF2-40B4-BE49-F238E27FC236}">
                <a16:creationId xmlns:a16="http://schemas.microsoft.com/office/drawing/2014/main" id="{5131F729-3A5C-4CDD-BD24-9C26694CFD9C}"/>
              </a:ext>
            </a:extLst>
          </p:cNvPr>
          <p:cNvSpPr>
            <a:spLocks noGrp="1"/>
          </p:cNvSpPr>
          <p:nvPr>
            <p:ph type="ftr" sz="quarter" idx="11"/>
          </p:nvPr>
        </p:nvSpPr>
        <p:spPr/>
        <p:txBody>
          <a:bodyPr/>
          <a:lstStyle/>
          <a:p>
            <a:r>
              <a:rPr lang="en-US"/>
              <a:t>RJH</a:t>
            </a:r>
            <a:endParaRPr lang="en-US" dirty="0"/>
          </a:p>
        </p:txBody>
      </p:sp>
      <p:sp>
        <p:nvSpPr>
          <p:cNvPr id="5" name="Espace réservé du numéro de diapositive 4">
            <a:extLst>
              <a:ext uri="{FF2B5EF4-FFF2-40B4-BE49-F238E27FC236}">
                <a16:creationId xmlns:a16="http://schemas.microsoft.com/office/drawing/2014/main" id="{D3F7CF83-CCA2-4360-A156-1C8D33CCDA3D}"/>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674037801"/>
      </p:ext>
    </p:extLst>
  </p:cSld>
  <p:clrMapOvr>
    <a:masterClrMapping/>
  </p:clrMapOvr>
  <mc:AlternateContent xmlns:mc="http://schemas.openxmlformats.org/markup-compatibility/2006" xmlns:p14="http://schemas.microsoft.com/office/powerpoint/2010/main">
    <mc:Choice Requires="p14">
      <p:transition spd="slow" p14:dur="2000" advTm="60794"/>
    </mc:Choice>
    <mc:Fallback xmlns="">
      <p:transition spd="slow" advTm="60794"/>
    </mc:Fallback>
  </mc:AlternateContent>
</p:sld>
</file>

<file path=ppt/theme/theme1.xml><?xml version="1.0" encoding="utf-8"?>
<a:theme xmlns:a="http://schemas.openxmlformats.org/drawingml/2006/main" name="Dividende">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166</TotalTime>
  <Words>827</Words>
  <Application>Microsoft Office PowerPoint</Application>
  <PresentationFormat>Grand écran</PresentationFormat>
  <Paragraphs>59</Paragraphs>
  <Slides>8</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Bahnschrift Condensed</vt:lpstr>
      <vt:lpstr>Bahnschrift Light</vt:lpstr>
      <vt:lpstr>Bahnschrift Light Condensed</vt:lpstr>
      <vt:lpstr>Bernard MT Condensed</vt:lpstr>
      <vt:lpstr>Calibri</vt:lpstr>
      <vt:lpstr>Gill Sans MT</vt:lpstr>
      <vt:lpstr>Times New Roman</vt:lpstr>
      <vt:lpstr>Wingdings 2</vt:lpstr>
      <vt:lpstr>Dividende</vt:lpstr>
      <vt:lpstr>Caligula-8</vt:lpstr>
      <vt:lpstr>Cherea et les patriciens, scène II</vt:lpstr>
      <vt:lpstr>Scène II</vt:lpstr>
      <vt:lpstr>Pouvoir sans limites</vt:lpstr>
      <vt:lpstr> Scène II…  </vt:lpstr>
      <vt:lpstr>Scènes III </vt:lpstr>
      <vt:lpstr>SCÈNE IV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Caligula-8</dc:title>
  <dc:creator>Raid Jabbar HABIB</dc:creator>
  <cp:lastModifiedBy>Raid Jabbar HABIB</cp:lastModifiedBy>
  <cp:revision>18</cp:revision>
  <dcterms:created xsi:type="dcterms:W3CDTF">2020-05-20T22:43:42Z</dcterms:created>
  <dcterms:modified xsi:type="dcterms:W3CDTF">2020-06-03T18:20:11Z</dcterms:modified>
</cp:coreProperties>
</file>