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7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0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6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9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5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1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3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6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9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6586-DAD1-466A-9B36-5BDC882C439C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56109-F089-4EAA-9648-9A8C6BFE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7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خارطة امريكا الشمالية مجسمة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81844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في حال ان الخارطة مجسمة نختار قيمة المؤشر الاول (1) للحقل (034) وندون المقياس الافقي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والمقياس العامودي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وندونهما معا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ضمن الحقل (255) كما هو موضح في المثال ادناه : 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: خارطة مجسمة بعنوان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«قارة امريكا الشمالية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اعداد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مركز البحوث الجغرافية والكارتوغرافية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جامعة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المنوفية 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، الخارطة ملونة ، رسمت على الخشب ، مقياس الرسم الافقي 1 : 750,000 سم وقياس الرسم العامودي 1 : 250,000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750,000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قارة امريكا الشمالية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اعداد مركز البحوث الجغرافية والكارتوغرافية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750,000  مقياس الرسم العامودي : 1 : 250,000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2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جامعة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المنوفية.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مركز البحوث الجغرافية والكارتوغرافية، 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اذا كانت خارطة مجسمة استخدم في رسمها اكثر من مقياس رسم ومدى اكبر واصغر مقياس معلوم ، نختار قيمة المؤشر الاول (3) (مدى من مقاييس الرسم) للحقل (034)  ونستخدم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الاول لتدوين المقياس الاكبر  و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الآخر للاصغر ، و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الاول للمقياس العامودي الاكبر واستخدم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الآخر للاصغر وكما هو موضح بالمثال ادناه :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: خارطة المملكة العربية السعودية الارشادية المجسمة  لها عنوان ثانوي «تغطي جميع اراضي المملكة وجزيرة العرب وجزءا من الدول المجاورة، اعداد اللجنة الوطنية لنظم المعلومات الجغرافية – المملكة العربية السعودية ، الخارطة ملونة رسمت على البلاستك، استخدم في رسمها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مسقط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لامبرت المخروطي ، مقياس الرسم الافقي الاصغر 1 : 8,000,000 سم والمقياس الافقي الاكبر 1 : 5,000,000 اما المقياس العامودي الاصغر فهو 1 : 10,000,000 سم والعامودي الاكبر 1 : 7,000,000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007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   3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5,000,000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8,000,000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7,000,000 $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10,000,000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245   00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خارطة المملكة العربية السعودية الارشادية :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تغطي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جميع اراضي المملكة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وجزيرة العرب وجزءا من الدول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المجاورة /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اعداد اللجنة الوطنية لنظم المعلومات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الجغرافية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 : 1 : 5,000,000 – 1 : 8,000,000 المقياس العامودي 1 : 7,000,000    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- 10,000,000  ؛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مسقط لامبرت المخروطي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710  1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السعودية .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اللجنة الوطنية لنظم المعلومات الجغرافية ،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1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solidFill>
                  <a:srgbClr val="0070C0"/>
                </a:solidFill>
              </a:rPr>
              <a:t>عبارة المسقط : وهي الطريقة المستخدمة لتمثيل سطح الارض على الخارطة، </a:t>
            </a:r>
            <a:r>
              <a:rPr lang="ar-IQ" sz="2400" dirty="0" smtClean="0">
                <a:solidFill>
                  <a:srgbClr val="0070C0"/>
                </a:solidFill>
              </a:rPr>
              <a:t>ويدون </a:t>
            </a:r>
            <a:r>
              <a:rPr lang="ar-IQ" sz="2400" dirty="0" smtClean="0">
                <a:solidFill>
                  <a:srgbClr val="0070C0"/>
                </a:solidFill>
              </a:rPr>
              <a:t>في $</a:t>
            </a:r>
            <a:r>
              <a:rPr lang="en-US" sz="2400" dirty="0" smtClean="0">
                <a:solidFill>
                  <a:srgbClr val="0070C0"/>
                </a:solidFill>
              </a:rPr>
              <a:t>b</a:t>
            </a:r>
            <a:r>
              <a:rPr lang="ar-IQ" sz="2400" dirty="0" smtClean="0">
                <a:solidFill>
                  <a:srgbClr val="0070C0"/>
                </a:solidFill>
              </a:rPr>
              <a:t> ضمن حقل مقياس الرسم (255)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dirty="0" smtClean="0">
                <a:solidFill>
                  <a:srgbClr val="7030A0"/>
                </a:solidFill>
              </a:rPr>
              <a:t>تصنيف مساقط الخرائط 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accent6">
                    <a:lumMod val="75000"/>
                  </a:schemeClr>
                </a:solidFill>
              </a:rPr>
              <a:t>أ حسب الصنف (اسطواني، مخروطي، سمتي)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accent6">
                    <a:lumMod val="75000"/>
                  </a:schemeClr>
                </a:solidFill>
              </a:rPr>
              <a:t>ب. حسب نقطة التقاطع (مماس او قاطع)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accent6">
                    <a:lumMod val="75000"/>
                  </a:schemeClr>
                </a:solidFill>
              </a:rPr>
              <a:t>ج. حسب الجانب (طبيعي، مستعرض، او مائل)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accent6">
                    <a:lumMod val="75000"/>
                  </a:schemeClr>
                </a:solidFill>
              </a:rPr>
              <a:t>د. خاصية التشويه (متكافئ، متساوي الابعاد، اسقاط مطابق)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itchFamily="2" charset="2"/>
              <a:buChar char="q"/>
            </a:pPr>
            <a:r>
              <a:rPr lang="ar-IQ" sz="4000" dirty="0" smtClean="0">
                <a:solidFill>
                  <a:schemeClr val="accent6">
                    <a:lumMod val="75000"/>
                  </a:schemeClr>
                </a:solidFill>
              </a:rPr>
              <a:t>امثلة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مثال (1) خريطة ساحل الجزيرة العربية والبحر الاحمر والخليج الفارسي ، رسمها جاك نيكولاس بيلين وفق المسقط المستوي المتساوي المساحة، استخدم في رسمها مقياس رسم 1 : 1,000,000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ar-IQ" sz="2000" dirty="0" smtClean="0">
                <a:solidFill>
                  <a:srgbClr val="C00000"/>
                </a:solidFill>
              </a:rPr>
              <a:t>سم ، الخارطة بلون واحد ، رسمت على الرق</a:t>
            </a:r>
          </a:p>
          <a:p>
            <a:pPr marL="0" indent="0" algn="r" rtl="1">
              <a:buNone/>
            </a:pPr>
            <a:r>
              <a:rPr lang="ar-IQ" sz="2000" dirty="0" smtClean="0"/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000 / 06   </a:t>
            </a:r>
            <a:r>
              <a:rPr lang="en-US" sz="2000" dirty="0" smtClean="0">
                <a:solidFill>
                  <a:srgbClr val="00B050"/>
                </a:solidFill>
              </a:rPr>
              <a:t>e</a:t>
            </a:r>
            <a:endParaRPr lang="ar-IQ" sz="2000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000 / 07   </a:t>
            </a:r>
            <a:r>
              <a:rPr lang="en-US" sz="2000" dirty="0" smtClean="0">
                <a:solidFill>
                  <a:srgbClr val="00B050"/>
                </a:solidFill>
              </a:rPr>
              <a:t>m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007          $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  $</a:t>
            </a:r>
            <a:r>
              <a:rPr lang="en-US" sz="2000" dirty="0" smtClean="0">
                <a:solidFill>
                  <a:srgbClr val="00B050"/>
                </a:solidFill>
              </a:rPr>
              <a:t>b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j</a:t>
            </a:r>
            <a:r>
              <a:rPr lang="ar-IQ" sz="2000" dirty="0" smtClean="0">
                <a:solidFill>
                  <a:srgbClr val="00B050"/>
                </a:solidFill>
              </a:rPr>
              <a:t>   $</a:t>
            </a:r>
            <a:r>
              <a:rPr lang="en-US" sz="2000" dirty="0" smtClean="0">
                <a:solidFill>
                  <a:srgbClr val="00B050"/>
                </a:solidFill>
              </a:rPr>
              <a:t>d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 $</a:t>
            </a:r>
            <a:r>
              <a:rPr lang="en-US" sz="2000" dirty="0" smtClean="0">
                <a:solidFill>
                  <a:srgbClr val="00B050"/>
                </a:solidFill>
              </a:rPr>
              <a:t>e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n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034   1     $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$</a:t>
            </a:r>
            <a:r>
              <a:rPr lang="en-US" sz="2000" dirty="0" smtClean="0">
                <a:solidFill>
                  <a:srgbClr val="00B050"/>
                </a:solidFill>
              </a:rPr>
              <a:t>b</a:t>
            </a:r>
            <a:r>
              <a:rPr lang="ar-IQ" sz="2000" dirty="0" smtClean="0">
                <a:solidFill>
                  <a:srgbClr val="00B050"/>
                </a:solidFill>
              </a:rPr>
              <a:t> 1,000,000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245   00   $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خريطة ساحل الجزيرة العربية والبحر الاحمر والخليج الفارسي /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                $</a:t>
            </a:r>
            <a:r>
              <a:rPr lang="en-US" sz="2000" dirty="0" smtClean="0">
                <a:solidFill>
                  <a:srgbClr val="00B050"/>
                </a:solidFill>
              </a:rPr>
              <a:t>c</a:t>
            </a:r>
            <a:r>
              <a:rPr lang="ar-IQ" sz="2000" dirty="0" smtClean="0">
                <a:solidFill>
                  <a:srgbClr val="00B050"/>
                </a:solidFill>
              </a:rPr>
              <a:t> رسمها جاك نيكولاس بيلين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255          $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مقياس الرسم : 1 : 1,000,000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ar-IQ" sz="2000" dirty="0" smtClean="0">
                <a:solidFill>
                  <a:srgbClr val="00B050"/>
                </a:solidFill>
              </a:rPr>
              <a:t>؛ $</a:t>
            </a:r>
            <a:r>
              <a:rPr lang="en-US" sz="2000" dirty="0" smtClean="0">
                <a:solidFill>
                  <a:srgbClr val="00B050"/>
                </a:solidFill>
              </a:rPr>
              <a:t>b</a:t>
            </a:r>
            <a:r>
              <a:rPr lang="ar-IQ" sz="2000" dirty="0" smtClean="0">
                <a:solidFill>
                  <a:srgbClr val="00B050"/>
                </a:solidFill>
              </a:rPr>
              <a:t> المسقط المستوي المتساوي المساحة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</a:rPr>
              <a:t>700   1     $</a:t>
            </a:r>
            <a:r>
              <a:rPr lang="en-US" sz="2000" dirty="0" smtClean="0">
                <a:solidFill>
                  <a:srgbClr val="00B050"/>
                </a:solidFill>
              </a:rPr>
              <a:t>a</a:t>
            </a:r>
            <a:r>
              <a:rPr lang="ar-IQ" sz="2000" dirty="0" smtClean="0">
                <a:solidFill>
                  <a:srgbClr val="00B050"/>
                </a:solidFill>
              </a:rPr>
              <a:t> بيلين، جاك نيكولاس </a:t>
            </a:r>
            <a:r>
              <a:rPr lang="ar-IQ" sz="2000" dirty="0" smtClean="0">
                <a:solidFill>
                  <a:srgbClr val="00B050"/>
                </a:solidFill>
              </a:rPr>
              <a:t>، $</a:t>
            </a:r>
            <a:r>
              <a:rPr lang="en-US" sz="2000" dirty="0" smtClean="0">
                <a:solidFill>
                  <a:srgbClr val="00B050"/>
                </a:solidFill>
              </a:rPr>
              <a:t>e</a:t>
            </a:r>
            <a:r>
              <a:rPr lang="ar-IQ" sz="2000" dirty="0" smtClean="0">
                <a:solidFill>
                  <a:srgbClr val="00B050"/>
                </a:solidFill>
              </a:rPr>
              <a:t> الرسام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الاحداثيات للمواد الخرائطية : وهي نظام رياضي لتعريف المنطقة التي تغطيها الخارطة، ويتم تمثيلها بواسطة خطوط الطول ودوائر العرض على السطح وتدون في حقلين : حقل البيانات الرياضية المشفرة (034) وحقل البيانات الرياضية (255) وكما ياتي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تدون الاحداثيات في حقل البيانات الرياضية الخرائطية المشفرة (034) في الحقول الفرعية التالية :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الاحداثيات  - خط الطول الغربي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الاحداثيات – خط الطول الشرقي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الاحداثيات – خط العرض الشمالي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الاحداثيات – خط العرض الجنوبي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تدون عبارة الاحداثيات في حقل البيانات الرياضية الخرائطية (255) في $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، يتم تدوين الاحداثيات بين قوسين ويفصل بين عبارتي خطوط الطول ودوائر العرض بخطين – بينما يفصل خط الطول عن خط العرض بعلامة / وكما هو موضح في الامثلة التالية: </a:t>
            </a: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>
                <a:solidFill>
                  <a:srgbClr val="C00000"/>
                </a:solidFill>
              </a:rPr>
              <a:t>مثال (1) 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خارطة بعنوان «خارطة المياه» ولها عنوان ثانوي « أنهار وروافد العراق» ، اعداد وزارة الموارد المائية – جمهورية العراق ، الخارطة ملونة استخدم في رسمها المسقط المستوي ، تمتد احداثيات الخارطة من خط طول 39 شرقا ولغاية خط طول 48 شرقا ، وتمتد من دائرة عرض 38 شمالا  ولغاية 28 شمالا ، رسمت الخارطة على البلاستك ، استخدم في رسمها مقياس رسم 1 : 1,000,000 سم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1,000,000 $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 ش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48 ش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 ش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 ش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خارطة المياه :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انهار وروافد العراق /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وزارة الموارد المائية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1.000,000 ؛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المسقط المستوي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شرقا – 48 شرقا/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 شمالا – 28 شمالا)</a:t>
            </a:r>
            <a:endParaRPr lang="ar-IQ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1      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وزارة الموارد المائية ، $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6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مثال (2)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خارطة بعنوان «عواصم ومدن الوطن العربي» ملونة استخدم في رسمها الاسقاط الستيروغرافي ، اعداد مركز دراسات الوطن العربي ، الخارطة ملونة رسمت على الجلد ، استخدم في رسمها مقياسين للرسم (1 : 500,000 سم و 1 : 750,000 سم) ، تمتد الخارطة من خط طول 60 شرقا وحتى خط طول 17 غربا ، ومن دائرة عرض 37 شمالا وحتى دائرة عرض 2 جنوبا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007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   3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500,000 $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750,000 $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غ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60 ش 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37 ش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ج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245  00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عواصم ومدن الوطن العربي /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اعداد مركز دراسات الوطن العربي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: 1 : 500,000 – 1 : 750,000 ؛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الاسقاط الستيروغرافي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( 17 غ – 60 ش </a:t>
            </a: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37 </a:t>
            </a:r>
            <a:r>
              <a:rPr lang="ar-IQ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 –  2ج)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710  2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مركز دراسات الوطن العربي ،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1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1117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خارطة امريكا الشمالية مجسمة </vt:lpstr>
      <vt:lpstr>في حال ان الخارطة مجسمة نختار قيمة المؤشر الاول (1) للحقل (034) وندون المقياس الافقي في $b والمقياس العامودي في $c  وندونهما معا في $a ضمن الحقل (255) كما هو موضح في المثال ادناه : </vt:lpstr>
      <vt:lpstr>اذا كانت خارطة مجسمة استخدم في رسمها اكثر من مقياس رسم ومدى اكبر واصغر مقياس معلوم ، نختار قيمة المؤشر الاول (3) (مدى من مقاييس الرسم) للحقل (034)  ونستخدم $b الاول لتدوين المقياس الاكبر  و $b الآخر للاصغر ، و $c الاول للمقياس العامودي الاكبر واستخدم $c الآخر للاصغر وكما هو موضح بالمثال ادناه :</vt:lpstr>
      <vt:lpstr>عبارة المسقط : وهي الطريقة المستخدمة لتمثيل سطح الارض على الخارطة، ويدون في $b ضمن حقل مقياس الرسم (255) </vt:lpstr>
      <vt:lpstr>امثلة</vt:lpstr>
      <vt:lpstr>الاحداثيات للمواد الخرائطية : وهي نظام رياضي لتعريف المنطقة التي تغطيها الخارطة، ويتم تمثيلها بواسطة خطوط الطول ودوائر العرض على السطح وتدون في حقلين : حقل البيانات الرياضية المشفرة (034) وحقل البيانات الرياضية (255) وكما ياتي</vt:lpstr>
      <vt:lpstr>مثال (1) :</vt:lpstr>
      <vt:lpstr>مثال (2)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حال ان الخارطة مجسمة نختار قيمة المؤشر الاول (1) للحقل (034) وندون المقياس الافقي في $b والمقياس العامودي في $c  وندونهما معا في $a ضمن الحقل (255) كما هو موضح في المثال ادناه : </dc:title>
  <dc:creator>DR.Ahmed Saker 2o1O</dc:creator>
  <cp:lastModifiedBy>DR.Ahmed Saker 2o1O</cp:lastModifiedBy>
  <cp:revision>19</cp:revision>
  <dcterms:created xsi:type="dcterms:W3CDTF">2020-05-31T13:37:29Z</dcterms:created>
  <dcterms:modified xsi:type="dcterms:W3CDTF">2020-05-31T15:40:31Z</dcterms:modified>
</cp:coreProperties>
</file>