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9" r:id="rId4"/>
    <p:sldId id="260" r:id="rId5"/>
    <p:sldId id="261" r:id="rId6"/>
    <p:sldId id="258" r:id="rId7"/>
    <p:sldId id="262" r:id="rId8"/>
    <p:sldId id="263" r:id="rId9"/>
    <p:sldId id="264" r:id="rId10"/>
    <p:sldId id="265" r:id="rId11"/>
    <p:sldId id="266" r:id="rId12"/>
    <p:sldId id="268" r:id="rId13"/>
    <p:sldId id="267"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3A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CB05E7-0031-4530-8A02-E4B4819D4CCC}" type="datetimeFigureOut">
              <a:rPr lang="en-US" smtClean="0"/>
              <a:t>5/11/2020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25A47A-A3D3-4E20-9416-41524D17CE8C}" type="slidenum">
              <a:rPr lang="en-US" smtClean="0"/>
              <a:t>‹#›</a:t>
            </a:fld>
            <a:endParaRPr lang="en-US"/>
          </a:p>
        </p:txBody>
      </p:sp>
    </p:spTree>
    <p:extLst>
      <p:ext uri="{BB962C8B-B14F-4D97-AF65-F5344CB8AC3E}">
        <p14:creationId xmlns:p14="http://schemas.microsoft.com/office/powerpoint/2010/main" val="829285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25A47A-A3D3-4E20-9416-41524D17CE8C}" type="slidenum">
              <a:rPr lang="en-US" smtClean="0"/>
              <a:t>1</a:t>
            </a:fld>
            <a:endParaRPr lang="en-US"/>
          </a:p>
        </p:txBody>
      </p:sp>
    </p:spTree>
    <p:extLst>
      <p:ext uri="{BB962C8B-B14F-4D97-AF65-F5344CB8AC3E}">
        <p14:creationId xmlns:p14="http://schemas.microsoft.com/office/powerpoint/2010/main" val="2748264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F6CB79-1610-40EA-9C41-23C77B6A94E3}"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C1493-AE88-4637-B89D-AA80A5F3EC11}" type="slidenum">
              <a:rPr lang="en-US" smtClean="0"/>
              <a:t>‹#›</a:t>
            </a:fld>
            <a:endParaRPr lang="en-US"/>
          </a:p>
        </p:txBody>
      </p:sp>
    </p:spTree>
    <p:extLst>
      <p:ext uri="{BB962C8B-B14F-4D97-AF65-F5344CB8AC3E}">
        <p14:creationId xmlns:p14="http://schemas.microsoft.com/office/powerpoint/2010/main" val="1265198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F6CB79-1610-40EA-9C41-23C77B6A94E3}"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C1493-AE88-4637-B89D-AA80A5F3EC11}" type="slidenum">
              <a:rPr lang="en-US" smtClean="0"/>
              <a:t>‹#›</a:t>
            </a:fld>
            <a:endParaRPr lang="en-US"/>
          </a:p>
        </p:txBody>
      </p:sp>
    </p:spTree>
    <p:extLst>
      <p:ext uri="{BB962C8B-B14F-4D97-AF65-F5344CB8AC3E}">
        <p14:creationId xmlns:p14="http://schemas.microsoft.com/office/powerpoint/2010/main" val="1582863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F6CB79-1610-40EA-9C41-23C77B6A94E3}"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C1493-AE88-4637-B89D-AA80A5F3EC11}" type="slidenum">
              <a:rPr lang="en-US" smtClean="0"/>
              <a:t>‹#›</a:t>
            </a:fld>
            <a:endParaRPr lang="en-US"/>
          </a:p>
        </p:txBody>
      </p:sp>
    </p:spTree>
    <p:extLst>
      <p:ext uri="{BB962C8B-B14F-4D97-AF65-F5344CB8AC3E}">
        <p14:creationId xmlns:p14="http://schemas.microsoft.com/office/powerpoint/2010/main" val="3115557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F6CB79-1610-40EA-9C41-23C77B6A94E3}"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C1493-AE88-4637-B89D-AA80A5F3EC11}" type="slidenum">
              <a:rPr lang="en-US" smtClean="0"/>
              <a:t>‹#›</a:t>
            </a:fld>
            <a:endParaRPr lang="en-US"/>
          </a:p>
        </p:txBody>
      </p:sp>
    </p:spTree>
    <p:extLst>
      <p:ext uri="{BB962C8B-B14F-4D97-AF65-F5344CB8AC3E}">
        <p14:creationId xmlns:p14="http://schemas.microsoft.com/office/powerpoint/2010/main" val="106371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F6CB79-1610-40EA-9C41-23C77B6A94E3}"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C1493-AE88-4637-B89D-AA80A5F3EC11}" type="slidenum">
              <a:rPr lang="en-US" smtClean="0"/>
              <a:t>‹#›</a:t>
            </a:fld>
            <a:endParaRPr lang="en-US"/>
          </a:p>
        </p:txBody>
      </p:sp>
    </p:spTree>
    <p:extLst>
      <p:ext uri="{BB962C8B-B14F-4D97-AF65-F5344CB8AC3E}">
        <p14:creationId xmlns:p14="http://schemas.microsoft.com/office/powerpoint/2010/main" val="2122661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F6CB79-1610-40EA-9C41-23C77B6A94E3}" type="datetimeFigureOut">
              <a:rPr lang="en-US" smtClean="0"/>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C1493-AE88-4637-B89D-AA80A5F3EC11}" type="slidenum">
              <a:rPr lang="en-US" smtClean="0"/>
              <a:t>‹#›</a:t>
            </a:fld>
            <a:endParaRPr lang="en-US"/>
          </a:p>
        </p:txBody>
      </p:sp>
    </p:spTree>
    <p:extLst>
      <p:ext uri="{BB962C8B-B14F-4D97-AF65-F5344CB8AC3E}">
        <p14:creationId xmlns:p14="http://schemas.microsoft.com/office/powerpoint/2010/main" val="931265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F6CB79-1610-40EA-9C41-23C77B6A94E3}" type="datetimeFigureOut">
              <a:rPr lang="en-US" smtClean="0"/>
              <a:t>5/11/2020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EC1493-AE88-4637-B89D-AA80A5F3EC11}" type="slidenum">
              <a:rPr lang="en-US" smtClean="0"/>
              <a:t>‹#›</a:t>
            </a:fld>
            <a:endParaRPr lang="en-US"/>
          </a:p>
        </p:txBody>
      </p:sp>
    </p:spTree>
    <p:extLst>
      <p:ext uri="{BB962C8B-B14F-4D97-AF65-F5344CB8AC3E}">
        <p14:creationId xmlns:p14="http://schemas.microsoft.com/office/powerpoint/2010/main" val="2405446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F6CB79-1610-40EA-9C41-23C77B6A94E3}" type="datetimeFigureOut">
              <a:rPr lang="en-US" smtClean="0"/>
              <a:t>5/11/2020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EC1493-AE88-4637-B89D-AA80A5F3EC11}" type="slidenum">
              <a:rPr lang="en-US" smtClean="0"/>
              <a:t>‹#›</a:t>
            </a:fld>
            <a:endParaRPr lang="en-US"/>
          </a:p>
        </p:txBody>
      </p:sp>
    </p:spTree>
    <p:extLst>
      <p:ext uri="{BB962C8B-B14F-4D97-AF65-F5344CB8AC3E}">
        <p14:creationId xmlns:p14="http://schemas.microsoft.com/office/powerpoint/2010/main" val="10551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F6CB79-1610-40EA-9C41-23C77B6A94E3}" type="datetimeFigureOut">
              <a:rPr lang="en-US" smtClean="0"/>
              <a:t>5/11/2020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EC1493-AE88-4637-B89D-AA80A5F3EC11}" type="slidenum">
              <a:rPr lang="en-US" smtClean="0"/>
              <a:t>‹#›</a:t>
            </a:fld>
            <a:endParaRPr lang="en-US"/>
          </a:p>
        </p:txBody>
      </p:sp>
    </p:spTree>
    <p:extLst>
      <p:ext uri="{BB962C8B-B14F-4D97-AF65-F5344CB8AC3E}">
        <p14:creationId xmlns:p14="http://schemas.microsoft.com/office/powerpoint/2010/main" val="2306514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F6CB79-1610-40EA-9C41-23C77B6A94E3}" type="datetimeFigureOut">
              <a:rPr lang="en-US" smtClean="0"/>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C1493-AE88-4637-B89D-AA80A5F3EC11}" type="slidenum">
              <a:rPr lang="en-US" smtClean="0"/>
              <a:t>‹#›</a:t>
            </a:fld>
            <a:endParaRPr lang="en-US"/>
          </a:p>
        </p:txBody>
      </p:sp>
    </p:spTree>
    <p:extLst>
      <p:ext uri="{BB962C8B-B14F-4D97-AF65-F5344CB8AC3E}">
        <p14:creationId xmlns:p14="http://schemas.microsoft.com/office/powerpoint/2010/main" val="156687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F6CB79-1610-40EA-9C41-23C77B6A94E3}" type="datetimeFigureOut">
              <a:rPr lang="en-US" smtClean="0"/>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C1493-AE88-4637-B89D-AA80A5F3EC11}" type="slidenum">
              <a:rPr lang="en-US" smtClean="0"/>
              <a:t>‹#›</a:t>
            </a:fld>
            <a:endParaRPr lang="en-US"/>
          </a:p>
        </p:txBody>
      </p:sp>
    </p:spTree>
    <p:extLst>
      <p:ext uri="{BB962C8B-B14F-4D97-AF65-F5344CB8AC3E}">
        <p14:creationId xmlns:p14="http://schemas.microsoft.com/office/powerpoint/2010/main" val="4216414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6CB79-1610-40EA-9C41-23C77B6A94E3}" type="datetimeFigureOut">
              <a:rPr lang="en-US" smtClean="0"/>
              <a:t>5/11/2020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C1493-AE88-4637-B89D-AA80A5F3EC11}" type="slidenum">
              <a:rPr lang="en-US" smtClean="0"/>
              <a:t>‹#›</a:t>
            </a:fld>
            <a:endParaRPr lang="en-US"/>
          </a:p>
        </p:txBody>
      </p:sp>
    </p:spTree>
    <p:extLst>
      <p:ext uri="{BB962C8B-B14F-4D97-AF65-F5344CB8AC3E}">
        <p14:creationId xmlns:p14="http://schemas.microsoft.com/office/powerpoint/2010/main" val="20509655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3600" dirty="0" smtClean="0">
                <a:solidFill>
                  <a:schemeClr val="accent6">
                    <a:lumMod val="75000"/>
                  </a:schemeClr>
                </a:solidFill>
                <a:latin typeface="Simplified Arabic" pitchFamily="18" charset="-78"/>
                <a:cs typeface="Simplified Arabic" pitchFamily="18" charset="-78"/>
              </a:rPr>
              <a:t>فهرسة المواد الخرائطية </a:t>
            </a:r>
            <a:r>
              <a:rPr lang="en-US" sz="3600" dirty="0" smtClean="0">
                <a:solidFill>
                  <a:schemeClr val="accent6">
                    <a:lumMod val="75000"/>
                  </a:schemeClr>
                </a:solidFill>
                <a:latin typeface="Simplified Arabic" pitchFamily="18" charset="-78"/>
                <a:cs typeface="Simplified Arabic" pitchFamily="18" charset="-78"/>
              </a:rPr>
              <a:t>Cartographic materials</a:t>
            </a:r>
            <a:endParaRPr lang="en-US" sz="3600" dirty="0">
              <a:solidFill>
                <a:schemeClr val="accent6">
                  <a:lumMod val="75000"/>
                </a:schemeClr>
              </a:solidFill>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a:bodyPr>
          <a:lstStyle/>
          <a:p>
            <a:pPr algn="r" rtl="1">
              <a:buFont typeface="Wingdings" pitchFamily="2" charset="2"/>
              <a:buChar char="q"/>
            </a:pPr>
            <a:r>
              <a:rPr lang="ar-IQ" sz="2400" dirty="0" smtClean="0">
                <a:solidFill>
                  <a:schemeClr val="accent3">
                    <a:lumMod val="50000"/>
                  </a:schemeClr>
                </a:solidFill>
                <a:latin typeface="Simplified Arabic" pitchFamily="18" charset="-78"/>
                <a:cs typeface="Simplified Arabic" pitchFamily="18" charset="-78"/>
              </a:rPr>
              <a:t>للخرائط اهمية كبيرة ، فهي لا تقتصر على ان تكون سياسية او طبيعية او مناخية، .. الخ. وانما تعدت ذلك بحيث ان اي موضوع يمكن تمثيله على خارطة، وهي باشكال مختلفة فقد تكون الخرائط ثنائية الابعاد او مجسمة او كرات ارضية او سماوية وقد تكون على شكل صور جوية لاغراض ومصورات جغرافية او عسكرية ... الخ، او تكون على شكل مجموعات كالاطلس.</a:t>
            </a:r>
          </a:p>
          <a:p>
            <a:pPr algn="r" rtl="1">
              <a:buFont typeface="Wingdings" pitchFamily="2" charset="2"/>
              <a:buChar char="q"/>
            </a:pPr>
            <a:endParaRPr lang="ar-IQ" sz="2400" dirty="0">
              <a:solidFill>
                <a:schemeClr val="accent3">
                  <a:lumMod val="50000"/>
                </a:schemeClr>
              </a:solidFill>
              <a:latin typeface="Simplified Arabic" pitchFamily="18" charset="-78"/>
              <a:cs typeface="Simplified Arabic" pitchFamily="18" charset="-78"/>
            </a:endParaRPr>
          </a:p>
          <a:p>
            <a:pPr algn="r" rtl="1">
              <a:buFont typeface="Wingdings" pitchFamily="2" charset="2"/>
              <a:buChar char="q"/>
            </a:pPr>
            <a:r>
              <a:rPr lang="ar-IQ" sz="2400" dirty="0">
                <a:solidFill>
                  <a:schemeClr val="accent3">
                    <a:lumMod val="50000"/>
                  </a:schemeClr>
                </a:solidFill>
                <a:latin typeface="Simplified Arabic" pitchFamily="18" charset="-78"/>
                <a:cs typeface="Simplified Arabic" pitchFamily="18" charset="-78"/>
              </a:rPr>
              <a:t>الحقل الثابت (نوع المادة) 000/ 06 : في حال فهرسة الخرائط </a:t>
            </a:r>
            <a:r>
              <a:rPr lang="ar-IQ" sz="2400" dirty="0" smtClean="0">
                <a:solidFill>
                  <a:schemeClr val="accent3">
                    <a:lumMod val="50000"/>
                  </a:schemeClr>
                </a:solidFill>
                <a:latin typeface="Simplified Arabic" pitchFamily="18" charset="-78"/>
                <a:cs typeface="Simplified Arabic" pitchFamily="18" charset="-78"/>
              </a:rPr>
              <a:t> نختار </a:t>
            </a:r>
            <a:r>
              <a:rPr lang="ar-IQ" sz="2400" dirty="0">
                <a:solidFill>
                  <a:schemeClr val="accent3">
                    <a:lumMod val="50000"/>
                  </a:schemeClr>
                </a:solidFill>
                <a:latin typeface="Simplified Arabic" pitchFamily="18" charset="-78"/>
                <a:cs typeface="Simplified Arabic" pitchFamily="18" charset="-78"/>
              </a:rPr>
              <a:t>القيمة </a:t>
            </a:r>
            <a:r>
              <a:rPr lang="en-US" sz="2400" dirty="0">
                <a:solidFill>
                  <a:schemeClr val="accent3">
                    <a:lumMod val="50000"/>
                  </a:schemeClr>
                </a:solidFill>
                <a:latin typeface="Simplified Arabic" pitchFamily="18" charset="-78"/>
                <a:cs typeface="Simplified Arabic" pitchFamily="18" charset="-78"/>
              </a:rPr>
              <a:t>e</a:t>
            </a:r>
            <a:r>
              <a:rPr lang="ar-IQ" sz="2400" dirty="0">
                <a:solidFill>
                  <a:schemeClr val="accent3">
                    <a:lumMod val="50000"/>
                  </a:schemeClr>
                </a:solidFill>
                <a:latin typeface="Simplified Arabic" pitchFamily="18" charset="-78"/>
                <a:cs typeface="Simplified Arabic" pitchFamily="18" charset="-78"/>
              </a:rPr>
              <a:t/>
            </a:r>
            <a:br>
              <a:rPr lang="ar-IQ" sz="2400" dirty="0">
                <a:solidFill>
                  <a:schemeClr val="accent3">
                    <a:lumMod val="50000"/>
                  </a:schemeClr>
                </a:solidFill>
                <a:latin typeface="Simplified Arabic" pitchFamily="18" charset="-78"/>
                <a:cs typeface="Simplified Arabic" pitchFamily="18" charset="-78"/>
              </a:rPr>
            </a:br>
            <a:endParaRPr lang="ar-IQ" sz="2400" dirty="0" smtClean="0">
              <a:solidFill>
                <a:schemeClr val="accent3">
                  <a:lumMod val="50000"/>
                </a:schemeClr>
              </a:solidFill>
              <a:latin typeface="Simplified Arabic" pitchFamily="18" charset="-78"/>
              <a:cs typeface="Simplified Arabic" pitchFamily="18" charset="-78"/>
            </a:endParaRPr>
          </a:p>
          <a:p>
            <a:pPr algn="r" rtl="1">
              <a:buFont typeface="Wingdings" pitchFamily="2" charset="2"/>
              <a:buChar char="q"/>
            </a:pPr>
            <a:r>
              <a:rPr lang="ar-IQ" sz="2400" dirty="0" smtClean="0">
                <a:solidFill>
                  <a:schemeClr val="accent3">
                    <a:lumMod val="50000"/>
                  </a:schemeClr>
                </a:solidFill>
                <a:latin typeface="Simplified Arabic" pitchFamily="18" charset="-78"/>
                <a:cs typeface="Simplified Arabic" pitchFamily="18" charset="-78"/>
              </a:rPr>
              <a:t>الحقل </a:t>
            </a:r>
            <a:r>
              <a:rPr lang="ar-IQ" sz="2400" dirty="0">
                <a:solidFill>
                  <a:schemeClr val="accent3">
                    <a:lumMod val="50000"/>
                  </a:schemeClr>
                </a:solidFill>
                <a:latin typeface="Simplified Arabic" pitchFamily="18" charset="-78"/>
                <a:cs typeface="Simplified Arabic" pitchFamily="18" charset="-78"/>
              </a:rPr>
              <a:t>الثابت (المستوى الببليوغرافي) 000/ 07 : نختار القيمة </a:t>
            </a:r>
            <a:r>
              <a:rPr lang="en-US" sz="2400" dirty="0">
                <a:solidFill>
                  <a:schemeClr val="accent3">
                    <a:lumMod val="50000"/>
                  </a:schemeClr>
                </a:solidFill>
                <a:latin typeface="Simplified Arabic" pitchFamily="18" charset="-78"/>
                <a:cs typeface="Simplified Arabic" pitchFamily="18" charset="-78"/>
              </a:rPr>
              <a:t>m</a:t>
            </a:r>
            <a:r>
              <a:rPr lang="ar-IQ" sz="2400" dirty="0">
                <a:solidFill>
                  <a:schemeClr val="accent3">
                    <a:lumMod val="50000"/>
                  </a:schemeClr>
                </a:solidFill>
                <a:latin typeface="Simplified Arabic" pitchFamily="18" charset="-78"/>
                <a:cs typeface="Simplified Arabic" pitchFamily="18" charset="-78"/>
              </a:rPr>
              <a:t> (منفرد)</a:t>
            </a:r>
            <a:endParaRPr lang="ar-IQ" sz="2400" dirty="0" smtClean="0">
              <a:solidFill>
                <a:schemeClr val="accent3">
                  <a:lumMod val="50000"/>
                </a:schemeClr>
              </a:solidFill>
              <a:latin typeface="Simplified Arabic" pitchFamily="18" charset="-78"/>
              <a:cs typeface="Simplified Arabic" pitchFamily="18" charset="-78"/>
            </a:endParaRPr>
          </a:p>
          <a:p>
            <a:pPr marL="0" indent="0" algn="r" rtl="1">
              <a:buNone/>
            </a:pPr>
            <a:endParaRPr lang="en-US" sz="2400" dirty="0">
              <a:solidFill>
                <a:schemeClr val="accent3">
                  <a:lumMod val="50000"/>
                </a:schemeClr>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88305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2400" dirty="0" smtClean="0">
                <a:solidFill>
                  <a:srgbClr val="0070C0"/>
                </a:solidFill>
                <a:latin typeface="Simplified Arabic" pitchFamily="18" charset="-78"/>
                <a:cs typeface="Simplified Arabic" pitchFamily="18" charset="-78"/>
              </a:rPr>
              <a:t>العنوان الموازي للخارطة يدون في $</a:t>
            </a:r>
            <a:r>
              <a:rPr lang="en-US" sz="2400" dirty="0" smtClean="0">
                <a:solidFill>
                  <a:srgbClr val="0070C0"/>
                </a:solidFill>
                <a:latin typeface="Simplified Arabic" pitchFamily="18" charset="-78"/>
                <a:cs typeface="Simplified Arabic" pitchFamily="18" charset="-78"/>
              </a:rPr>
              <a:t>b</a:t>
            </a:r>
            <a:r>
              <a:rPr lang="ar-IQ" sz="2400" dirty="0" smtClean="0">
                <a:solidFill>
                  <a:srgbClr val="0070C0"/>
                </a:solidFill>
                <a:latin typeface="Simplified Arabic" pitchFamily="18" charset="-78"/>
                <a:cs typeface="Simplified Arabic" pitchFamily="18" charset="-78"/>
              </a:rPr>
              <a:t> في حقل العنوان الفعلي (245) ويعاد في $</a:t>
            </a:r>
            <a:r>
              <a:rPr lang="en-US" sz="2400" dirty="0" smtClean="0">
                <a:solidFill>
                  <a:srgbClr val="0070C0"/>
                </a:solidFill>
                <a:latin typeface="Simplified Arabic" pitchFamily="18" charset="-78"/>
                <a:cs typeface="Simplified Arabic" pitchFamily="18" charset="-78"/>
              </a:rPr>
              <a:t>a</a:t>
            </a:r>
            <a:r>
              <a:rPr lang="ar-IQ" sz="2400" dirty="0" smtClean="0">
                <a:solidFill>
                  <a:srgbClr val="0070C0"/>
                </a:solidFill>
                <a:latin typeface="Simplified Arabic" pitchFamily="18" charset="-78"/>
                <a:cs typeface="Simplified Arabic" pitchFamily="18" charset="-78"/>
              </a:rPr>
              <a:t> في حقل العنوان الآخر (246)</a:t>
            </a:r>
            <a:endParaRPr lang="en-US" sz="2400" dirty="0">
              <a:solidFill>
                <a:srgbClr val="0070C0"/>
              </a:solidFill>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a:bodyPr>
          <a:lstStyle/>
          <a:p>
            <a:pPr marL="0" indent="0" algn="r" rtl="1">
              <a:buNone/>
            </a:pPr>
            <a:r>
              <a:rPr lang="ar-IQ" sz="2400" dirty="0" smtClean="0">
                <a:solidFill>
                  <a:srgbClr val="C00000"/>
                </a:solidFill>
              </a:rPr>
              <a:t>مثال : خارطة بعنوان «بغداد» ولها عنوان موازي </a:t>
            </a:r>
            <a:r>
              <a:rPr lang="en-US" sz="2400" dirty="0" smtClean="0">
                <a:solidFill>
                  <a:srgbClr val="C00000"/>
                </a:solidFill>
              </a:rPr>
              <a:t>Baghdad</a:t>
            </a:r>
            <a:r>
              <a:rPr lang="ar-IQ" sz="2400" dirty="0" smtClean="0">
                <a:solidFill>
                  <a:srgbClr val="C00000"/>
                </a:solidFill>
              </a:rPr>
              <a:t> اعداد وزارة الموارد المائية – جمهورية العراق ، الخارطة ملونة رسمت على الجلد </a:t>
            </a:r>
          </a:p>
          <a:p>
            <a:pPr marL="0" indent="0" algn="r" rtl="1">
              <a:buNone/>
            </a:pPr>
            <a:r>
              <a:rPr lang="ar-IQ" sz="2400" dirty="0" smtClean="0"/>
              <a:t>التطبيق : </a:t>
            </a:r>
          </a:p>
          <a:p>
            <a:pPr marL="0" indent="0" algn="r" rtl="1">
              <a:buNone/>
            </a:pPr>
            <a:r>
              <a:rPr lang="ar-IQ" sz="2400" dirty="0" smtClean="0">
                <a:solidFill>
                  <a:schemeClr val="accent2">
                    <a:lumMod val="75000"/>
                  </a:schemeClr>
                </a:solidFill>
              </a:rPr>
              <a:t>000 / 06   </a:t>
            </a:r>
            <a:r>
              <a:rPr lang="en-US" sz="2400" dirty="0" smtClean="0">
                <a:solidFill>
                  <a:schemeClr val="accent2">
                    <a:lumMod val="75000"/>
                  </a:schemeClr>
                </a:solidFill>
              </a:rPr>
              <a:t>e</a:t>
            </a:r>
            <a:endParaRPr lang="ar-IQ" sz="2400" dirty="0" smtClean="0">
              <a:solidFill>
                <a:schemeClr val="accent2">
                  <a:lumMod val="75000"/>
                </a:schemeClr>
              </a:solidFill>
            </a:endParaRPr>
          </a:p>
          <a:p>
            <a:pPr marL="0" indent="0" algn="r" rtl="1">
              <a:buNone/>
            </a:pPr>
            <a:r>
              <a:rPr lang="ar-IQ" sz="2400" dirty="0" smtClean="0">
                <a:solidFill>
                  <a:schemeClr val="accent2">
                    <a:lumMod val="75000"/>
                  </a:schemeClr>
                </a:solidFill>
              </a:rPr>
              <a:t>000 / 07   </a:t>
            </a:r>
            <a:r>
              <a:rPr lang="en-US" sz="2400" dirty="0" smtClean="0">
                <a:solidFill>
                  <a:schemeClr val="accent2">
                    <a:lumMod val="75000"/>
                  </a:schemeClr>
                </a:solidFill>
              </a:rPr>
              <a:t>m</a:t>
            </a:r>
            <a:endParaRPr lang="ar-IQ" sz="2400" dirty="0" smtClean="0">
              <a:solidFill>
                <a:schemeClr val="accent2">
                  <a:lumMod val="75000"/>
                </a:schemeClr>
              </a:solidFill>
            </a:endParaRPr>
          </a:p>
          <a:p>
            <a:pPr marL="0" indent="0" algn="r" rtl="1">
              <a:buNone/>
            </a:pPr>
            <a:r>
              <a:rPr lang="ar-IQ" sz="2400" dirty="0" smtClean="0">
                <a:solidFill>
                  <a:schemeClr val="accent2">
                    <a:lumMod val="75000"/>
                  </a:schemeClr>
                </a:solidFill>
              </a:rPr>
              <a:t>007       $</a:t>
            </a:r>
            <a:r>
              <a:rPr lang="en-US" sz="2400" dirty="0" smtClean="0">
                <a:solidFill>
                  <a:schemeClr val="accent2">
                    <a:lumMod val="75000"/>
                  </a:schemeClr>
                </a:solidFill>
              </a:rPr>
              <a:t>a</a:t>
            </a:r>
            <a:r>
              <a:rPr lang="ar-IQ" sz="2400" dirty="0" smtClean="0">
                <a:solidFill>
                  <a:schemeClr val="accent2">
                    <a:lumMod val="75000"/>
                  </a:schemeClr>
                </a:solidFill>
              </a:rPr>
              <a:t> </a:t>
            </a:r>
            <a:r>
              <a:rPr lang="en-US" sz="2400" dirty="0" smtClean="0">
                <a:solidFill>
                  <a:schemeClr val="accent2">
                    <a:lumMod val="75000"/>
                  </a:schemeClr>
                </a:solidFill>
              </a:rPr>
              <a:t>a</a:t>
            </a:r>
            <a:r>
              <a:rPr lang="ar-IQ" sz="2400" dirty="0" smtClean="0">
                <a:solidFill>
                  <a:schemeClr val="accent2">
                    <a:lumMod val="75000"/>
                  </a:schemeClr>
                </a:solidFill>
              </a:rPr>
              <a:t>   $</a:t>
            </a:r>
            <a:r>
              <a:rPr lang="en-US" sz="2400" dirty="0" smtClean="0">
                <a:solidFill>
                  <a:schemeClr val="accent2">
                    <a:lumMod val="75000"/>
                  </a:schemeClr>
                </a:solidFill>
              </a:rPr>
              <a:t>b</a:t>
            </a:r>
            <a:r>
              <a:rPr lang="ar-IQ" sz="2400" dirty="0" smtClean="0">
                <a:solidFill>
                  <a:schemeClr val="accent2">
                    <a:lumMod val="75000"/>
                  </a:schemeClr>
                </a:solidFill>
              </a:rPr>
              <a:t> </a:t>
            </a:r>
            <a:r>
              <a:rPr lang="en-US" sz="2400" dirty="0" smtClean="0">
                <a:solidFill>
                  <a:schemeClr val="accent2">
                    <a:lumMod val="75000"/>
                  </a:schemeClr>
                </a:solidFill>
              </a:rPr>
              <a:t>j</a:t>
            </a:r>
            <a:r>
              <a:rPr lang="ar-IQ" sz="2400" dirty="0" smtClean="0">
                <a:solidFill>
                  <a:schemeClr val="accent2">
                    <a:lumMod val="75000"/>
                  </a:schemeClr>
                </a:solidFill>
              </a:rPr>
              <a:t>    $</a:t>
            </a:r>
            <a:r>
              <a:rPr lang="en-US" sz="2400" dirty="0" smtClean="0">
                <a:solidFill>
                  <a:schemeClr val="accent2">
                    <a:lumMod val="75000"/>
                  </a:schemeClr>
                </a:solidFill>
              </a:rPr>
              <a:t>d</a:t>
            </a:r>
            <a:r>
              <a:rPr lang="ar-IQ" sz="2400" dirty="0" smtClean="0">
                <a:solidFill>
                  <a:schemeClr val="accent2">
                    <a:lumMod val="75000"/>
                  </a:schemeClr>
                </a:solidFill>
              </a:rPr>
              <a:t> </a:t>
            </a:r>
            <a:r>
              <a:rPr lang="en-US" sz="2400" dirty="0" smtClean="0">
                <a:solidFill>
                  <a:schemeClr val="accent2">
                    <a:lumMod val="75000"/>
                  </a:schemeClr>
                </a:solidFill>
              </a:rPr>
              <a:t>c</a:t>
            </a:r>
            <a:r>
              <a:rPr lang="ar-IQ" sz="2400" dirty="0" smtClean="0">
                <a:solidFill>
                  <a:schemeClr val="accent2">
                    <a:lumMod val="75000"/>
                  </a:schemeClr>
                </a:solidFill>
              </a:rPr>
              <a:t>   $</a:t>
            </a:r>
            <a:r>
              <a:rPr lang="en-US" sz="2400" dirty="0" smtClean="0">
                <a:solidFill>
                  <a:schemeClr val="accent2">
                    <a:lumMod val="75000"/>
                  </a:schemeClr>
                </a:solidFill>
              </a:rPr>
              <a:t>e</a:t>
            </a:r>
            <a:r>
              <a:rPr lang="ar-IQ" sz="2400" dirty="0" smtClean="0">
                <a:solidFill>
                  <a:schemeClr val="accent2">
                    <a:lumMod val="75000"/>
                  </a:schemeClr>
                </a:solidFill>
              </a:rPr>
              <a:t> </a:t>
            </a:r>
            <a:r>
              <a:rPr lang="en-US" sz="2400" dirty="0" smtClean="0">
                <a:solidFill>
                  <a:schemeClr val="accent2">
                    <a:lumMod val="75000"/>
                  </a:schemeClr>
                </a:solidFill>
              </a:rPr>
              <a:t>v</a:t>
            </a:r>
            <a:endParaRPr lang="ar-IQ" sz="2400" dirty="0" smtClean="0">
              <a:solidFill>
                <a:schemeClr val="accent2">
                  <a:lumMod val="75000"/>
                </a:schemeClr>
              </a:solidFill>
            </a:endParaRPr>
          </a:p>
          <a:p>
            <a:pPr marL="0" indent="0" algn="r" rtl="1">
              <a:buNone/>
            </a:pPr>
            <a:r>
              <a:rPr lang="ar-IQ" sz="2400" dirty="0" smtClean="0">
                <a:solidFill>
                  <a:schemeClr val="accent2">
                    <a:lumMod val="75000"/>
                  </a:schemeClr>
                </a:solidFill>
              </a:rPr>
              <a:t>245 00  $</a:t>
            </a:r>
            <a:r>
              <a:rPr lang="en-US" sz="2400" dirty="0" smtClean="0">
                <a:solidFill>
                  <a:schemeClr val="accent2">
                    <a:lumMod val="75000"/>
                  </a:schemeClr>
                </a:solidFill>
              </a:rPr>
              <a:t>a</a:t>
            </a:r>
            <a:r>
              <a:rPr lang="ar-IQ" sz="2400" dirty="0" smtClean="0">
                <a:solidFill>
                  <a:schemeClr val="accent2">
                    <a:lumMod val="75000"/>
                  </a:schemeClr>
                </a:solidFill>
              </a:rPr>
              <a:t> بغداد = $</a:t>
            </a:r>
            <a:r>
              <a:rPr lang="en-US" sz="2400" dirty="0" smtClean="0">
                <a:solidFill>
                  <a:schemeClr val="accent2">
                    <a:lumMod val="75000"/>
                  </a:schemeClr>
                </a:solidFill>
              </a:rPr>
              <a:t>b</a:t>
            </a:r>
            <a:r>
              <a:rPr lang="ar-IQ" sz="2400" dirty="0" smtClean="0">
                <a:solidFill>
                  <a:schemeClr val="accent2">
                    <a:lumMod val="75000"/>
                  </a:schemeClr>
                </a:solidFill>
              </a:rPr>
              <a:t> </a:t>
            </a:r>
            <a:r>
              <a:rPr lang="en-US" sz="2400" dirty="0" smtClean="0">
                <a:solidFill>
                  <a:schemeClr val="accent2">
                    <a:lumMod val="75000"/>
                  </a:schemeClr>
                </a:solidFill>
              </a:rPr>
              <a:t>Baghdad</a:t>
            </a:r>
            <a:r>
              <a:rPr lang="ar-IQ" sz="2400" dirty="0" smtClean="0">
                <a:solidFill>
                  <a:schemeClr val="accent2">
                    <a:lumMod val="75000"/>
                  </a:schemeClr>
                </a:solidFill>
              </a:rPr>
              <a:t> / $</a:t>
            </a:r>
            <a:r>
              <a:rPr lang="en-US" sz="2400" dirty="0" smtClean="0">
                <a:solidFill>
                  <a:schemeClr val="accent2">
                    <a:lumMod val="75000"/>
                  </a:schemeClr>
                </a:solidFill>
              </a:rPr>
              <a:t>c</a:t>
            </a:r>
            <a:r>
              <a:rPr lang="ar-IQ" sz="2400" dirty="0" smtClean="0">
                <a:solidFill>
                  <a:schemeClr val="accent2">
                    <a:lumMod val="75000"/>
                  </a:schemeClr>
                </a:solidFill>
              </a:rPr>
              <a:t> وزارة الموارد المائية</a:t>
            </a:r>
          </a:p>
          <a:p>
            <a:pPr marL="0" indent="0" algn="r" rtl="1">
              <a:buNone/>
            </a:pPr>
            <a:r>
              <a:rPr lang="ar-IQ" sz="2400" dirty="0" smtClean="0">
                <a:solidFill>
                  <a:schemeClr val="accent2">
                    <a:lumMod val="75000"/>
                  </a:schemeClr>
                </a:solidFill>
              </a:rPr>
              <a:t>246 2 1 $</a:t>
            </a:r>
            <a:r>
              <a:rPr lang="en-US" sz="2400" dirty="0" smtClean="0">
                <a:solidFill>
                  <a:schemeClr val="accent2">
                    <a:lumMod val="75000"/>
                  </a:schemeClr>
                </a:solidFill>
              </a:rPr>
              <a:t>i</a:t>
            </a:r>
            <a:r>
              <a:rPr lang="ar-IQ" sz="2400" dirty="0" smtClean="0">
                <a:solidFill>
                  <a:schemeClr val="accent2">
                    <a:lumMod val="75000"/>
                  </a:schemeClr>
                </a:solidFill>
              </a:rPr>
              <a:t> العنوان الموازي : $</a:t>
            </a:r>
            <a:r>
              <a:rPr lang="en-US" sz="2400" dirty="0" smtClean="0">
                <a:solidFill>
                  <a:schemeClr val="accent2">
                    <a:lumMod val="75000"/>
                  </a:schemeClr>
                </a:solidFill>
              </a:rPr>
              <a:t>a</a:t>
            </a:r>
            <a:r>
              <a:rPr lang="ar-IQ" sz="2400" dirty="0" smtClean="0">
                <a:solidFill>
                  <a:schemeClr val="accent2">
                    <a:lumMod val="75000"/>
                  </a:schemeClr>
                </a:solidFill>
              </a:rPr>
              <a:t> </a:t>
            </a:r>
            <a:r>
              <a:rPr lang="en-US" sz="2400" dirty="0" smtClean="0">
                <a:solidFill>
                  <a:schemeClr val="accent2">
                    <a:lumMod val="75000"/>
                  </a:schemeClr>
                </a:solidFill>
              </a:rPr>
              <a:t>Baghdad</a:t>
            </a:r>
            <a:r>
              <a:rPr lang="ar-IQ" sz="2400" dirty="0" smtClean="0">
                <a:solidFill>
                  <a:schemeClr val="accent2">
                    <a:lumMod val="75000"/>
                  </a:schemeClr>
                </a:solidFill>
              </a:rPr>
              <a:t> </a:t>
            </a:r>
          </a:p>
          <a:p>
            <a:pPr marL="0" indent="0" algn="r" rtl="1">
              <a:buNone/>
            </a:pPr>
            <a:r>
              <a:rPr lang="ar-IQ" sz="2400" dirty="0" smtClean="0">
                <a:solidFill>
                  <a:schemeClr val="accent2">
                    <a:lumMod val="75000"/>
                  </a:schemeClr>
                </a:solidFill>
              </a:rPr>
              <a:t>710 1    $</a:t>
            </a:r>
            <a:r>
              <a:rPr lang="en-US" sz="2400" dirty="0" smtClean="0">
                <a:solidFill>
                  <a:schemeClr val="accent2">
                    <a:lumMod val="75000"/>
                  </a:schemeClr>
                </a:solidFill>
              </a:rPr>
              <a:t>a</a:t>
            </a:r>
            <a:r>
              <a:rPr lang="ar-IQ" sz="2400" dirty="0" smtClean="0">
                <a:solidFill>
                  <a:schemeClr val="accent2">
                    <a:lumMod val="75000"/>
                  </a:schemeClr>
                </a:solidFill>
              </a:rPr>
              <a:t> العراق. $</a:t>
            </a:r>
            <a:r>
              <a:rPr lang="en-US" sz="2400" dirty="0" smtClean="0">
                <a:solidFill>
                  <a:schemeClr val="accent2">
                    <a:lumMod val="75000"/>
                  </a:schemeClr>
                </a:solidFill>
              </a:rPr>
              <a:t>b</a:t>
            </a:r>
            <a:r>
              <a:rPr lang="ar-IQ" sz="2400" dirty="0" smtClean="0">
                <a:solidFill>
                  <a:schemeClr val="accent2">
                    <a:lumMod val="75000"/>
                  </a:schemeClr>
                </a:solidFill>
              </a:rPr>
              <a:t> وزارة الموارد المائية ، $</a:t>
            </a:r>
            <a:r>
              <a:rPr lang="en-US" sz="2400" dirty="0" smtClean="0">
                <a:solidFill>
                  <a:schemeClr val="accent2">
                    <a:lumMod val="75000"/>
                  </a:schemeClr>
                </a:solidFill>
              </a:rPr>
              <a:t>e</a:t>
            </a:r>
            <a:r>
              <a:rPr lang="ar-IQ" sz="2400" dirty="0" smtClean="0">
                <a:solidFill>
                  <a:schemeClr val="accent2">
                    <a:lumMod val="75000"/>
                  </a:schemeClr>
                </a:solidFill>
              </a:rPr>
              <a:t> معد</a:t>
            </a:r>
          </a:p>
          <a:p>
            <a:pPr marL="0" indent="0" algn="r" rtl="1">
              <a:buNone/>
            </a:pPr>
            <a:endParaRPr lang="en-US" sz="2000" dirty="0"/>
          </a:p>
        </p:txBody>
      </p:sp>
    </p:spTree>
    <p:extLst>
      <p:ext uri="{BB962C8B-B14F-4D97-AF65-F5344CB8AC3E}">
        <p14:creationId xmlns:p14="http://schemas.microsoft.com/office/powerpoint/2010/main" val="143254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2400" dirty="0" smtClean="0">
                <a:solidFill>
                  <a:srgbClr val="7030A0"/>
                </a:solidFill>
                <a:latin typeface="Simplified Arabic" pitchFamily="18" charset="-78"/>
                <a:cs typeface="Simplified Arabic" pitchFamily="18" charset="-78"/>
              </a:rPr>
              <a:t>تدون بيانات العنوان الاخرى ان وجدت كالعنوان الثانوي في $</a:t>
            </a:r>
            <a:r>
              <a:rPr lang="en-US" sz="2400" dirty="0" smtClean="0">
                <a:solidFill>
                  <a:srgbClr val="7030A0"/>
                </a:solidFill>
                <a:latin typeface="Simplified Arabic" pitchFamily="18" charset="-78"/>
                <a:cs typeface="Simplified Arabic" pitchFamily="18" charset="-78"/>
              </a:rPr>
              <a:t>b</a:t>
            </a:r>
            <a:r>
              <a:rPr lang="ar-IQ" sz="2400" dirty="0" smtClean="0">
                <a:solidFill>
                  <a:srgbClr val="7030A0"/>
                </a:solidFill>
                <a:latin typeface="Simplified Arabic" pitchFamily="18" charset="-78"/>
                <a:cs typeface="Simplified Arabic" pitchFamily="18" charset="-78"/>
              </a:rPr>
              <a:t> ضمن حقل العنوان الفعلي (245)</a:t>
            </a:r>
            <a:endParaRPr lang="en-US" sz="2400" dirty="0">
              <a:solidFill>
                <a:srgbClr val="7030A0"/>
              </a:solidFill>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a:bodyPr>
          <a:lstStyle/>
          <a:p>
            <a:pPr marL="0" indent="0" algn="r" rtl="1">
              <a:buNone/>
            </a:pPr>
            <a:r>
              <a:rPr lang="ar-IQ" sz="2400" dirty="0" smtClean="0">
                <a:solidFill>
                  <a:srgbClr val="FF0000"/>
                </a:solidFill>
                <a:latin typeface="Simplified Arabic" pitchFamily="18" charset="-78"/>
                <a:cs typeface="Simplified Arabic" pitchFamily="18" charset="-78"/>
              </a:rPr>
              <a:t>مثال : خارطة بعنوان « آبار النفط» ولها عنوان ثانوي « في مناطق الجزيرة العربية والخليج العربي» اعداد مركز دراسات الوطن العربي ،خارطة ملونة رسمت على الورق</a:t>
            </a:r>
          </a:p>
          <a:p>
            <a:pPr marL="0" indent="0" algn="r" rtl="1">
              <a:buNone/>
            </a:pPr>
            <a:r>
              <a:rPr lang="ar-IQ" sz="2400" dirty="0" smtClean="0">
                <a:latin typeface="Simplified Arabic" pitchFamily="18" charset="-78"/>
                <a:cs typeface="Simplified Arabic" pitchFamily="18" charset="-78"/>
              </a:rPr>
              <a:t>التطبيق : </a:t>
            </a:r>
          </a:p>
          <a:p>
            <a:pPr marL="0" indent="0" algn="r" rtl="1">
              <a:buNone/>
            </a:pPr>
            <a:r>
              <a:rPr lang="ar-IQ" sz="2400" dirty="0" smtClean="0">
                <a:solidFill>
                  <a:srgbClr val="002060"/>
                </a:solidFill>
                <a:latin typeface="Simplified Arabic" pitchFamily="18" charset="-78"/>
                <a:cs typeface="Simplified Arabic" pitchFamily="18" charset="-78"/>
              </a:rPr>
              <a:t>000 / 06     </a:t>
            </a:r>
            <a:r>
              <a:rPr lang="en-US" sz="2400" dirty="0" smtClean="0">
                <a:solidFill>
                  <a:srgbClr val="002060"/>
                </a:solidFill>
                <a:latin typeface="Simplified Arabic" pitchFamily="18" charset="-78"/>
                <a:cs typeface="Simplified Arabic" pitchFamily="18" charset="-78"/>
              </a:rPr>
              <a:t>e</a:t>
            </a:r>
            <a:endParaRPr lang="ar-IQ" sz="2400" dirty="0" smtClean="0">
              <a:solidFill>
                <a:srgbClr val="002060"/>
              </a:solidFill>
              <a:latin typeface="Simplified Arabic" pitchFamily="18" charset="-78"/>
              <a:cs typeface="Simplified Arabic" pitchFamily="18" charset="-78"/>
            </a:endParaRPr>
          </a:p>
          <a:p>
            <a:pPr marL="0" indent="0" algn="r" rtl="1">
              <a:buNone/>
            </a:pPr>
            <a:r>
              <a:rPr lang="ar-IQ" sz="2400" dirty="0" smtClean="0">
                <a:solidFill>
                  <a:srgbClr val="002060"/>
                </a:solidFill>
                <a:latin typeface="Simplified Arabic" pitchFamily="18" charset="-78"/>
                <a:cs typeface="Simplified Arabic" pitchFamily="18" charset="-78"/>
              </a:rPr>
              <a:t>000 / 07     </a:t>
            </a:r>
            <a:r>
              <a:rPr lang="en-US" sz="2400" dirty="0" smtClean="0">
                <a:solidFill>
                  <a:srgbClr val="002060"/>
                </a:solidFill>
                <a:latin typeface="Simplified Arabic" pitchFamily="18" charset="-78"/>
                <a:cs typeface="Simplified Arabic" pitchFamily="18" charset="-78"/>
              </a:rPr>
              <a:t>m</a:t>
            </a:r>
            <a:endParaRPr lang="ar-IQ" sz="2400" dirty="0" smtClean="0">
              <a:solidFill>
                <a:srgbClr val="002060"/>
              </a:solidFill>
              <a:latin typeface="Simplified Arabic" pitchFamily="18" charset="-78"/>
              <a:cs typeface="Simplified Arabic" pitchFamily="18" charset="-78"/>
            </a:endParaRPr>
          </a:p>
          <a:p>
            <a:pPr marL="0" indent="0" algn="r" rtl="1">
              <a:buNone/>
            </a:pPr>
            <a:r>
              <a:rPr lang="ar-IQ" sz="2400" dirty="0" smtClean="0">
                <a:solidFill>
                  <a:srgbClr val="002060"/>
                </a:solidFill>
                <a:latin typeface="Simplified Arabic" pitchFamily="18" charset="-78"/>
                <a:cs typeface="Simplified Arabic" pitchFamily="18" charset="-78"/>
              </a:rPr>
              <a:t>007       $</a:t>
            </a:r>
            <a:r>
              <a:rPr lang="en-US" sz="2400" dirty="0" smtClean="0">
                <a:solidFill>
                  <a:srgbClr val="002060"/>
                </a:solidFill>
                <a:latin typeface="Simplified Arabic" pitchFamily="18" charset="-78"/>
                <a:cs typeface="Simplified Arabic" pitchFamily="18" charset="-78"/>
              </a:rPr>
              <a:t>a</a:t>
            </a:r>
            <a:r>
              <a:rPr lang="ar-IQ" sz="2400" dirty="0" smtClean="0">
                <a:solidFill>
                  <a:srgbClr val="002060"/>
                </a:solidFill>
                <a:latin typeface="Simplified Arabic" pitchFamily="18" charset="-78"/>
                <a:cs typeface="Simplified Arabic" pitchFamily="18" charset="-78"/>
              </a:rPr>
              <a:t> </a:t>
            </a:r>
            <a:r>
              <a:rPr lang="en-US" sz="2400" dirty="0" smtClean="0">
                <a:solidFill>
                  <a:srgbClr val="002060"/>
                </a:solidFill>
                <a:latin typeface="Simplified Arabic" pitchFamily="18" charset="-78"/>
                <a:cs typeface="Simplified Arabic" pitchFamily="18" charset="-78"/>
              </a:rPr>
              <a:t>a</a:t>
            </a:r>
            <a:r>
              <a:rPr lang="ar-IQ" sz="2400" dirty="0" smtClean="0">
                <a:solidFill>
                  <a:srgbClr val="002060"/>
                </a:solidFill>
                <a:latin typeface="Simplified Arabic" pitchFamily="18" charset="-78"/>
                <a:cs typeface="Simplified Arabic" pitchFamily="18" charset="-78"/>
              </a:rPr>
              <a:t>   $</a:t>
            </a:r>
            <a:r>
              <a:rPr lang="en-US" sz="2400" dirty="0" smtClean="0">
                <a:solidFill>
                  <a:srgbClr val="002060"/>
                </a:solidFill>
                <a:latin typeface="Simplified Arabic" pitchFamily="18" charset="-78"/>
                <a:cs typeface="Simplified Arabic" pitchFamily="18" charset="-78"/>
              </a:rPr>
              <a:t>b</a:t>
            </a:r>
            <a:r>
              <a:rPr lang="ar-IQ" sz="2400" dirty="0" smtClean="0">
                <a:solidFill>
                  <a:srgbClr val="002060"/>
                </a:solidFill>
                <a:latin typeface="Simplified Arabic" pitchFamily="18" charset="-78"/>
                <a:cs typeface="Simplified Arabic" pitchFamily="18" charset="-78"/>
              </a:rPr>
              <a:t>  </a:t>
            </a:r>
            <a:r>
              <a:rPr lang="en-US" sz="2400" dirty="0" smtClean="0">
                <a:solidFill>
                  <a:srgbClr val="002060"/>
                </a:solidFill>
                <a:latin typeface="Simplified Arabic" pitchFamily="18" charset="-78"/>
                <a:cs typeface="Simplified Arabic" pitchFamily="18" charset="-78"/>
              </a:rPr>
              <a:t>j</a:t>
            </a:r>
            <a:r>
              <a:rPr lang="ar-IQ" sz="2400" dirty="0" smtClean="0">
                <a:solidFill>
                  <a:srgbClr val="002060"/>
                </a:solidFill>
                <a:latin typeface="Simplified Arabic" pitchFamily="18" charset="-78"/>
                <a:cs typeface="Simplified Arabic" pitchFamily="18" charset="-78"/>
              </a:rPr>
              <a:t>    $</a:t>
            </a:r>
            <a:r>
              <a:rPr lang="en-US" sz="2400" dirty="0" smtClean="0">
                <a:solidFill>
                  <a:srgbClr val="002060"/>
                </a:solidFill>
                <a:latin typeface="Simplified Arabic" pitchFamily="18" charset="-78"/>
                <a:cs typeface="Simplified Arabic" pitchFamily="18" charset="-78"/>
              </a:rPr>
              <a:t>d</a:t>
            </a:r>
            <a:r>
              <a:rPr lang="ar-IQ" sz="2400" dirty="0" smtClean="0">
                <a:solidFill>
                  <a:srgbClr val="002060"/>
                </a:solidFill>
                <a:latin typeface="Simplified Arabic" pitchFamily="18" charset="-78"/>
                <a:cs typeface="Simplified Arabic" pitchFamily="18" charset="-78"/>
              </a:rPr>
              <a:t> </a:t>
            </a:r>
            <a:r>
              <a:rPr lang="en-US" sz="2400" dirty="0" smtClean="0">
                <a:solidFill>
                  <a:srgbClr val="002060"/>
                </a:solidFill>
                <a:latin typeface="Simplified Arabic" pitchFamily="18" charset="-78"/>
                <a:cs typeface="Simplified Arabic" pitchFamily="18" charset="-78"/>
              </a:rPr>
              <a:t>c</a:t>
            </a:r>
            <a:r>
              <a:rPr lang="ar-IQ" sz="2400" dirty="0" smtClean="0">
                <a:solidFill>
                  <a:srgbClr val="002060"/>
                </a:solidFill>
                <a:latin typeface="Simplified Arabic" pitchFamily="18" charset="-78"/>
                <a:cs typeface="Simplified Arabic" pitchFamily="18" charset="-78"/>
              </a:rPr>
              <a:t>   $</a:t>
            </a:r>
            <a:r>
              <a:rPr lang="en-US" sz="2400" dirty="0" smtClean="0">
                <a:solidFill>
                  <a:srgbClr val="002060"/>
                </a:solidFill>
                <a:latin typeface="Simplified Arabic" pitchFamily="18" charset="-78"/>
                <a:cs typeface="Simplified Arabic" pitchFamily="18" charset="-78"/>
              </a:rPr>
              <a:t>e</a:t>
            </a:r>
            <a:r>
              <a:rPr lang="ar-IQ" sz="2400" dirty="0" smtClean="0">
                <a:solidFill>
                  <a:srgbClr val="002060"/>
                </a:solidFill>
                <a:latin typeface="Simplified Arabic" pitchFamily="18" charset="-78"/>
                <a:cs typeface="Simplified Arabic" pitchFamily="18" charset="-78"/>
              </a:rPr>
              <a:t> </a:t>
            </a:r>
            <a:r>
              <a:rPr lang="en-US" sz="2400" dirty="0" smtClean="0">
                <a:solidFill>
                  <a:srgbClr val="002060"/>
                </a:solidFill>
                <a:latin typeface="Simplified Arabic" pitchFamily="18" charset="-78"/>
                <a:cs typeface="Simplified Arabic" pitchFamily="18" charset="-78"/>
              </a:rPr>
              <a:t>a</a:t>
            </a:r>
            <a:endParaRPr lang="ar-IQ" sz="2400" dirty="0" smtClean="0">
              <a:solidFill>
                <a:srgbClr val="002060"/>
              </a:solidFill>
              <a:latin typeface="Simplified Arabic" pitchFamily="18" charset="-78"/>
              <a:cs typeface="Simplified Arabic" pitchFamily="18" charset="-78"/>
            </a:endParaRPr>
          </a:p>
          <a:p>
            <a:pPr marL="0" indent="0" algn="r" rtl="1">
              <a:buNone/>
            </a:pPr>
            <a:r>
              <a:rPr lang="ar-IQ" sz="2400" dirty="0" smtClean="0">
                <a:solidFill>
                  <a:srgbClr val="002060"/>
                </a:solidFill>
                <a:latin typeface="Simplified Arabic" pitchFamily="18" charset="-78"/>
                <a:cs typeface="Simplified Arabic" pitchFamily="18" charset="-78"/>
              </a:rPr>
              <a:t>245  00  $</a:t>
            </a:r>
            <a:r>
              <a:rPr lang="en-US" sz="2400" dirty="0" smtClean="0">
                <a:solidFill>
                  <a:srgbClr val="002060"/>
                </a:solidFill>
                <a:latin typeface="Simplified Arabic" pitchFamily="18" charset="-78"/>
                <a:cs typeface="Simplified Arabic" pitchFamily="18" charset="-78"/>
              </a:rPr>
              <a:t>a</a:t>
            </a:r>
            <a:r>
              <a:rPr lang="ar-IQ" sz="2400" dirty="0" smtClean="0">
                <a:solidFill>
                  <a:srgbClr val="002060"/>
                </a:solidFill>
                <a:latin typeface="Simplified Arabic" pitchFamily="18" charset="-78"/>
                <a:cs typeface="Simplified Arabic" pitchFamily="18" charset="-78"/>
              </a:rPr>
              <a:t> آبار النفط : $</a:t>
            </a:r>
            <a:r>
              <a:rPr lang="en-US" sz="2400" dirty="0" smtClean="0">
                <a:solidFill>
                  <a:srgbClr val="002060"/>
                </a:solidFill>
                <a:latin typeface="Simplified Arabic" pitchFamily="18" charset="-78"/>
                <a:cs typeface="Simplified Arabic" pitchFamily="18" charset="-78"/>
              </a:rPr>
              <a:t>b</a:t>
            </a:r>
            <a:r>
              <a:rPr lang="ar-IQ" sz="2400" dirty="0" smtClean="0">
                <a:solidFill>
                  <a:srgbClr val="002060"/>
                </a:solidFill>
                <a:latin typeface="Simplified Arabic" pitchFamily="18" charset="-78"/>
                <a:cs typeface="Simplified Arabic" pitchFamily="18" charset="-78"/>
              </a:rPr>
              <a:t> في مناطق الجزيرة العربية والخليج العربي / $</a:t>
            </a:r>
            <a:r>
              <a:rPr lang="en-US" sz="2400" dirty="0" smtClean="0">
                <a:solidFill>
                  <a:srgbClr val="002060"/>
                </a:solidFill>
                <a:latin typeface="Simplified Arabic" pitchFamily="18" charset="-78"/>
                <a:cs typeface="Simplified Arabic" pitchFamily="18" charset="-78"/>
              </a:rPr>
              <a:t>c</a:t>
            </a:r>
            <a:r>
              <a:rPr lang="ar-IQ" sz="2400" dirty="0" smtClean="0">
                <a:solidFill>
                  <a:srgbClr val="002060"/>
                </a:solidFill>
                <a:latin typeface="Simplified Arabic" pitchFamily="18" charset="-78"/>
                <a:cs typeface="Simplified Arabic" pitchFamily="18" charset="-78"/>
              </a:rPr>
              <a:t> </a:t>
            </a:r>
          </a:p>
          <a:p>
            <a:pPr marL="0" indent="0" algn="r" rtl="1">
              <a:buNone/>
            </a:pPr>
            <a:r>
              <a:rPr lang="ar-IQ" sz="2400" dirty="0" smtClean="0">
                <a:solidFill>
                  <a:srgbClr val="002060"/>
                </a:solidFill>
                <a:latin typeface="Simplified Arabic" pitchFamily="18" charset="-78"/>
                <a:cs typeface="Simplified Arabic" pitchFamily="18" charset="-78"/>
              </a:rPr>
              <a:t>             اعداد مركز دراسات الوطن العربي</a:t>
            </a:r>
          </a:p>
          <a:p>
            <a:pPr marL="0" indent="0" algn="r" rtl="1">
              <a:buNone/>
            </a:pPr>
            <a:r>
              <a:rPr lang="ar-IQ" sz="2400" dirty="0" smtClean="0">
                <a:solidFill>
                  <a:srgbClr val="002060"/>
                </a:solidFill>
                <a:latin typeface="Simplified Arabic" pitchFamily="18" charset="-78"/>
                <a:cs typeface="Simplified Arabic" pitchFamily="18" charset="-78"/>
              </a:rPr>
              <a:t>710 2    $</a:t>
            </a:r>
            <a:r>
              <a:rPr lang="en-US" sz="2400" dirty="0" smtClean="0">
                <a:solidFill>
                  <a:srgbClr val="002060"/>
                </a:solidFill>
                <a:latin typeface="Simplified Arabic" pitchFamily="18" charset="-78"/>
                <a:cs typeface="Simplified Arabic" pitchFamily="18" charset="-78"/>
              </a:rPr>
              <a:t>a</a:t>
            </a:r>
            <a:r>
              <a:rPr lang="ar-IQ" sz="2400" dirty="0" smtClean="0">
                <a:solidFill>
                  <a:srgbClr val="002060"/>
                </a:solidFill>
                <a:latin typeface="Simplified Arabic" pitchFamily="18" charset="-78"/>
                <a:cs typeface="Simplified Arabic" pitchFamily="18" charset="-78"/>
              </a:rPr>
              <a:t> مركز دراسات الوطن العربي ، $</a:t>
            </a:r>
            <a:r>
              <a:rPr lang="en-US" sz="2400" dirty="0" smtClean="0">
                <a:solidFill>
                  <a:srgbClr val="002060"/>
                </a:solidFill>
                <a:latin typeface="Simplified Arabic" pitchFamily="18" charset="-78"/>
                <a:cs typeface="Simplified Arabic" pitchFamily="18" charset="-78"/>
              </a:rPr>
              <a:t>e</a:t>
            </a:r>
            <a:r>
              <a:rPr lang="ar-IQ" sz="2400" dirty="0" smtClean="0">
                <a:solidFill>
                  <a:srgbClr val="002060"/>
                </a:solidFill>
                <a:latin typeface="Simplified Arabic" pitchFamily="18" charset="-78"/>
                <a:cs typeface="Simplified Arabic" pitchFamily="18" charset="-78"/>
              </a:rPr>
              <a:t> معد</a:t>
            </a:r>
            <a:endParaRPr lang="en-US" sz="2400" dirty="0">
              <a:solidFill>
                <a:srgbClr val="00206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863719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2400" dirty="0" smtClean="0">
                <a:solidFill>
                  <a:srgbClr val="FF0000"/>
                </a:solidFill>
                <a:latin typeface="Simplified Arabic" pitchFamily="18" charset="-78"/>
                <a:cs typeface="Simplified Arabic" pitchFamily="18" charset="-78"/>
              </a:rPr>
              <a:t>اذا لم يكن بيان المسئولية واضحا يستطيع المفهرس اضافة كلمة او شبه جملة لتحديد المسئولية على ان توضع بين قوسين</a:t>
            </a:r>
            <a:endParaRPr lang="en-US" sz="2400" dirty="0">
              <a:solidFill>
                <a:srgbClr val="FF0000"/>
              </a:solidFill>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a:bodyPr>
          <a:lstStyle/>
          <a:p>
            <a:pPr marL="0" indent="0" algn="r" rtl="1">
              <a:buNone/>
            </a:pPr>
            <a:r>
              <a:rPr lang="ar-IQ" sz="2400" dirty="0" smtClean="0">
                <a:solidFill>
                  <a:schemeClr val="accent3">
                    <a:lumMod val="50000"/>
                  </a:schemeClr>
                </a:solidFill>
                <a:latin typeface="Simplified Arabic" pitchFamily="18" charset="-78"/>
                <a:cs typeface="Simplified Arabic" pitchFamily="18" charset="-78"/>
              </a:rPr>
              <a:t>مثال : خارطة بعنوان « دراسة المناخ الزراعي في الوطن العربي» سعدي ياسين ، الخارطة ملونة رسمت على الجلد (وقد علم انها من اشراف سعدي ياسين)</a:t>
            </a:r>
          </a:p>
          <a:p>
            <a:pPr marL="0" indent="0" algn="r" rtl="1">
              <a:buNone/>
            </a:pPr>
            <a:r>
              <a:rPr lang="ar-IQ" sz="2400" dirty="0" smtClean="0">
                <a:latin typeface="Simplified Arabic" pitchFamily="18" charset="-78"/>
                <a:cs typeface="Simplified Arabic" pitchFamily="18" charset="-78"/>
              </a:rPr>
              <a:t>التطبيق : </a:t>
            </a:r>
          </a:p>
          <a:p>
            <a:pPr marL="0" indent="0" algn="r" rtl="1">
              <a:buNone/>
            </a:pPr>
            <a:r>
              <a:rPr lang="ar-IQ" sz="2400" dirty="0" smtClean="0">
                <a:solidFill>
                  <a:srgbClr val="00B050"/>
                </a:solidFill>
                <a:latin typeface="Simplified Arabic" pitchFamily="18" charset="-78"/>
                <a:cs typeface="Simplified Arabic" pitchFamily="18" charset="-78"/>
              </a:rPr>
              <a:t>000 / 06   </a:t>
            </a:r>
            <a:r>
              <a:rPr lang="en-US" sz="2400" dirty="0" smtClean="0">
                <a:solidFill>
                  <a:srgbClr val="00B050"/>
                </a:solidFill>
                <a:latin typeface="Simplified Arabic" pitchFamily="18" charset="-78"/>
                <a:cs typeface="Simplified Arabic" pitchFamily="18" charset="-78"/>
              </a:rPr>
              <a:t>e</a:t>
            </a:r>
            <a:endParaRPr lang="ar-IQ" sz="2400" dirty="0" smtClean="0">
              <a:solidFill>
                <a:srgbClr val="00B050"/>
              </a:solidFill>
              <a:latin typeface="Simplified Arabic" pitchFamily="18" charset="-78"/>
              <a:cs typeface="Simplified Arabic" pitchFamily="18" charset="-78"/>
            </a:endParaRPr>
          </a:p>
          <a:p>
            <a:pPr marL="0" indent="0" algn="r" rtl="1">
              <a:buNone/>
            </a:pPr>
            <a:r>
              <a:rPr lang="ar-IQ" sz="2400" dirty="0" smtClean="0">
                <a:solidFill>
                  <a:srgbClr val="00B050"/>
                </a:solidFill>
                <a:latin typeface="Simplified Arabic" pitchFamily="18" charset="-78"/>
                <a:cs typeface="Simplified Arabic" pitchFamily="18" charset="-78"/>
              </a:rPr>
              <a:t>000 / 07   </a:t>
            </a:r>
            <a:r>
              <a:rPr lang="en-US" sz="2400" dirty="0" smtClean="0">
                <a:solidFill>
                  <a:srgbClr val="00B050"/>
                </a:solidFill>
                <a:latin typeface="Simplified Arabic" pitchFamily="18" charset="-78"/>
                <a:cs typeface="Simplified Arabic" pitchFamily="18" charset="-78"/>
              </a:rPr>
              <a:t>m</a:t>
            </a:r>
            <a:endParaRPr lang="ar-IQ" sz="2400" dirty="0" smtClean="0">
              <a:solidFill>
                <a:srgbClr val="00B050"/>
              </a:solidFill>
              <a:latin typeface="Simplified Arabic" pitchFamily="18" charset="-78"/>
              <a:cs typeface="Simplified Arabic" pitchFamily="18" charset="-78"/>
            </a:endParaRPr>
          </a:p>
          <a:p>
            <a:pPr marL="0" indent="0" algn="r" rtl="1">
              <a:buNone/>
            </a:pPr>
            <a:r>
              <a:rPr lang="ar-IQ" sz="2400" dirty="0" smtClean="0">
                <a:solidFill>
                  <a:srgbClr val="00B050"/>
                </a:solidFill>
                <a:latin typeface="Simplified Arabic" pitchFamily="18" charset="-78"/>
                <a:cs typeface="Simplified Arabic" pitchFamily="18" charset="-78"/>
              </a:rPr>
              <a:t>007       $</a:t>
            </a:r>
            <a:r>
              <a:rPr lang="en-US" sz="2400" dirty="0" smtClean="0">
                <a:solidFill>
                  <a:srgbClr val="00B050"/>
                </a:solidFill>
                <a:latin typeface="Simplified Arabic" pitchFamily="18" charset="-78"/>
                <a:cs typeface="Simplified Arabic" pitchFamily="18" charset="-78"/>
              </a:rPr>
              <a:t>a</a:t>
            </a:r>
            <a:r>
              <a:rPr lang="ar-IQ" sz="2400" dirty="0" smtClean="0">
                <a:solidFill>
                  <a:srgbClr val="00B050"/>
                </a:solidFill>
                <a:latin typeface="Simplified Arabic" pitchFamily="18" charset="-78"/>
                <a:cs typeface="Simplified Arabic" pitchFamily="18" charset="-78"/>
              </a:rPr>
              <a:t> </a:t>
            </a:r>
            <a:r>
              <a:rPr lang="en-US" sz="2400" dirty="0" smtClean="0">
                <a:solidFill>
                  <a:srgbClr val="00B050"/>
                </a:solidFill>
                <a:latin typeface="Simplified Arabic" pitchFamily="18" charset="-78"/>
                <a:cs typeface="Simplified Arabic" pitchFamily="18" charset="-78"/>
              </a:rPr>
              <a:t>a</a:t>
            </a:r>
            <a:r>
              <a:rPr lang="ar-IQ" sz="2400" dirty="0" smtClean="0">
                <a:solidFill>
                  <a:srgbClr val="00B050"/>
                </a:solidFill>
                <a:latin typeface="Simplified Arabic" pitchFamily="18" charset="-78"/>
                <a:cs typeface="Simplified Arabic" pitchFamily="18" charset="-78"/>
              </a:rPr>
              <a:t>  $</a:t>
            </a:r>
            <a:r>
              <a:rPr lang="en-US" sz="2400" dirty="0" smtClean="0">
                <a:solidFill>
                  <a:srgbClr val="00B050"/>
                </a:solidFill>
                <a:latin typeface="Simplified Arabic" pitchFamily="18" charset="-78"/>
                <a:cs typeface="Simplified Arabic" pitchFamily="18" charset="-78"/>
              </a:rPr>
              <a:t>b</a:t>
            </a:r>
            <a:r>
              <a:rPr lang="ar-IQ" sz="2400" dirty="0" smtClean="0">
                <a:solidFill>
                  <a:srgbClr val="00B050"/>
                </a:solidFill>
                <a:latin typeface="Simplified Arabic" pitchFamily="18" charset="-78"/>
                <a:cs typeface="Simplified Arabic" pitchFamily="18" charset="-78"/>
              </a:rPr>
              <a:t> </a:t>
            </a:r>
            <a:r>
              <a:rPr lang="en-US" sz="2400" dirty="0" smtClean="0">
                <a:solidFill>
                  <a:srgbClr val="00B050"/>
                </a:solidFill>
                <a:latin typeface="Simplified Arabic" pitchFamily="18" charset="-78"/>
                <a:cs typeface="Simplified Arabic" pitchFamily="18" charset="-78"/>
              </a:rPr>
              <a:t>j</a:t>
            </a:r>
            <a:r>
              <a:rPr lang="ar-IQ" sz="2400" dirty="0" smtClean="0">
                <a:solidFill>
                  <a:srgbClr val="00B050"/>
                </a:solidFill>
                <a:latin typeface="Simplified Arabic" pitchFamily="18" charset="-78"/>
                <a:cs typeface="Simplified Arabic" pitchFamily="18" charset="-78"/>
              </a:rPr>
              <a:t>   $</a:t>
            </a:r>
            <a:r>
              <a:rPr lang="en-US" sz="2400" dirty="0" smtClean="0">
                <a:solidFill>
                  <a:srgbClr val="00B050"/>
                </a:solidFill>
                <a:latin typeface="Simplified Arabic" pitchFamily="18" charset="-78"/>
                <a:cs typeface="Simplified Arabic" pitchFamily="18" charset="-78"/>
              </a:rPr>
              <a:t>d</a:t>
            </a:r>
            <a:r>
              <a:rPr lang="ar-IQ" sz="2400" dirty="0" smtClean="0">
                <a:solidFill>
                  <a:srgbClr val="00B050"/>
                </a:solidFill>
                <a:latin typeface="Simplified Arabic" pitchFamily="18" charset="-78"/>
                <a:cs typeface="Simplified Arabic" pitchFamily="18" charset="-78"/>
              </a:rPr>
              <a:t> </a:t>
            </a:r>
            <a:r>
              <a:rPr lang="en-US" sz="2400" dirty="0" smtClean="0">
                <a:solidFill>
                  <a:srgbClr val="00B050"/>
                </a:solidFill>
                <a:latin typeface="Simplified Arabic" pitchFamily="18" charset="-78"/>
                <a:cs typeface="Simplified Arabic" pitchFamily="18" charset="-78"/>
              </a:rPr>
              <a:t>c</a:t>
            </a:r>
            <a:r>
              <a:rPr lang="ar-IQ" sz="2400" dirty="0" smtClean="0">
                <a:solidFill>
                  <a:srgbClr val="00B050"/>
                </a:solidFill>
                <a:latin typeface="Simplified Arabic" pitchFamily="18" charset="-78"/>
                <a:cs typeface="Simplified Arabic" pitchFamily="18" charset="-78"/>
              </a:rPr>
              <a:t>   $</a:t>
            </a:r>
            <a:r>
              <a:rPr lang="en-US" sz="2400" dirty="0" smtClean="0">
                <a:solidFill>
                  <a:srgbClr val="00B050"/>
                </a:solidFill>
                <a:latin typeface="Simplified Arabic" pitchFamily="18" charset="-78"/>
                <a:cs typeface="Simplified Arabic" pitchFamily="18" charset="-78"/>
              </a:rPr>
              <a:t>e</a:t>
            </a:r>
            <a:r>
              <a:rPr lang="ar-IQ" sz="2400" dirty="0" smtClean="0">
                <a:solidFill>
                  <a:srgbClr val="00B050"/>
                </a:solidFill>
                <a:latin typeface="Simplified Arabic" pitchFamily="18" charset="-78"/>
                <a:cs typeface="Simplified Arabic" pitchFamily="18" charset="-78"/>
              </a:rPr>
              <a:t> </a:t>
            </a:r>
            <a:r>
              <a:rPr lang="en-US" sz="2400" dirty="0" smtClean="0">
                <a:solidFill>
                  <a:srgbClr val="00B050"/>
                </a:solidFill>
                <a:latin typeface="Simplified Arabic" pitchFamily="18" charset="-78"/>
                <a:cs typeface="Simplified Arabic" pitchFamily="18" charset="-78"/>
              </a:rPr>
              <a:t>v</a:t>
            </a:r>
            <a:endParaRPr lang="ar-IQ" sz="2400" dirty="0" smtClean="0">
              <a:solidFill>
                <a:srgbClr val="00B050"/>
              </a:solidFill>
              <a:latin typeface="Simplified Arabic" pitchFamily="18" charset="-78"/>
              <a:cs typeface="Simplified Arabic" pitchFamily="18" charset="-78"/>
            </a:endParaRPr>
          </a:p>
          <a:p>
            <a:pPr marL="0" indent="0" algn="r" rtl="1">
              <a:buNone/>
            </a:pPr>
            <a:r>
              <a:rPr lang="ar-IQ" sz="2400" dirty="0" smtClean="0">
                <a:solidFill>
                  <a:srgbClr val="00B050"/>
                </a:solidFill>
                <a:latin typeface="Simplified Arabic" pitchFamily="18" charset="-78"/>
                <a:cs typeface="Simplified Arabic" pitchFamily="18" charset="-78"/>
              </a:rPr>
              <a:t>245 00   $</a:t>
            </a:r>
            <a:r>
              <a:rPr lang="en-US" sz="2400" dirty="0" smtClean="0">
                <a:solidFill>
                  <a:srgbClr val="00B050"/>
                </a:solidFill>
                <a:latin typeface="Simplified Arabic" pitchFamily="18" charset="-78"/>
                <a:cs typeface="Simplified Arabic" pitchFamily="18" charset="-78"/>
              </a:rPr>
              <a:t>a</a:t>
            </a:r>
            <a:r>
              <a:rPr lang="ar-IQ" sz="2400" dirty="0" smtClean="0">
                <a:solidFill>
                  <a:srgbClr val="00B050"/>
                </a:solidFill>
                <a:latin typeface="Simplified Arabic" pitchFamily="18" charset="-78"/>
                <a:cs typeface="Simplified Arabic" pitchFamily="18" charset="-78"/>
              </a:rPr>
              <a:t> دراسة المناخ الزراعي في الوطن العربي / $</a:t>
            </a:r>
            <a:r>
              <a:rPr lang="en-US" sz="2400" dirty="0" smtClean="0">
                <a:solidFill>
                  <a:srgbClr val="00B050"/>
                </a:solidFill>
                <a:latin typeface="Simplified Arabic" pitchFamily="18" charset="-78"/>
                <a:cs typeface="Simplified Arabic" pitchFamily="18" charset="-78"/>
              </a:rPr>
              <a:t>c</a:t>
            </a:r>
            <a:r>
              <a:rPr lang="ar-IQ" sz="2400" dirty="0" smtClean="0">
                <a:solidFill>
                  <a:srgbClr val="00B050"/>
                </a:solidFill>
                <a:latin typeface="Simplified Arabic" pitchFamily="18" charset="-78"/>
                <a:cs typeface="Simplified Arabic" pitchFamily="18" charset="-78"/>
              </a:rPr>
              <a:t> </a:t>
            </a:r>
            <a:r>
              <a:rPr lang="en-US" sz="2400" dirty="0" smtClean="0">
                <a:solidFill>
                  <a:srgbClr val="00B050"/>
                </a:solidFill>
                <a:latin typeface="Simplified Arabic" pitchFamily="18" charset="-78"/>
                <a:cs typeface="Simplified Arabic" pitchFamily="18" charset="-78"/>
              </a:rPr>
              <a:t>]</a:t>
            </a:r>
            <a:r>
              <a:rPr lang="ar-IQ" sz="2400" dirty="0" smtClean="0">
                <a:solidFill>
                  <a:srgbClr val="00B050"/>
                </a:solidFill>
                <a:latin typeface="Simplified Arabic" pitchFamily="18" charset="-78"/>
                <a:cs typeface="Simplified Arabic" pitchFamily="18" charset="-78"/>
              </a:rPr>
              <a:t> اشراف </a:t>
            </a:r>
            <a:r>
              <a:rPr lang="en-US" sz="2400" dirty="0" smtClean="0">
                <a:solidFill>
                  <a:srgbClr val="00B050"/>
                </a:solidFill>
                <a:latin typeface="Simplified Arabic" pitchFamily="18" charset="-78"/>
                <a:cs typeface="Simplified Arabic" pitchFamily="18" charset="-78"/>
              </a:rPr>
              <a:t>[</a:t>
            </a:r>
            <a:r>
              <a:rPr lang="ar-IQ" sz="2400" dirty="0" smtClean="0">
                <a:solidFill>
                  <a:srgbClr val="00B050"/>
                </a:solidFill>
                <a:latin typeface="Simplified Arabic" pitchFamily="18" charset="-78"/>
                <a:cs typeface="Simplified Arabic" pitchFamily="18" charset="-78"/>
              </a:rPr>
              <a:t> سعدي ياسين</a:t>
            </a:r>
          </a:p>
          <a:p>
            <a:pPr marL="0" indent="0" algn="r" rtl="1">
              <a:buNone/>
            </a:pPr>
            <a:r>
              <a:rPr lang="ar-IQ" sz="2400" dirty="0" smtClean="0">
                <a:solidFill>
                  <a:srgbClr val="00B050"/>
                </a:solidFill>
                <a:latin typeface="Simplified Arabic" pitchFamily="18" charset="-78"/>
                <a:cs typeface="Simplified Arabic" pitchFamily="18" charset="-78"/>
              </a:rPr>
              <a:t>700 0     $</a:t>
            </a:r>
            <a:r>
              <a:rPr lang="en-US" sz="2400" dirty="0" smtClean="0">
                <a:solidFill>
                  <a:srgbClr val="00B050"/>
                </a:solidFill>
                <a:latin typeface="Simplified Arabic" pitchFamily="18" charset="-78"/>
                <a:cs typeface="Simplified Arabic" pitchFamily="18" charset="-78"/>
              </a:rPr>
              <a:t>a</a:t>
            </a:r>
            <a:r>
              <a:rPr lang="ar-IQ" sz="2400" dirty="0" smtClean="0">
                <a:solidFill>
                  <a:srgbClr val="00B050"/>
                </a:solidFill>
                <a:latin typeface="Simplified Arabic" pitchFamily="18" charset="-78"/>
                <a:cs typeface="Simplified Arabic" pitchFamily="18" charset="-78"/>
              </a:rPr>
              <a:t> سعدي ياسين ، $</a:t>
            </a:r>
            <a:r>
              <a:rPr lang="en-US" sz="2400" dirty="0" smtClean="0">
                <a:solidFill>
                  <a:srgbClr val="00B050"/>
                </a:solidFill>
                <a:latin typeface="Simplified Arabic" pitchFamily="18" charset="-78"/>
                <a:cs typeface="Simplified Arabic" pitchFamily="18" charset="-78"/>
              </a:rPr>
              <a:t>e</a:t>
            </a:r>
            <a:r>
              <a:rPr lang="ar-IQ" sz="2400" dirty="0" smtClean="0">
                <a:solidFill>
                  <a:srgbClr val="00B050"/>
                </a:solidFill>
                <a:latin typeface="Simplified Arabic" pitchFamily="18" charset="-78"/>
                <a:cs typeface="Simplified Arabic" pitchFamily="18" charset="-78"/>
              </a:rPr>
              <a:t> مشرف</a:t>
            </a:r>
            <a:endParaRPr lang="en-US" sz="2400" dirty="0">
              <a:solidFill>
                <a:srgbClr val="00B05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761594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2400" dirty="0" smtClean="0">
                <a:solidFill>
                  <a:srgbClr val="00B050"/>
                </a:solidFill>
                <a:latin typeface="Simplified Arabic" pitchFamily="18" charset="-78"/>
                <a:cs typeface="Simplified Arabic" pitchFamily="18" charset="-78"/>
              </a:rPr>
              <a:t>اذا كان للخارطة عدة عناوين مع عنوان جامع شامل ، فيدون العنوان الشامل في حقل العنوان الفعلي(245)، ويمكن درج العناوين المتعددة في ملاحظة المحتويات (505)</a:t>
            </a:r>
            <a:endParaRPr lang="en-US" sz="2400" dirty="0">
              <a:solidFill>
                <a:srgbClr val="00B050"/>
              </a:solidFill>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a:bodyPr>
          <a:lstStyle/>
          <a:p>
            <a:pPr marL="0" indent="0" algn="r" rtl="1">
              <a:buNone/>
            </a:pPr>
            <a:r>
              <a:rPr lang="ar-IQ" sz="2400" dirty="0" smtClean="0">
                <a:solidFill>
                  <a:srgbClr val="7030A0"/>
                </a:solidFill>
              </a:rPr>
              <a:t>مثال : خارطة لها عنوان شامل «كردستان العراق» ولها عناوين متعددة « اربيل ، السليمانية، دهوك» الخارطة اعداد وزارة السياحة – جمهورية العراق</a:t>
            </a:r>
          </a:p>
          <a:p>
            <a:pPr marL="0" indent="0" algn="r" rtl="1">
              <a:buNone/>
            </a:pPr>
            <a:r>
              <a:rPr lang="ar-IQ" sz="2400" dirty="0" smtClean="0">
                <a:solidFill>
                  <a:srgbClr val="7030A0"/>
                </a:solidFill>
              </a:rPr>
              <a:t>الخارطة ملونة ، رسمت على البلاستك</a:t>
            </a:r>
          </a:p>
          <a:p>
            <a:pPr marL="0" indent="0" algn="r" rtl="1">
              <a:buNone/>
            </a:pPr>
            <a:r>
              <a:rPr lang="ar-IQ" sz="2400" dirty="0" smtClean="0"/>
              <a:t>التطبيق :</a:t>
            </a:r>
          </a:p>
          <a:p>
            <a:pPr marL="0" indent="0" algn="r" rtl="1">
              <a:buNone/>
            </a:pPr>
            <a:r>
              <a:rPr lang="ar-IQ" sz="2400" dirty="0" smtClean="0">
                <a:solidFill>
                  <a:schemeClr val="accent2">
                    <a:lumMod val="75000"/>
                  </a:schemeClr>
                </a:solidFill>
              </a:rPr>
              <a:t>000 / 06  </a:t>
            </a:r>
            <a:r>
              <a:rPr lang="en-US" sz="2400" dirty="0" smtClean="0">
                <a:solidFill>
                  <a:schemeClr val="accent2">
                    <a:lumMod val="75000"/>
                  </a:schemeClr>
                </a:solidFill>
              </a:rPr>
              <a:t>e</a:t>
            </a:r>
            <a:endParaRPr lang="ar-IQ" sz="2400" dirty="0" smtClean="0">
              <a:solidFill>
                <a:schemeClr val="accent2">
                  <a:lumMod val="75000"/>
                </a:schemeClr>
              </a:solidFill>
            </a:endParaRPr>
          </a:p>
          <a:p>
            <a:pPr marL="0" indent="0" algn="r" rtl="1">
              <a:buNone/>
            </a:pPr>
            <a:r>
              <a:rPr lang="ar-IQ" sz="2400" dirty="0" smtClean="0">
                <a:solidFill>
                  <a:schemeClr val="accent2">
                    <a:lumMod val="75000"/>
                  </a:schemeClr>
                </a:solidFill>
              </a:rPr>
              <a:t>000 / 07  </a:t>
            </a:r>
            <a:r>
              <a:rPr lang="en-US" sz="2400" dirty="0" smtClean="0">
                <a:solidFill>
                  <a:schemeClr val="accent2">
                    <a:lumMod val="75000"/>
                  </a:schemeClr>
                </a:solidFill>
              </a:rPr>
              <a:t>m</a:t>
            </a:r>
            <a:endParaRPr lang="ar-IQ" sz="2400" dirty="0" smtClean="0">
              <a:solidFill>
                <a:schemeClr val="accent2">
                  <a:lumMod val="75000"/>
                </a:schemeClr>
              </a:solidFill>
            </a:endParaRPr>
          </a:p>
          <a:p>
            <a:pPr marL="0" indent="0" algn="r" rtl="1">
              <a:buNone/>
            </a:pPr>
            <a:r>
              <a:rPr lang="ar-IQ" sz="2400" dirty="0" smtClean="0">
                <a:solidFill>
                  <a:schemeClr val="accent2">
                    <a:lumMod val="75000"/>
                  </a:schemeClr>
                </a:solidFill>
              </a:rPr>
              <a:t>007       $</a:t>
            </a:r>
            <a:r>
              <a:rPr lang="en-US" sz="2400" dirty="0" smtClean="0">
                <a:solidFill>
                  <a:schemeClr val="accent2">
                    <a:lumMod val="75000"/>
                  </a:schemeClr>
                </a:solidFill>
              </a:rPr>
              <a:t>a</a:t>
            </a:r>
            <a:r>
              <a:rPr lang="ar-IQ" sz="2400" dirty="0" smtClean="0">
                <a:solidFill>
                  <a:schemeClr val="accent2">
                    <a:lumMod val="75000"/>
                  </a:schemeClr>
                </a:solidFill>
              </a:rPr>
              <a:t> </a:t>
            </a:r>
            <a:r>
              <a:rPr lang="en-US" sz="2400" dirty="0" smtClean="0">
                <a:solidFill>
                  <a:schemeClr val="accent2">
                    <a:lumMod val="75000"/>
                  </a:schemeClr>
                </a:solidFill>
              </a:rPr>
              <a:t>a</a:t>
            </a:r>
            <a:r>
              <a:rPr lang="ar-IQ" sz="2400" dirty="0" smtClean="0">
                <a:solidFill>
                  <a:schemeClr val="accent2">
                    <a:lumMod val="75000"/>
                  </a:schemeClr>
                </a:solidFill>
              </a:rPr>
              <a:t>   $</a:t>
            </a:r>
            <a:r>
              <a:rPr lang="en-US" sz="2400" dirty="0" smtClean="0">
                <a:solidFill>
                  <a:schemeClr val="accent2">
                    <a:lumMod val="75000"/>
                  </a:schemeClr>
                </a:solidFill>
              </a:rPr>
              <a:t>b</a:t>
            </a:r>
            <a:r>
              <a:rPr lang="ar-IQ" sz="2400" dirty="0" smtClean="0">
                <a:solidFill>
                  <a:schemeClr val="accent2">
                    <a:lumMod val="75000"/>
                  </a:schemeClr>
                </a:solidFill>
              </a:rPr>
              <a:t> </a:t>
            </a:r>
            <a:r>
              <a:rPr lang="en-US" sz="2400" dirty="0" smtClean="0">
                <a:solidFill>
                  <a:schemeClr val="accent2">
                    <a:lumMod val="75000"/>
                  </a:schemeClr>
                </a:solidFill>
              </a:rPr>
              <a:t>j</a:t>
            </a:r>
            <a:r>
              <a:rPr lang="ar-IQ" sz="2400" dirty="0" smtClean="0">
                <a:solidFill>
                  <a:schemeClr val="accent2">
                    <a:lumMod val="75000"/>
                  </a:schemeClr>
                </a:solidFill>
              </a:rPr>
              <a:t>  $</a:t>
            </a:r>
            <a:r>
              <a:rPr lang="en-US" sz="2400" dirty="0" smtClean="0">
                <a:solidFill>
                  <a:schemeClr val="accent2">
                    <a:lumMod val="75000"/>
                  </a:schemeClr>
                </a:solidFill>
              </a:rPr>
              <a:t>d</a:t>
            </a:r>
            <a:r>
              <a:rPr lang="ar-IQ" sz="2400" dirty="0" smtClean="0">
                <a:solidFill>
                  <a:schemeClr val="accent2">
                    <a:lumMod val="75000"/>
                  </a:schemeClr>
                </a:solidFill>
              </a:rPr>
              <a:t> </a:t>
            </a:r>
            <a:r>
              <a:rPr lang="en-US" sz="2400" dirty="0" smtClean="0">
                <a:solidFill>
                  <a:schemeClr val="accent2">
                    <a:lumMod val="75000"/>
                  </a:schemeClr>
                </a:solidFill>
              </a:rPr>
              <a:t>c</a:t>
            </a:r>
            <a:r>
              <a:rPr lang="ar-IQ" sz="2400" dirty="0" smtClean="0">
                <a:solidFill>
                  <a:schemeClr val="accent2">
                    <a:lumMod val="75000"/>
                  </a:schemeClr>
                </a:solidFill>
              </a:rPr>
              <a:t>   $</a:t>
            </a:r>
            <a:r>
              <a:rPr lang="en-US" sz="2400" dirty="0" smtClean="0">
                <a:solidFill>
                  <a:schemeClr val="accent2">
                    <a:lumMod val="75000"/>
                  </a:schemeClr>
                </a:solidFill>
              </a:rPr>
              <a:t>e</a:t>
            </a:r>
            <a:r>
              <a:rPr lang="ar-IQ" sz="2400" dirty="0" smtClean="0">
                <a:solidFill>
                  <a:schemeClr val="accent2">
                    <a:lumMod val="75000"/>
                  </a:schemeClr>
                </a:solidFill>
              </a:rPr>
              <a:t> </a:t>
            </a:r>
            <a:r>
              <a:rPr lang="en-US" sz="2400" dirty="0" smtClean="0">
                <a:solidFill>
                  <a:schemeClr val="accent2">
                    <a:lumMod val="75000"/>
                  </a:schemeClr>
                </a:solidFill>
              </a:rPr>
              <a:t>i</a:t>
            </a:r>
            <a:endParaRPr lang="ar-IQ" sz="2400" dirty="0" smtClean="0">
              <a:solidFill>
                <a:schemeClr val="accent2">
                  <a:lumMod val="75000"/>
                </a:schemeClr>
              </a:solidFill>
            </a:endParaRPr>
          </a:p>
          <a:p>
            <a:pPr marL="0" indent="0" algn="r" rtl="1">
              <a:buNone/>
            </a:pPr>
            <a:r>
              <a:rPr lang="ar-IQ" sz="2400" dirty="0" smtClean="0">
                <a:solidFill>
                  <a:schemeClr val="accent2">
                    <a:lumMod val="75000"/>
                  </a:schemeClr>
                </a:solidFill>
              </a:rPr>
              <a:t>245 00  $</a:t>
            </a:r>
            <a:r>
              <a:rPr lang="en-US" sz="2400" dirty="0" smtClean="0">
                <a:solidFill>
                  <a:schemeClr val="accent2">
                    <a:lumMod val="75000"/>
                  </a:schemeClr>
                </a:solidFill>
              </a:rPr>
              <a:t>a</a:t>
            </a:r>
            <a:r>
              <a:rPr lang="ar-IQ" sz="2400" dirty="0" smtClean="0">
                <a:solidFill>
                  <a:schemeClr val="accent2">
                    <a:lumMod val="75000"/>
                  </a:schemeClr>
                </a:solidFill>
              </a:rPr>
              <a:t> كردستان العراق / $</a:t>
            </a:r>
            <a:r>
              <a:rPr lang="en-US" sz="2400" dirty="0" smtClean="0">
                <a:solidFill>
                  <a:schemeClr val="accent2">
                    <a:lumMod val="75000"/>
                  </a:schemeClr>
                </a:solidFill>
              </a:rPr>
              <a:t>c</a:t>
            </a:r>
            <a:r>
              <a:rPr lang="ar-IQ" sz="2400" dirty="0" smtClean="0">
                <a:solidFill>
                  <a:schemeClr val="accent2">
                    <a:lumMod val="75000"/>
                  </a:schemeClr>
                </a:solidFill>
              </a:rPr>
              <a:t> وزارة السياحة</a:t>
            </a:r>
          </a:p>
          <a:p>
            <a:pPr marL="0" indent="0" algn="r" rtl="1">
              <a:buNone/>
            </a:pPr>
            <a:r>
              <a:rPr lang="ar-IQ" sz="2400" dirty="0" smtClean="0">
                <a:solidFill>
                  <a:schemeClr val="accent2">
                    <a:lumMod val="75000"/>
                  </a:schemeClr>
                </a:solidFill>
              </a:rPr>
              <a:t>505       $</a:t>
            </a:r>
            <a:r>
              <a:rPr lang="en-US" sz="2400" dirty="0" smtClean="0">
                <a:solidFill>
                  <a:schemeClr val="accent2">
                    <a:lumMod val="75000"/>
                  </a:schemeClr>
                </a:solidFill>
              </a:rPr>
              <a:t>a</a:t>
            </a:r>
            <a:r>
              <a:rPr lang="ar-IQ" sz="2400" dirty="0" smtClean="0">
                <a:solidFill>
                  <a:schemeClr val="accent2">
                    <a:lumMod val="75000"/>
                  </a:schemeClr>
                </a:solidFill>
              </a:rPr>
              <a:t> المحتويات : $</a:t>
            </a:r>
            <a:r>
              <a:rPr lang="en-US" sz="2400" dirty="0" smtClean="0">
                <a:solidFill>
                  <a:schemeClr val="accent2">
                    <a:lumMod val="75000"/>
                  </a:schemeClr>
                </a:solidFill>
              </a:rPr>
              <a:t>t</a:t>
            </a:r>
            <a:r>
              <a:rPr lang="ar-IQ" sz="2400" dirty="0" smtClean="0">
                <a:solidFill>
                  <a:schemeClr val="accent2">
                    <a:lumMod val="75000"/>
                  </a:schemeClr>
                </a:solidFill>
              </a:rPr>
              <a:t> اربيل ؛ $</a:t>
            </a:r>
            <a:r>
              <a:rPr lang="en-US" sz="2400" dirty="0" smtClean="0">
                <a:solidFill>
                  <a:schemeClr val="accent2">
                    <a:lumMod val="75000"/>
                  </a:schemeClr>
                </a:solidFill>
              </a:rPr>
              <a:t>t</a:t>
            </a:r>
            <a:r>
              <a:rPr lang="ar-IQ" sz="2400" dirty="0" smtClean="0">
                <a:solidFill>
                  <a:schemeClr val="accent2">
                    <a:lumMod val="75000"/>
                  </a:schemeClr>
                </a:solidFill>
              </a:rPr>
              <a:t> السليمانية ؛ $</a:t>
            </a:r>
            <a:r>
              <a:rPr lang="en-US" sz="2400" dirty="0" smtClean="0">
                <a:solidFill>
                  <a:schemeClr val="accent2">
                    <a:lumMod val="75000"/>
                  </a:schemeClr>
                </a:solidFill>
              </a:rPr>
              <a:t>t</a:t>
            </a:r>
            <a:r>
              <a:rPr lang="ar-IQ" sz="2400" dirty="0" smtClean="0">
                <a:solidFill>
                  <a:schemeClr val="accent2">
                    <a:lumMod val="75000"/>
                  </a:schemeClr>
                </a:solidFill>
              </a:rPr>
              <a:t> دهوك</a:t>
            </a:r>
          </a:p>
          <a:p>
            <a:pPr marL="0" indent="0" algn="r" rtl="1">
              <a:buNone/>
            </a:pPr>
            <a:r>
              <a:rPr lang="ar-IQ" sz="2400" dirty="0" smtClean="0">
                <a:solidFill>
                  <a:schemeClr val="accent2">
                    <a:lumMod val="75000"/>
                  </a:schemeClr>
                </a:solidFill>
              </a:rPr>
              <a:t>710 1    $</a:t>
            </a:r>
            <a:r>
              <a:rPr lang="en-US" sz="2400" dirty="0" smtClean="0">
                <a:solidFill>
                  <a:schemeClr val="accent2">
                    <a:lumMod val="75000"/>
                  </a:schemeClr>
                </a:solidFill>
              </a:rPr>
              <a:t>a</a:t>
            </a:r>
            <a:r>
              <a:rPr lang="ar-IQ" sz="2400" dirty="0" smtClean="0">
                <a:solidFill>
                  <a:schemeClr val="accent2">
                    <a:lumMod val="75000"/>
                  </a:schemeClr>
                </a:solidFill>
              </a:rPr>
              <a:t> العراق. $</a:t>
            </a:r>
            <a:r>
              <a:rPr lang="en-US" sz="2400" dirty="0" smtClean="0">
                <a:solidFill>
                  <a:schemeClr val="accent2">
                    <a:lumMod val="75000"/>
                  </a:schemeClr>
                </a:solidFill>
              </a:rPr>
              <a:t>b</a:t>
            </a:r>
            <a:r>
              <a:rPr lang="ar-IQ" sz="2400" dirty="0" smtClean="0">
                <a:solidFill>
                  <a:schemeClr val="accent2">
                    <a:lumMod val="75000"/>
                  </a:schemeClr>
                </a:solidFill>
              </a:rPr>
              <a:t> وزارة السياحة ، $</a:t>
            </a:r>
            <a:r>
              <a:rPr lang="en-US" sz="2400" dirty="0" smtClean="0">
                <a:solidFill>
                  <a:schemeClr val="accent2">
                    <a:lumMod val="75000"/>
                  </a:schemeClr>
                </a:solidFill>
              </a:rPr>
              <a:t>e</a:t>
            </a:r>
            <a:r>
              <a:rPr lang="ar-IQ" sz="2400" dirty="0" smtClean="0">
                <a:solidFill>
                  <a:schemeClr val="accent2">
                    <a:lumMod val="75000"/>
                  </a:schemeClr>
                </a:solidFill>
              </a:rPr>
              <a:t> معد</a:t>
            </a:r>
          </a:p>
          <a:p>
            <a:pPr marL="0" indent="0" algn="r" rtl="1">
              <a:buNone/>
            </a:pPr>
            <a:endParaRPr lang="en-US" sz="2400" dirty="0"/>
          </a:p>
        </p:txBody>
      </p:sp>
    </p:spTree>
    <p:extLst>
      <p:ext uri="{BB962C8B-B14F-4D97-AF65-F5344CB8AC3E}">
        <p14:creationId xmlns:p14="http://schemas.microsoft.com/office/powerpoint/2010/main" val="4046912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2400" dirty="0" smtClean="0">
                <a:solidFill>
                  <a:schemeClr val="accent4">
                    <a:lumMod val="75000"/>
                  </a:schemeClr>
                </a:solidFill>
                <a:latin typeface="Simplified Arabic" pitchFamily="18" charset="-78"/>
                <a:cs typeface="Simplified Arabic" pitchFamily="18" charset="-78"/>
              </a:rPr>
              <a:t>في حال لم يكن للخارطة عنوان جامع فتدون العناوين المتعددة مثلما هي واردة في حقل العنوان الفعلي (245) وكما هو موضح في المثال ادناه</a:t>
            </a:r>
            <a:endParaRPr lang="en-US" sz="2400" dirty="0">
              <a:solidFill>
                <a:schemeClr val="accent4">
                  <a:lumMod val="75000"/>
                </a:schemeClr>
              </a:solidFill>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a:bodyPr>
          <a:lstStyle/>
          <a:p>
            <a:pPr marL="0" indent="0" algn="r" rtl="1">
              <a:buNone/>
            </a:pPr>
            <a:r>
              <a:rPr lang="ar-IQ" sz="2800" dirty="0" smtClean="0">
                <a:solidFill>
                  <a:srgbClr val="0070C0"/>
                </a:solidFill>
                <a:latin typeface="Simplified Arabic" pitchFamily="18" charset="-78"/>
                <a:cs typeface="Simplified Arabic" pitchFamily="18" charset="-78"/>
              </a:rPr>
              <a:t>مثال : خارطة لها عدة عناوين «بغداد ، القدس ، اربد» من اعداد مركز دراسات الوطن العربي، الخارطة بلون واحد رسمت على الورق</a:t>
            </a:r>
          </a:p>
          <a:p>
            <a:pPr marL="0" indent="0" algn="r" rtl="1">
              <a:buNone/>
            </a:pPr>
            <a:r>
              <a:rPr lang="ar-IQ" sz="2800" dirty="0" smtClean="0">
                <a:latin typeface="Simplified Arabic" pitchFamily="18" charset="-78"/>
                <a:cs typeface="Simplified Arabic" pitchFamily="18" charset="-78"/>
              </a:rPr>
              <a:t>التطبيق : </a:t>
            </a:r>
          </a:p>
          <a:p>
            <a:pPr marL="0" indent="0" algn="r" rtl="1">
              <a:buNone/>
            </a:pPr>
            <a:r>
              <a:rPr lang="ar-IQ" sz="2800" dirty="0" smtClean="0">
                <a:solidFill>
                  <a:srgbClr val="002060"/>
                </a:solidFill>
                <a:latin typeface="Simplified Arabic" pitchFamily="18" charset="-78"/>
                <a:cs typeface="Simplified Arabic" pitchFamily="18" charset="-78"/>
              </a:rPr>
              <a:t>000 / 06  </a:t>
            </a:r>
            <a:r>
              <a:rPr lang="en-US" sz="2800" dirty="0" smtClean="0">
                <a:solidFill>
                  <a:srgbClr val="002060"/>
                </a:solidFill>
                <a:latin typeface="Simplified Arabic" pitchFamily="18" charset="-78"/>
                <a:cs typeface="Simplified Arabic" pitchFamily="18" charset="-78"/>
              </a:rPr>
              <a:t>e</a:t>
            </a:r>
            <a:endParaRPr lang="ar-IQ" sz="2800" dirty="0" smtClean="0">
              <a:solidFill>
                <a:srgbClr val="002060"/>
              </a:solidFill>
              <a:latin typeface="Simplified Arabic" pitchFamily="18" charset="-78"/>
              <a:cs typeface="Simplified Arabic" pitchFamily="18" charset="-78"/>
            </a:endParaRPr>
          </a:p>
          <a:p>
            <a:pPr marL="0" indent="0" algn="r" rtl="1">
              <a:buNone/>
            </a:pPr>
            <a:r>
              <a:rPr lang="ar-IQ" sz="2800" dirty="0" smtClean="0">
                <a:solidFill>
                  <a:srgbClr val="002060"/>
                </a:solidFill>
                <a:latin typeface="Simplified Arabic" pitchFamily="18" charset="-78"/>
                <a:cs typeface="Simplified Arabic" pitchFamily="18" charset="-78"/>
              </a:rPr>
              <a:t>000 / 07  </a:t>
            </a:r>
            <a:r>
              <a:rPr lang="en-US" sz="2800" dirty="0" smtClean="0">
                <a:solidFill>
                  <a:srgbClr val="002060"/>
                </a:solidFill>
                <a:latin typeface="Simplified Arabic" pitchFamily="18" charset="-78"/>
                <a:cs typeface="Simplified Arabic" pitchFamily="18" charset="-78"/>
              </a:rPr>
              <a:t>m</a:t>
            </a:r>
            <a:endParaRPr lang="ar-IQ" sz="2800" dirty="0" smtClean="0">
              <a:solidFill>
                <a:srgbClr val="002060"/>
              </a:solidFill>
              <a:latin typeface="Simplified Arabic" pitchFamily="18" charset="-78"/>
              <a:cs typeface="Simplified Arabic" pitchFamily="18" charset="-78"/>
            </a:endParaRPr>
          </a:p>
          <a:p>
            <a:pPr marL="0" indent="0" algn="r" rtl="1">
              <a:buNone/>
            </a:pPr>
            <a:r>
              <a:rPr lang="ar-IQ" sz="2800" dirty="0" smtClean="0">
                <a:solidFill>
                  <a:srgbClr val="002060"/>
                </a:solidFill>
                <a:latin typeface="Simplified Arabic" pitchFamily="18" charset="-78"/>
                <a:cs typeface="Simplified Arabic" pitchFamily="18" charset="-78"/>
              </a:rPr>
              <a:t>007     $</a:t>
            </a:r>
            <a:r>
              <a:rPr lang="en-US" sz="2800" dirty="0" smtClean="0">
                <a:solidFill>
                  <a:srgbClr val="002060"/>
                </a:solidFill>
                <a:latin typeface="Simplified Arabic" pitchFamily="18" charset="-78"/>
                <a:cs typeface="Simplified Arabic" pitchFamily="18" charset="-78"/>
              </a:rPr>
              <a:t>a</a:t>
            </a:r>
            <a:r>
              <a:rPr lang="ar-IQ" sz="2800" dirty="0" smtClean="0">
                <a:solidFill>
                  <a:srgbClr val="002060"/>
                </a:solidFill>
                <a:latin typeface="Simplified Arabic" pitchFamily="18" charset="-78"/>
                <a:cs typeface="Simplified Arabic" pitchFamily="18" charset="-78"/>
              </a:rPr>
              <a:t> </a:t>
            </a:r>
            <a:r>
              <a:rPr lang="en-US" sz="2800" dirty="0" smtClean="0">
                <a:solidFill>
                  <a:srgbClr val="002060"/>
                </a:solidFill>
                <a:latin typeface="Simplified Arabic" pitchFamily="18" charset="-78"/>
                <a:cs typeface="Simplified Arabic" pitchFamily="18" charset="-78"/>
              </a:rPr>
              <a:t>a</a:t>
            </a:r>
            <a:r>
              <a:rPr lang="ar-IQ" sz="2800" dirty="0" smtClean="0">
                <a:solidFill>
                  <a:srgbClr val="002060"/>
                </a:solidFill>
                <a:latin typeface="Simplified Arabic" pitchFamily="18" charset="-78"/>
                <a:cs typeface="Simplified Arabic" pitchFamily="18" charset="-78"/>
              </a:rPr>
              <a:t>    $</a:t>
            </a:r>
            <a:r>
              <a:rPr lang="en-US" sz="2800" dirty="0" smtClean="0">
                <a:solidFill>
                  <a:srgbClr val="002060"/>
                </a:solidFill>
                <a:latin typeface="Simplified Arabic" pitchFamily="18" charset="-78"/>
                <a:cs typeface="Simplified Arabic" pitchFamily="18" charset="-78"/>
              </a:rPr>
              <a:t>b</a:t>
            </a:r>
            <a:r>
              <a:rPr lang="ar-IQ" sz="2800" dirty="0" smtClean="0">
                <a:solidFill>
                  <a:srgbClr val="002060"/>
                </a:solidFill>
                <a:latin typeface="Simplified Arabic" pitchFamily="18" charset="-78"/>
                <a:cs typeface="Simplified Arabic" pitchFamily="18" charset="-78"/>
              </a:rPr>
              <a:t>  </a:t>
            </a:r>
            <a:r>
              <a:rPr lang="en-US" sz="2800" dirty="0" smtClean="0">
                <a:solidFill>
                  <a:srgbClr val="002060"/>
                </a:solidFill>
                <a:latin typeface="Simplified Arabic" pitchFamily="18" charset="-78"/>
                <a:cs typeface="Simplified Arabic" pitchFamily="18" charset="-78"/>
              </a:rPr>
              <a:t>j</a:t>
            </a:r>
            <a:r>
              <a:rPr lang="ar-IQ" sz="2800" dirty="0" smtClean="0">
                <a:solidFill>
                  <a:srgbClr val="002060"/>
                </a:solidFill>
                <a:latin typeface="Simplified Arabic" pitchFamily="18" charset="-78"/>
                <a:cs typeface="Simplified Arabic" pitchFamily="18" charset="-78"/>
              </a:rPr>
              <a:t>    $</a:t>
            </a:r>
            <a:r>
              <a:rPr lang="en-US" sz="2800" dirty="0" smtClean="0">
                <a:solidFill>
                  <a:srgbClr val="002060"/>
                </a:solidFill>
                <a:latin typeface="Simplified Arabic" pitchFamily="18" charset="-78"/>
                <a:cs typeface="Simplified Arabic" pitchFamily="18" charset="-78"/>
              </a:rPr>
              <a:t>d</a:t>
            </a:r>
            <a:r>
              <a:rPr lang="ar-IQ" sz="2800" dirty="0" smtClean="0">
                <a:solidFill>
                  <a:srgbClr val="002060"/>
                </a:solidFill>
                <a:latin typeface="Simplified Arabic" pitchFamily="18" charset="-78"/>
                <a:cs typeface="Simplified Arabic" pitchFamily="18" charset="-78"/>
              </a:rPr>
              <a:t> </a:t>
            </a:r>
            <a:r>
              <a:rPr lang="en-US" sz="2800" dirty="0" smtClean="0">
                <a:solidFill>
                  <a:srgbClr val="002060"/>
                </a:solidFill>
                <a:latin typeface="Simplified Arabic" pitchFamily="18" charset="-78"/>
                <a:cs typeface="Simplified Arabic" pitchFamily="18" charset="-78"/>
              </a:rPr>
              <a:t>a</a:t>
            </a:r>
            <a:r>
              <a:rPr lang="ar-IQ" sz="2800" dirty="0" smtClean="0">
                <a:solidFill>
                  <a:srgbClr val="002060"/>
                </a:solidFill>
                <a:latin typeface="Simplified Arabic" pitchFamily="18" charset="-78"/>
                <a:cs typeface="Simplified Arabic" pitchFamily="18" charset="-78"/>
              </a:rPr>
              <a:t>   $</a:t>
            </a:r>
            <a:r>
              <a:rPr lang="en-US" sz="2800" dirty="0" smtClean="0">
                <a:solidFill>
                  <a:srgbClr val="002060"/>
                </a:solidFill>
                <a:latin typeface="Simplified Arabic" pitchFamily="18" charset="-78"/>
                <a:cs typeface="Simplified Arabic" pitchFamily="18" charset="-78"/>
              </a:rPr>
              <a:t>e</a:t>
            </a:r>
            <a:r>
              <a:rPr lang="ar-IQ" sz="2800" dirty="0" smtClean="0">
                <a:solidFill>
                  <a:srgbClr val="002060"/>
                </a:solidFill>
                <a:latin typeface="Simplified Arabic" pitchFamily="18" charset="-78"/>
                <a:cs typeface="Simplified Arabic" pitchFamily="18" charset="-78"/>
              </a:rPr>
              <a:t> </a:t>
            </a:r>
            <a:r>
              <a:rPr lang="en-US" sz="2800" dirty="0" smtClean="0">
                <a:solidFill>
                  <a:srgbClr val="002060"/>
                </a:solidFill>
                <a:latin typeface="Simplified Arabic" pitchFamily="18" charset="-78"/>
                <a:cs typeface="Simplified Arabic" pitchFamily="18" charset="-78"/>
              </a:rPr>
              <a:t>a</a:t>
            </a:r>
            <a:endParaRPr lang="ar-IQ" sz="2800" dirty="0" smtClean="0">
              <a:solidFill>
                <a:srgbClr val="002060"/>
              </a:solidFill>
              <a:latin typeface="Simplified Arabic" pitchFamily="18" charset="-78"/>
              <a:cs typeface="Simplified Arabic" pitchFamily="18" charset="-78"/>
            </a:endParaRPr>
          </a:p>
          <a:p>
            <a:pPr marL="0" indent="0" algn="r" rtl="1">
              <a:buNone/>
            </a:pPr>
            <a:r>
              <a:rPr lang="ar-IQ" sz="2800" dirty="0" smtClean="0">
                <a:solidFill>
                  <a:srgbClr val="002060"/>
                </a:solidFill>
                <a:latin typeface="Simplified Arabic" pitchFamily="18" charset="-78"/>
                <a:cs typeface="Simplified Arabic" pitchFamily="18" charset="-78"/>
              </a:rPr>
              <a:t>245 00 $</a:t>
            </a:r>
            <a:r>
              <a:rPr lang="en-US" sz="2800" dirty="0" smtClean="0">
                <a:solidFill>
                  <a:srgbClr val="002060"/>
                </a:solidFill>
                <a:latin typeface="Simplified Arabic" pitchFamily="18" charset="-78"/>
                <a:cs typeface="Simplified Arabic" pitchFamily="18" charset="-78"/>
              </a:rPr>
              <a:t>a</a:t>
            </a:r>
            <a:r>
              <a:rPr lang="ar-IQ" sz="2800" dirty="0" smtClean="0">
                <a:solidFill>
                  <a:srgbClr val="002060"/>
                </a:solidFill>
                <a:latin typeface="Simplified Arabic" pitchFamily="18" charset="-78"/>
                <a:cs typeface="Simplified Arabic" pitchFamily="18" charset="-78"/>
              </a:rPr>
              <a:t> بغداد ؛ $</a:t>
            </a:r>
            <a:r>
              <a:rPr lang="en-US" sz="2800" dirty="0" smtClean="0">
                <a:solidFill>
                  <a:srgbClr val="002060"/>
                </a:solidFill>
                <a:latin typeface="Simplified Arabic" pitchFamily="18" charset="-78"/>
                <a:cs typeface="Simplified Arabic" pitchFamily="18" charset="-78"/>
              </a:rPr>
              <a:t>b</a:t>
            </a:r>
            <a:r>
              <a:rPr lang="ar-IQ" sz="2800" dirty="0" smtClean="0">
                <a:solidFill>
                  <a:srgbClr val="002060"/>
                </a:solidFill>
                <a:latin typeface="Simplified Arabic" pitchFamily="18" charset="-78"/>
                <a:cs typeface="Simplified Arabic" pitchFamily="18" charset="-78"/>
              </a:rPr>
              <a:t> القدس ؛ اربد/ $</a:t>
            </a:r>
            <a:r>
              <a:rPr lang="en-US" sz="2800" dirty="0" smtClean="0">
                <a:solidFill>
                  <a:srgbClr val="002060"/>
                </a:solidFill>
                <a:latin typeface="Simplified Arabic" pitchFamily="18" charset="-78"/>
                <a:cs typeface="Simplified Arabic" pitchFamily="18" charset="-78"/>
              </a:rPr>
              <a:t>c</a:t>
            </a:r>
            <a:r>
              <a:rPr lang="ar-IQ" sz="2800" dirty="0" smtClean="0">
                <a:solidFill>
                  <a:srgbClr val="002060"/>
                </a:solidFill>
                <a:latin typeface="Simplified Arabic" pitchFamily="18" charset="-78"/>
                <a:cs typeface="Simplified Arabic" pitchFamily="18" charset="-78"/>
              </a:rPr>
              <a:t> اعداد مركز دراسات الوطن العربي</a:t>
            </a:r>
          </a:p>
          <a:p>
            <a:pPr marL="0" indent="0" algn="r" rtl="1">
              <a:buNone/>
            </a:pPr>
            <a:r>
              <a:rPr lang="ar-IQ" sz="2800" dirty="0" smtClean="0">
                <a:solidFill>
                  <a:srgbClr val="002060"/>
                </a:solidFill>
                <a:latin typeface="Simplified Arabic" pitchFamily="18" charset="-78"/>
                <a:cs typeface="Simplified Arabic" pitchFamily="18" charset="-78"/>
              </a:rPr>
              <a:t>710 2  $</a:t>
            </a:r>
            <a:r>
              <a:rPr lang="en-US" sz="2800" dirty="0" smtClean="0">
                <a:solidFill>
                  <a:srgbClr val="002060"/>
                </a:solidFill>
                <a:latin typeface="Simplified Arabic" pitchFamily="18" charset="-78"/>
                <a:cs typeface="Simplified Arabic" pitchFamily="18" charset="-78"/>
              </a:rPr>
              <a:t>a</a:t>
            </a:r>
            <a:r>
              <a:rPr lang="ar-IQ" sz="2800" dirty="0" smtClean="0">
                <a:solidFill>
                  <a:srgbClr val="002060"/>
                </a:solidFill>
                <a:latin typeface="Simplified Arabic" pitchFamily="18" charset="-78"/>
                <a:cs typeface="Simplified Arabic" pitchFamily="18" charset="-78"/>
              </a:rPr>
              <a:t> مركز دراسات الوطن العربي ، $</a:t>
            </a:r>
            <a:r>
              <a:rPr lang="en-US" sz="2800" dirty="0" smtClean="0">
                <a:solidFill>
                  <a:srgbClr val="002060"/>
                </a:solidFill>
                <a:latin typeface="Simplified Arabic" pitchFamily="18" charset="-78"/>
                <a:cs typeface="Simplified Arabic" pitchFamily="18" charset="-78"/>
              </a:rPr>
              <a:t>e</a:t>
            </a:r>
            <a:r>
              <a:rPr lang="ar-IQ" sz="2800" dirty="0" smtClean="0">
                <a:solidFill>
                  <a:srgbClr val="002060"/>
                </a:solidFill>
                <a:latin typeface="Simplified Arabic" pitchFamily="18" charset="-78"/>
                <a:cs typeface="Simplified Arabic" pitchFamily="18" charset="-78"/>
              </a:rPr>
              <a:t> معد</a:t>
            </a:r>
            <a:endParaRPr lang="en-US" sz="2800" dirty="0">
              <a:solidFill>
                <a:srgbClr val="00206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910842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IQ" sz="2400" dirty="0" smtClean="0">
                <a:solidFill>
                  <a:srgbClr val="7030A0"/>
                </a:solidFill>
                <a:latin typeface="Simplified Arabic" pitchFamily="18" charset="-78"/>
                <a:cs typeface="Simplified Arabic" pitchFamily="18" charset="-78"/>
              </a:rPr>
              <a:t>في حال ان الوصف لمجموعة من الخرائط بدون عنوان جامع ولكنها تهتم بمنطقة واحدة فيقوم المفهرس بصياغة عنوان مناسب حسب المنطقة التي تغطيها الخرائط على ان يوضع بين قوسين مربعة  كما هو موضح بالمثال</a:t>
            </a:r>
            <a:endParaRPr lang="en-US" sz="2400" dirty="0">
              <a:solidFill>
                <a:srgbClr val="7030A0"/>
              </a:solidFill>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a:bodyPr>
          <a:lstStyle/>
          <a:p>
            <a:pPr marL="0" indent="0" algn="r" rtl="1">
              <a:buNone/>
            </a:pPr>
            <a:r>
              <a:rPr lang="ar-IQ" sz="2400" dirty="0" smtClean="0">
                <a:solidFill>
                  <a:schemeClr val="accent3">
                    <a:lumMod val="75000"/>
                  </a:schemeClr>
                </a:solidFill>
                <a:latin typeface="Simplified Arabic" pitchFamily="18" charset="-78"/>
                <a:cs typeface="Simplified Arabic" pitchFamily="18" charset="-78"/>
              </a:rPr>
              <a:t>مثال : مجموعة من الخرائط بدون عنوان جامع تبين منطقة الخليج العربي،  اعداد مركز التوثيق الاعلامي لدول الخليج العربي ، الخرائط ملونة رسمت على الورق</a:t>
            </a:r>
          </a:p>
          <a:p>
            <a:pPr marL="0" indent="0" algn="r" rtl="1">
              <a:buNone/>
            </a:pPr>
            <a:r>
              <a:rPr lang="ar-IQ" sz="2400" dirty="0" smtClean="0">
                <a:latin typeface="Simplified Arabic" pitchFamily="18" charset="-78"/>
                <a:cs typeface="Simplified Arabic" pitchFamily="18" charset="-78"/>
              </a:rPr>
              <a:t>التطبيق :</a:t>
            </a:r>
          </a:p>
          <a:p>
            <a:pPr marL="0" indent="0" algn="r" rtl="1">
              <a:buNone/>
            </a:pPr>
            <a:r>
              <a:rPr lang="ar-IQ" sz="2400" dirty="0" smtClean="0">
                <a:solidFill>
                  <a:srgbClr val="C00000"/>
                </a:solidFill>
                <a:latin typeface="Simplified Arabic" pitchFamily="18" charset="-78"/>
                <a:cs typeface="Simplified Arabic" pitchFamily="18" charset="-78"/>
              </a:rPr>
              <a:t>000 / 06   </a:t>
            </a:r>
            <a:r>
              <a:rPr lang="en-US" sz="2400" dirty="0" smtClean="0">
                <a:solidFill>
                  <a:srgbClr val="C00000"/>
                </a:solidFill>
                <a:latin typeface="Simplified Arabic" pitchFamily="18" charset="-78"/>
                <a:cs typeface="Simplified Arabic" pitchFamily="18" charset="-78"/>
              </a:rPr>
              <a:t>e</a:t>
            </a:r>
            <a:endParaRPr lang="ar-IQ" sz="2400" dirty="0" smtClean="0">
              <a:solidFill>
                <a:srgbClr val="C00000"/>
              </a:solidFill>
              <a:latin typeface="Simplified Arabic" pitchFamily="18" charset="-78"/>
              <a:cs typeface="Simplified Arabic" pitchFamily="18" charset="-78"/>
            </a:endParaRPr>
          </a:p>
          <a:p>
            <a:pPr marL="0" indent="0" algn="r" rtl="1">
              <a:buNone/>
            </a:pPr>
            <a:r>
              <a:rPr lang="ar-IQ" sz="2400" dirty="0" smtClean="0">
                <a:solidFill>
                  <a:srgbClr val="C00000"/>
                </a:solidFill>
                <a:latin typeface="Simplified Arabic" pitchFamily="18" charset="-78"/>
                <a:cs typeface="Simplified Arabic" pitchFamily="18" charset="-78"/>
              </a:rPr>
              <a:t>000 / 07   </a:t>
            </a:r>
            <a:r>
              <a:rPr lang="en-US" sz="2400" dirty="0" smtClean="0">
                <a:solidFill>
                  <a:srgbClr val="C00000"/>
                </a:solidFill>
                <a:latin typeface="Simplified Arabic" pitchFamily="18" charset="-78"/>
                <a:cs typeface="Simplified Arabic" pitchFamily="18" charset="-78"/>
              </a:rPr>
              <a:t>m</a:t>
            </a:r>
            <a:endParaRPr lang="ar-IQ" sz="2400" dirty="0" smtClean="0">
              <a:solidFill>
                <a:srgbClr val="C00000"/>
              </a:solidFill>
              <a:latin typeface="Simplified Arabic" pitchFamily="18" charset="-78"/>
              <a:cs typeface="Simplified Arabic" pitchFamily="18" charset="-78"/>
            </a:endParaRPr>
          </a:p>
          <a:p>
            <a:pPr marL="0" indent="0" algn="r" rtl="1">
              <a:buNone/>
            </a:pPr>
            <a:r>
              <a:rPr lang="ar-IQ" sz="2400" dirty="0" smtClean="0">
                <a:solidFill>
                  <a:srgbClr val="C00000"/>
                </a:solidFill>
                <a:latin typeface="Simplified Arabic" pitchFamily="18" charset="-78"/>
                <a:cs typeface="Simplified Arabic" pitchFamily="18" charset="-78"/>
              </a:rPr>
              <a:t>007       $</a:t>
            </a:r>
            <a:r>
              <a:rPr lang="en-US" sz="2400" dirty="0" smtClean="0">
                <a:solidFill>
                  <a:srgbClr val="C00000"/>
                </a:solidFill>
                <a:latin typeface="Simplified Arabic" pitchFamily="18" charset="-78"/>
                <a:cs typeface="Simplified Arabic" pitchFamily="18" charset="-78"/>
              </a:rPr>
              <a:t>a</a:t>
            </a:r>
            <a:r>
              <a:rPr lang="ar-IQ" sz="2400" dirty="0" smtClean="0">
                <a:solidFill>
                  <a:srgbClr val="C00000"/>
                </a:solidFill>
                <a:latin typeface="Simplified Arabic" pitchFamily="18" charset="-78"/>
                <a:cs typeface="Simplified Arabic" pitchFamily="18" charset="-78"/>
              </a:rPr>
              <a:t> </a:t>
            </a:r>
            <a:r>
              <a:rPr lang="en-US" sz="2400" dirty="0" smtClean="0">
                <a:solidFill>
                  <a:srgbClr val="C00000"/>
                </a:solidFill>
                <a:latin typeface="Simplified Arabic" pitchFamily="18" charset="-78"/>
                <a:cs typeface="Simplified Arabic" pitchFamily="18" charset="-78"/>
              </a:rPr>
              <a:t>a</a:t>
            </a:r>
            <a:r>
              <a:rPr lang="ar-IQ" sz="2400" dirty="0" smtClean="0">
                <a:solidFill>
                  <a:srgbClr val="C00000"/>
                </a:solidFill>
                <a:latin typeface="Simplified Arabic" pitchFamily="18" charset="-78"/>
                <a:cs typeface="Simplified Arabic" pitchFamily="18" charset="-78"/>
              </a:rPr>
              <a:t>   $</a:t>
            </a:r>
            <a:r>
              <a:rPr lang="en-US" sz="2400" dirty="0" smtClean="0">
                <a:solidFill>
                  <a:srgbClr val="C00000"/>
                </a:solidFill>
                <a:latin typeface="Simplified Arabic" pitchFamily="18" charset="-78"/>
                <a:cs typeface="Simplified Arabic" pitchFamily="18" charset="-78"/>
              </a:rPr>
              <a:t>b</a:t>
            </a:r>
            <a:r>
              <a:rPr lang="ar-IQ" sz="2400" dirty="0" smtClean="0">
                <a:solidFill>
                  <a:srgbClr val="C00000"/>
                </a:solidFill>
                <a:latin typeface="Simplified Arabic" pitchFamily="18" charset="-78"/>
                <a:cs typeface="Simplified Arabic" pitchFamily="18" charset="-78"/>
              </a:rPr>
              <a:t> </a:t>
            </a:r>
            <a:r>
              <a:rPr lang="en-US" sz="2400" dirty="0" smtClean="0">
                <a:solidFill>
                  <a:srgbClr val="C00000"/>
                </a:solidFill>
                <a:latin typeface="Simplified Arabic" pitchFamily="18" charset="-78"/>
                <a:cs typeface="Simplified Arabic" pitchFamily="18" charset="-78"/>
              </a:rPr>
              <a:t>j</a:t>
            </a:r>
            <a:r>
              <a:rPr lang="ar-IQ" sz="2400" dirty="0" smtClean="0">
                <a:solidFill>
                  <a:srgbClr val="C00000"/>
                </a:solidFill>
                <a:latin typeface="Simplified Arabic" pitchFamily="18" charset="-78"/>
                <a:cs typeface="Simplified Arabic" pitchFamily="18" charset="-78"/>
              </a:rPr>
              <a:t>   $</a:t>
            </a:r>
            <a:r>
              <a:rPr lang="en-US" sz="2400" dirty="0" smtClean="0">
                <a:solidFill>
                  <a:srgbClr val="C00000"/>
                </a:solidFill>
                <a:latin typeface="Simplified Arabic" pitchFamily="18" charset="-78"/>
                <a:cs typeface="Simplified Arabic" pitchFamily="18" charset="-78"/>
              </a:rPr>
              <a:t>d</a:t>
            </a:r>
            <a:r>
              <a:rPr lang="ar-IQ" sz="2400" dirty="0" smtClean="0">
                <a:solidFill>
                  <a:srgbClr val="C00000"/>
                </a:solidFill>
                <a:latin typeface="Simplified Arabic" pitchFamily="18" charset="-78"/>
                <a:cs typeface="Simplified Arabic" pitchFamily="18" charset="-78"/>
              </a:rPr>
              <a:t> </a:t>
            </a:r>
            <a:r>
              <a:rPr lang="en-US" sz="2400" dirty="0" smtClean="0">
                <a:solidFill>
                  <a:srgbClr val="C00000"/>
                </a:solidFill>
                <a:latin typeface="Simplified Arabic" pitchFamily="18" charset="-78"/>
                <a:cs typeface="Simplified Arabic" pitchFamily="18" charset="-78"/>
              </a:rPr>
              <a:t>c</a:t>
            </a:r>
            <a:r>
              <a:rPr lang="ar-IQ" sz="2400" dirty="0" smtClean="0">
                <a:solidFill>
                  <a:srgbClr val="C00000"/>
                </a:solidFill>
                <a:latin typeface="Simplified Arabic" pitchFamily="18" charset="-78"/>
                <a:cs typeface="Simplified Arabic" pitchFamily="18" charset="-78"/>
              </a:rPr>
              <a:t>   $</a:t>
            </a:r>
            <a:r>
              <a:rPr lang="en-US" sz="2400" dirty="0" smtClean="0">
                <a:solidFill>
                  <a:srgbClr val="C00000"/>
                </a:solidFill>
                <a:latin typeface="Simplified Arabic" pitchFamily="18" charset="-78"/>
                <a:cs typeface="Simplified Arabic" pitchFamily="18" charset="-78"/>
              </a:rPr>
              <a:t>e</a:t>
            </a:r>
            <a:r>
              <a:rPr lang="ar-IQ" sz="2400" dirty="0" smtClean="0">
                <a:solidFill>
                  <a:srgbClr val="C00000"/>
                </a:solidFill>
                <a:latin typeface="Simplified Arabic" pitchFamily="18" charset="-78"/>
                <a:cs typeface="Simplified Arabic" pitchFamily="18" charset="-78"/>
              </a:rPr>
              <a:t> </a:t>
            </a:r>
            <a:r>
              <a:rPr lang="en-US" sz="2400" dirty="0" smtClean="0">
                <a:solidFill>
                  <a:srgbClr val="C00000"/>
                </a:solidFill>
                <a:latin typeface="Simplified Arabic" pitchFamily="18" charset="-78"/>
                <a:cs typeface="Simplified Arabic" pitchFamily="18" charset="-78"/>
              </a:rPr>
              <a:t>a</a:t>
            </a:r>
            <a:endParaRPr lang="ar-IQ" sz="2400" dirty="0" smtClean="0">
              <a:solidFill>
                <a:srgbClr val="C00000"/>
              </a:solidFill>
              <a:latin typeface="Simplified Arabic" pitchFamily="18" charset="-78"/>
              <a:cs typeface="Simplified Arabic" pitchFamily="18" charset="-78"/>
            </a:endParaRPr>
          </a:p>
          <a:p>
            <a:pPr marL="0" indent="0" algn="r" rtl="1">
              <a:buNone/>
            </a:pPr>
            <a:r>
              <a:rPr lang="ar-IQ" sz="2400" dirty="0" smtClean="0">
                <a:solidFill>
                  <a:srgbClr val="C00000"/>
                </a:solidFill>
                <a:latin typeface="Simplified Arabic" pitchFamily="18" charset="-78"/>
                <a:cs typeface="Simplified Arabic" pitchFamily="18" charset="-78"/>
              </a:rPr>
              <a:t>245 0 2  $</a:t>
            </a:r>
            <a:r>
              <a:rPr lang="en-US" sz="2400" dirty="0" smtClean="0">
                <a:solidFill>
                  <a:srgbClr val="C00000"/>
                </a:solidFill>
                <a:latin typeface="Simplified Arabic" pitchFamily="18" charset="-78"/>
                <a:cs typeface="Simplified Arabic" pitchFamily="18" charset="-78"/>
              </a:rPr>
              <a:t>a</a:t>
            </a:r>
            <a:r>
              <a:rPr lang="ar-IQ" sz="2400" dirty="0" smtClean="0">
                <a:solidFill>
                  <a:srgbClr val="C00000"/>
                </a:solidFill>
                <a:latin typeface="Simplified Arabic" pitchFamily="18" charset="-78"/>
                <a:cs typeface="Simplified Arabic" pitchFamily="18" charset="-78"/>
              </a:rPr>
              <a:t> </a:t>
            </a:r>
            <a:r>
              <a:rPr lang="en-US" sz="2400" dirty="0" smtClean="0">
                <a:solidFill>
                  <a:srgbClr val="C00000"/>
                </a:solidFill>
                <a:latin typeface="Simplified Arabic" pitchFamily="18" charset="-78"/>
                <a:cs typeface="Simplified Arabic" pitchFamily="18" charset="-78"/>
              </a:rPr>
              <a:t>]</a:t>
            </a:r>
            <a:r>
              <a:rPr lang="ar-IQ" sz="2400" dirty="0" smtClean="0">
                <a:solidFill>
                  <a:srgbClr val="C00000"/>
                </a:solidFill>
                <a:latin typeface="Simplified Arabic" pitchFamily="18" charset="-78"/>
                <a:cs typeface="Simplified Arabic" pitchFamily="18" charset="-78"/>
              </a:rPr>
              <a:t> الخليج العربي </a:t>
            </a:r>
            <a:r>
              <a:rPr lang="en-US" sz="2400" dirty="0" smtClean="0">
                <a:solidFill>
                  <a:srgbClr val="C00000"/>
                </a:solidFill>
                <a:latin typeface="Simplified Arabic" pitchFamily="18" charset="-78"/>
                <a:cs typeface="Simplified Arabic" pitchFamily="18" charset="-78"/>
              </a:rPr>
              <a:t>[</a:t>
            </a:r>
            <a:r>
              <a:rPr lang="ar-IQ" sz="2400" dirty="0" smtClean="0">
                <a:solidFill>
                  <a:srgbClr val="C00000"/>
                </a:solidFill>
                <a:latin typeface="Simplified Arabic" pitchFamily="18" charset="-78"/>
                <a:cs typeface="Simplified Arabic" pitchFamily="18" charset="-78"/>
              </a:rPr>
              <a:t> / $</a:t>
            </a:r>
            <a:r>
              <a:rPr lang="en-US" sz="2400" dirty="0" smtClean="0">
                <a:solidFill>
                  <a:srgbClr val="C00000"/>
                </a:solidFill>
                <a:latin typeface="Simplified Arabic" pitchFamily="18" charset="-78"/>
                <a:cs typeface="Simplified Arabic" pitchFamily="18" charset="-78"/>
              </a:rPr>
              <a:t>c</a:t>
            </a:r>
            <a:r>
              <a:rPr lang="ar-IQ" sz="2400" dirty="0" smtClean="0">
                <a:solidFill>
                  <a:srgbClr val="C00000"/>
                </a:solidFill>
                <a:latin typeface="Simplified Arabic" pitchFamily="18" charset="-78"/>
                <a:cs typeface="Simplified Arabic" pitchFamily="18" charset="-78"/>
              </a:rPr>
              <a:t> اعداد مركز التوثيق الاعلامي لدول الخليج </a:t>
            </a:r>
          </a:p>
          <a:p>
            <a:pPr marL="0" indent="0" algn="r" rtl="1">
              <a:buNone/>
            </a:pPr>
            <a:r>
              <a:rPr lang="ar-IQ" sz="2400" dirty="0">
                <a:solidFill>
                  <a:srgbClr val="C00000"/>
                </a:solidFill>
                <a:latin typeface="Simplified Arabic" pitchFamily="18" charset="-78"/>
                <a:cs typeface="Simplified Arabic" pitchFamily="18" charset="-78"/>
              </a:rPr>
              <a:t> </a:t>
            </a:r>
            <a:r>
              <a:rPr lang="ar-IQ" sz="2400" dirty="0" smtClean="0">
                <a:solidFill>
                  <a:srgbClr val="C00000"/>
                </a:solidFill>
                <a:latin typeface="Simplified Arabic" pitchFamily="18" charset="-78"/>
                <a:cs typeface="Simplified Arabic" pitchFamily="18" charset="-78"/>
              </a:rPr>
              <a:t>          العربي</a:t>
            </a:r>
          </a:p>
          <a:p>
            <a:pPr marL="0" indent="0" algn="r" rtl="1">
              <a:buNone/>
            </a:pPr>
            <a:r>
              <a:rPr lang="ar-IQ" sz="2400" dirty="0" smtClean="0">
                <a:solidFill>
                  <a:srgbClr val="C00000"/>
                </a:solidFill>
                <a:latin typeface="Simplified Arabic" pitchFamily="18" charset="-78"/>
                <a:cs typeface="Simplified Arabic" pitchFamily="18" charset="-78"/>
              </a:rPr>
              <a:t>710 2    $</a:t>
            </a:r>
            <a:r>
              <a:rPr lang="en-US" sz="2400" dirty="0" smtClean="0">
                <a:solidFill>
                  <a:srgbClr val="C00000"/>
                </a:solidFill>
                <a:latin typeface="Simplified Arabic" pitchFamily="18" charset="-78"/>
                <a:cs typeface="Simplified Arabic" pitchFamily="18" charset="-78"/>
              </a:rPr>
              <a:t>a</a:t>
            </a:r>
            <a:r>
              <a:rPr lang="ar-IQ" sz="2400" dirty="0" smtClean="0">
                <a:solidFill>
                  <a:srgbClr val="C00000"/>
                </a:solidFill>
                <a:latin typeface="Simplified Arabic" pitchFamily="18" charset="-78"/>
                <a:cs typeface="Simplified Arabic" pitchFamily="18" charset="-78"/>
              </a:rPr>
              <a:t> مركز التوثيق الاعلامي لدول الخليج العربي ، $</a:t>
            </a:r>
            <a:r>
              <a:rPr lang="en-US" sz="2400" dirty="0" smtClean="0">
                <a:solidFill>
                  <a:srgbClr val="C00000"/>
                </a:solidFill>
                <a:latin typeface="Simplified Arabic" pitchFamily="18" charset="-78"/>
                <a:cs typeface="Simplified Arabic" pitchFamily="18" charset="-78"/>
              </a:rPr>
              <a:t>e</a:t>
            </a:r>
            <a:r>
              <a:rPr lang="ar-IQ" sz="2400" dirty="0" smtClean="0">
                <a:solidFill>
                  <a:srgbClr val="C00000"/>
                </a:solidFill>
                <a:latin typeface="Simplified Arabic" pitchFamily="18" charset="-78"/>
                <a:cs typeface="Simplified Arabic" pitchFamily="18" charset="-78"/>
              </a:rPr>
              <a:t> معد</a:t>
            </a:r>
            <a:endParaRPr lang="en-US" sz="2400" dirty="0">
              <a:solidFill>
                <a:srgbClr val="C000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723522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2400" dirty="0" smtClean="0">
                <a:solidFill>
                  <a:srgbClr val="C00000"/>
                </a:solidFill>
              </a:rPr>
              <a:t>المدخل الرئيسي للخارطة</a:t>
            </a:r>
            <a:endParaRPr lang="en-US" sz="2400" dirty="0">
              <a:solidFill>
                <a:srgbClr val="C00000"/>
              </a:solidFill>
            </a:endParaRPr>
          </a:p>
        </p:txBody>
      </p:sp>
      <p:sp>
        <p:nvSpPr>
          <p:cNvPr id="3" name="Content Placeholder 2"/>
          <p:cNvSpPr>
            <a:spLocks noGrp="1"/>
          </p:cNvSpPr>
          <p:nvPr>
            <p:ph idx="1"/>
          </p:nvPr>
        </p:nvSpPr>
        <p:spPr>
          <a:xfrm>
            <a:off x="457200" y="1143000"/>
            <a:ext cx="8229600" cy="4983163"/>
          </a:xfrm>
        </p:spPr>
        <p:txBody>
          <a:bodyPr>
            <a:normAutofit/>
          </a:bodyPr>
          <a:lstStyle/>
          <a:p>
            <a:pPr marL="0" indent="0" algn="r" rtl="1">
              <a:buNone/>
            </a:pPr>
            <a:r>
              <a:rPr lang="ar-IQ" sz="2000" dirty="0" smtClean="0">
                <a:solidFill>
                  <a:srgbClr val="0070C0"/>
                </a:solidFill>
              </a:rPr>
              <a:t>يكون المدخل الرئيسي بالعنوان الفعلي، وفي حال ان العنوان الفعلي لا يشير الى المنطقة الجغرافية التي تغطيها الخارطة، فاشر الى معلومات العنوان الاخرى كالعنوان الثانوي، وفي حال عدم وجود عنوان ثانوي للخارطة فيمكن للمفهرس اضافة عبارة مختصرة او كلمة كمعلومات اخرى للعنوان تشير الى المنطقة الجغرافية التي تغطيها الخارطة ويضعها بين قوسين.</a:t>
            </a:r>
          </a:p>
          <a:p>
            <a:pPr marL="0" indent="0" algn="r" rtl="1">
              <a:buNone/>
            </a:pPr>
            <a:r>
              <a:rPr lang="ar-IQ" sz="2000" dirty="0" smtClean="0">
                <a:solidFill>
                  <a:srgbClr val="FF0000"/>
                </a:solidFill>
                <a:latin typeface="Simplified Arabic" pitchFamily="18" charset="-78"/>
                <a:cs typeface="Simplified Arabic" pitchFamily="18" charset="-78"/>
              </a:rPr>
              <a:t>مثال (1) : خارطة بعنوان «طرابلس»</a:t>
            </a:r>
          </a:p>
          <a:p>
            <a:pPr marL="0" indent="0" algn="r" rtl="1">
              <a:buNone/>
            </a:pPr>
            <a:r>
              <a:rPr lang="ar-IQ" sz="2000" dirty="0" smtClean="0">
                <a:solidFill>
                  <a:srgbClr val="FF0000"/>
                </a:solidFill>
                <a:latin typeface="Simplified Arabic" pitchFamily="18" charset="-78"/>
                <a:cs typeface="Simplified Arabic" pitchFamily="18" charset="-78"/>
              </a:rPr>
              <a:t>التطبيق : </a:t>
            </a:r>
          </a:p>
          <a:p>
            <a:pPr marL="0" indent="0" algn="r" rtl="1">
              <a:buNone/>
            </a:pPr>
            <a:r>
              <a:rPr lang="ar-IQ" sz="2000" dirty="0" smtClean="0">
                <a:solidFill>
                  <a:srgbClr val="FF0000"/>
                </a:solidFill>
                <a:latin typeface="Simplified Arabic" pitchFamily="18" charset="-78"/>
                <a:cs typeface="Simplified Arabic" pitchFamily="18" charset="-78"/>
              </a:rPr>
              <a:t>245 00 $</a:t>
            </a:r>
            <a:r>
              <a:rPr lang="en-US" sz="2000" dirty="0" smtClean="0">
                <a:solidFill>
                  <a:srgbClr val="FF0000"/>
                </a:solidFill>
                <a:latin typeface="Simplified Arabic" pitchFamily="18" charset="-78"/>
                <a:cs typeface="Simplified Arabic" pitchFamily="18" charset="-78"/>
              </a:rPr>
              <a:t>a</a:t>
            </a:r>
            <a:r>
              <a:rPr lang="ar-IQ" sz="2000" dirty="0" smtClean="0">
                <a:solidFill>
                  <a:srgbClr val="FF0000"/>
                </a:solidFill>
                <a:latin typeface="Simplified Arabic" pitchFamily="18" charset="-78"/>
                <a:cs typeface="Simplified Arabic" pitchFamily="18" charset="-78"/>
              </a:rPr>
              <a:t> طرابلس : $</a:t>
            </a:r>
            <a:r>
              <a:rPr lang="en-US" sz="2000" dirty="0" smtClean="0">
                <a:solidFill>
                  <a:srgbClr val="FF0000"/>
                </a:solidFill>
                <a:latin typeface="Simplified Arabic" pitchFamily="18" charset="-78"/>
                <a:cs typeface="Simplified Arabic" pitchFamily="18" charset="-78"/>
              </a:rPr>
              <a:t>b</a:t>
            </a:r>
            <a:r>
              <a:rPr lang="ar-IQ" sz="2000" dirty="0" smtClean="0">
                <a:solidFill>
                  <a:srgbClr val="FF0000"/>
                </a:solidFill>
                <a:latin typeface="Simplified Arabic" pitchFamily="18" charset="-78"/>
                <a:cs typeface="Simplified Arabic" pitchFamily="18" charset="-78"/>
              </a:rPr>
              <a:t> </a:t>
            </a:r>
            <a:r>
              <a:rPr lang="en-US" sz="2000" dirty="0" smtClean="0">
                <a:solidFill>
                  <a:srgbClr val="FF0000"/>
                </a:solidFill>
                <a:latin typeface="Simplified Arabic" pitchFamily="18" charset="-78"/>
                <a:cs typeface="Simplified Arabic" pitchFamily="18" charset="-78"/>
              </a:rPr>
              <a:t>]</a:t>
            </a:r>
            <a:r>
              <a:rPr lang="ar-IQ" sz="2000" dirty="0" smtClean="0">
                <a:solidFill>
                  <a:srgbClr val="FF0000"/>
                </a:solidFill>
                <a:latin typeface="Simplified Arabic" pitchFamily="18" charset="-78"/>
                <a:cs typeface="Simplified Arabic" pitchFamily="18" charset="-78"/>
              </a:rPr>
              <a:t> في ليبيا</a:t>
            </a:r>
            <a:r>
              <a:rPr lang="en-US" sz="2000" dirty="0" smtClean="0">
                <a:solidFill>
                  <a:srgbClr val="FF0000"/>
                </a:solidFill>
                <a:latin typeface="Simplified Arabic" pitchFamily="18" charset="-78"/>
                <a:cs typeface="Simplified Arabic" pitchFamily="18" charset="-78"/>
              </a:rPr>
              <a:t>[</a:t>
            </a:r>
            <a:r>
              <a:rPr lang="ar-IQ" sz="2000" dirty="0" smtClean="0">
                <a:solidFill>
                  <a:srgbClr val="FF0000"/>
                </a:solidFill>
                <a:latin typeface="Simplified Arabic" pitchFamily="18" charset="-78"/>
                <a:cs typeface="Simplified Arabic" pitchFamily="18" charset="-78"/>
              </a:rPr>
              <a:t> </a:t>
            </a:r>
          </a:p>
          <a:p>
            <a:pPr marL="0" indent="0" algn="r" rtl="1">
              <a:buNone/>
            </a:pPr>
            <a:endParaRPr lang="ar-IQ" sz="2000" dirty="0">
              <a:latin typeface="Simplified Arabic" pitchFamily="18" charset="-78"/>
              <a:cs typeface="Simplified Arabic" pitchFamily="18" charset="-78"/>
            </a:endParaRPr>
          </a:p>
          <a:p>
            <a:pPr marL="0" indent="0" algn="r" rtl="1">
              <a:buNone/>
            </a:pPr>
            <a:r>
              <a:rPr lang="ar-IQ" sz="2000" dirty="0" smtClean="0">
                <a:solidFill>
                  <a:srgbClr val="FF0000"/>
                </a:solidFill>
                <a:latin typeface="Simplified Arabic" pitchFamily="18" charset="-78"/>
                <a:cs typeface="Simplified Arabic" pitchFamily="18" charset="-78"/>
              </a:rPr>
              <a:t>مثال (2) : خارطة بعنوان «ماينمارات»</a:t>
            </a:r>
          </a:p>
          <a:p>
            <a:pPr marL="0" indent="0" algn="r" rtl="1">
              <a:buNone/>
            </a:pPr>
            <a:r>
              <a:rPr lang="ar-IQ" sz="2000" dirty="0" smtClean="0">
                <a:solidFill>
                  <a:srgbClr val="FF0000"/>
                </a:solidFill>
                <a:latin typeface="Simplified Arabic" pitchFamily="18" charset="-78"/>
                <a:cs typeface="Simplified Arabic" pitchFamily="18" charset="-78"/>
              </a:rPr>
              <a:t>التطبيق : </a:t>
            </a:r>
          </a:p>
          <a:p>
            <a:pPr marL="0" indent="0" algn="r" rtl="1">
              <a:buNone/>
            </a:pPr>
            <a:r>
              <a:rPr lang="ar-IQ" sz="2000" dirty="0" smtClean="0">
                <a:solidFill>
                  <a:srgbClr val="FF0000"/>
                </a:solidFill>
                <a:latin typeface="Simplified Arabic" pitchFamily="18" charset="-78"/>
                <a:cs typeface="Simplified Arabic" pitchFamily="18" charset="-78"/>
              </a:rPr>
              <a:t>245 00 $</a:t>
            </a:r>
            <a:r>
              <a:rPr lang="en-US" sz="2000" dirty="0" smtClean="0">
                <a:solidFill>
                  <a:srgbClr val="FF0000"/>
                </a:solidFill>
                <a:latin typeface="Simplified Arabic" pitchFamily="18" charset="-78"/>
                <a:cs typeface="Simplified Arabic" pitchFamily="18" charset="-78"/>
              </a:rPr>
              <a:t>a</a:t>
            </a:r>
            <a:r>
              <a:rPr lang="ar-IQ" sz="2000" dirty="0" smtClean="0">
                <a:solidFill>
                  <a:srgbClr val="FF0000"/>
                </a:solidFill>
                <a:latin typeface="Simplified Arabic" pitchFamily="18" charset="-78"/>
                <a:cs typeface="Simplified Arabic" pitchFamily="18" charset="-78"/>
              </a:rPr>
              <a:t> ماينمارات : $</a:t>
            </a:r>
            <a:r>
              <a:rPr lang="en-US" sz="2000" dirty="0" smtClean="0">
                <a:solidFill>
                  <a:srgbClr val="FF0000"/>
                </a:solidFill>
                <a:latin typeface="Simplified Arabic" pitchFamily="18" charset="-78"/>
                <a:cs typeface="Simplified Arabic" pitchFamily="18" charset="-78"/>
              </a:rPr>
              <a:t>b</a:t>
            </a:r>
            <a:r>
              <a:rPr lang="ar-IQ" sz="2000" dirty="0" smtClean="0">
                <a:solidFill>
                  <a:srgbClr val="FF0000"/>
                </a:solidFill>
                <a:latin typeface="Simplified Arabic" pitchFamily="18" charset="-78"/>
                <a:cs typeface="Simplified Arabic" pitchFamily="18" charset="-78"/>
              </a:rPr>
              <a:t> </a:t>
            </a:r>
            <a:r>
              <a:rPr lang="en-US" sz="2000" dirty="0" smtClean="0">
                <a:solidFill>
                  <a:srgbClr val="FF0000"/>
                </a:solidFill>
                <a:latin typeface="Simplified Arabic" pitchFamily="18" charset="-78"/>
                <a:cs typeface="Simplified Arabic" pitchFamily="18" charset="-78"/>
              </a:rPr>
              <a:t>]</a:t>
            </a:r>
            <a:r>
              <a:rPr lang="ar-IQ" sz="2000" dirty="0" smtClean="0">
                <a:solidFill>
                  <a:srgbClr val="FF0000"/>
                </a:solidFill>
                <a:latin typeface="Simplified Arabic" pitchFamily="18" charset="-78"/>
                <a:cs typeface="Simplified Arabic" pitchFamily="18" charset="-78"/>
              </a:rPr>
              <a:t> مناطق مندلاي</a:t>
            </a:r>
            <a:r>
              <a:rPr lang="en-US" sz="2000" dirty="0" smtClean="0">
                <a:solidFill>
                  <a:srgbClr val="FF0000"/>
                </a:solidFill>
                <a:latin typeface="Simplified Arabic" pitchFamily="18" charset="-78"/>
                <a:cs typeface="Simplified Arabic" pitchFamily="18" charset="-78"/>
              </a:rPr>
              <a:t>[</a:t>
            </a:r>
            <a:r>
              <a:rPr lang="ar-IQ" sz="2000" dirty="0" smtClean="0">
                <a:solidFill>
                  <a:srgbClr val="FF0000"/>
                </a:solidFill>
                <a:latin typeface="Simplified Arabic" pitchFamily="18" charset="-78"/>
                <a:cs typeface="Simplified Arabic" pitchFamily="18" charset="-78"/>
              </a:rPr>
              <a:t> </a:t>
            </a:r>
          </a:p>
          <a:p>
            <a:pPr marL="0" indent="0" algn="r" rtl="1">
              <a:buNone/>
            </a:pPr>
            <a:endParaRPr lang="ar-IQ" sz="2000" dirty="0" smtClean="0">
              <a:solidFill>
                <a:srgbClr val="002060"/>
              </a:solidFill>
              <a:latin typeface="Simplified Arabic" pitchFamily="18" charset="-78"/>
              <a:cs typeface="Simplified Arabic" pitchFamily="18" charset="-78"/>
            </a:endParaRPr>
          </a:p>
          <a:p>
            <a:pPr algn="r" rtl="1">
              <a:buFont typeface="Wingdings" pitchFamily="2" charset="2"/>
              <a:buChar char="q"/>
            </a:pPr>
            <a:r>
              <a:rPr lang="ar-IQ" sz="2000" dirty="0" smtClean="0">
                <a:solidFill>
                  <a:srgbClr val="0070C0"/>
                </a:solidFill>
                <a:latin typeface="Simplified Arabic" pitchFamily="18" charset="-78"/>
                <a:cs typeface="Simplified Arabic" pitchFamily="18" charset="-78"/>
              </a:rPr>
              <a:t>مصدر بيانات الوصف للخارطة : تؤخذ بيانات الوصف من</a:t>
            </a:r>
            <a:r>
              <a:rPr lang="en-US" sz="2000" dirty="0" smtClean="0">
                <a:solidFill>
                  <a:srgbClr val="0070C0"/>
                </a:solidFill>
                <a:latin typeface="Simplified Arabic" pitchFamily="18" charset="-78"/>
                <a:cs typeface="Simplified Arabic" pitchFamily="18" charset="-78"/>
              </a:rPr>
              <a:t> </a:t>
            </a:r>
            <a:r>
              <a:rPr lang="ar-IQ" sz="2000" dirty="0" smtClean="0">
                <a:solidFill>
                  <a:srgbClr val="0070C0"/>
                </a:solidFill>
                <a:latin typeface="Simplified Arabic" pitchFamily="18" charset="-78"/>
                <a:cs typeface="Simplified Arabic" pitchFamily="18" charset="-78"/>
              </a:rPr>
              <a:t>الخارطة نفسها او حافظتها او احيانا من المواد المرافقة للخارطة كالنشرة او حامل الخارطة . الخ.</a:t>
            </a:r>
          </a:p>
          <a:p>
            <a:pPr marL="0" indent="0" algn="r" rtl="1">
              <a:buNone/>
            </a:pPr>
            <a:endParaRPr lang="ar-IQ" sz="2000" dirty="0" smtClean="0">
              <a:latin typeface="Simplified Arabic" pitchFamily="18" charset="-78"/>
              <a:cs typeface="Simplified Arabic" pitchFamily="18" charset="-78"/>
            </a:endParaRPr>
          </a:p>
          <a:p>
            <a:pPr marL="0" indent="0" algn="r" rtl="1">
              <a:buNone/>
            </a:pPr>
            <a:endParaRPr lang="en-US" sz="2000" dirty="0">
              <a:latin typeface="Simplified Arabic" pitchFamily="18" charset="-78"/>
              <a:cs typeface="Simplified Arabic" pitchFamily="18" charset="-78"/>
            </a:endParaRPr>
          </a:p>
        </p:txBody>
      </p:sp>
    </p:spTree>
    <p:extLst>
      <p:ext uri="{BB962C8B-B14F-4D97-AF65-F5344CB8AC3E}">
        <p14:creationId xmlns:p14="http://schemas.microsoft.com/office/powerpoint/2010/main" val="1803990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2400" dirty="0" smtClean="0">
                <a:latin typeface="Simplified Arabic" pitchFamily="18" charset="-78"/>
                <a:cs typeface="Simplified Arabic" pitchFamily="18" charset="-78"/>
              </a:rPr>
              <a:t>ا</a:t>
            </a:r>
            <a:r>
              <a:rPr lang="ar-IQ" sz="2400" dirty="0" smtClean="0">
                <a:solidFill>
                  <a:srgbClr val="00B0F0"/>
                </a:solidFill>
                <a:latin typeface="Simplified Arabic" pitchFamily="18" charset="-78"/>
                <a:cs typeface="Simplified Arabic" pitchFamily="18" charset="-78"/>
              </a:rPr>
              <a:t>لحقل الثابت 007 : الوصف المادي</a:t>
            </a:r>
            <a:br>
              <a:rPr lang="ar-IQ" sz="2400" dirty="0" smtClean="0">
                <a:solidFill>
                  <a:srgbClr val="00B0F0"/>
                </a:solidFill>
                <a:latin typeface="Simplified Arabic" pitchFamily="18" charset="-78"/>
                <a:cs typeface="Simplified Arabic" pitchFamily="18" charset="-78"/>
              </a:rPr>
            </a:br>
            <a:r>
              <a:rPr lang="ar-IQ" sz="2400" dirty="0" smtClean="0">
                <a:solidFill>
                  <a:srgbClr val="00B0F0"/>
                </a:solidFill>
                <a:latin typeface="Simplified Arabic" pitchFamily="18" charset="-78"/>
                <a:cs typeface="Simplified Arabic" pitchFamily="18" charset="-78"/>
              </a:rPr>
              <a:t>$</a:t>
            </a:r>
            <a:r>
              <a:rPr lang="en-US" sz="2400" dirty="0" smtClean="0">
                <a:solidFill>
                  <a:srgbClr val="00B0F0"/>
                </a:solidFill>
                <a:latin typeface="Simplified Arabic" pitchFamily="18" charset="-78"/>
                <a:cs typeface="Simplified Arabic" pitchFamily="18" charset="-78"/>
              </a:rPr>
              <a:t>b</a:t>
            </a:r>
            <a:r>
              <a:rPr lang="ar-IQ" sz="2400" dirty="0" smtClean="0">
                <a:solidFill>
                  <a:srgbClr val="00B0F0"/>
                </a:solidFill>
                <a:latin typeface="Simplified Arabic" pitchFamily="18" charset="-78"/>
                <a:cs typeface="Simplified Arabic" pitchFamily="18" charset="-78"/>
              </a:rPr>
              <a:t> التحديد العام للمادة : نوع المادة الخرائطية</a:t>
            </a:r>
            <a:endParaRPr lang="en-US" sz="2400" dirty="0">
              <a:solidFill>
                <a:srgbClr val="00B0F0"/>
              </a:solidFill>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a:bodyPr>
          <a:lstStyle/>
          <a:p>
            <a:pPr marL="0" indent="0" algn="r" rtl="1">
              <a:buNone/>
            </a:pPr>
            <a:r>
              <a:rPr lang="ar-IQ" sz="2000" dirty="0" smtClean="0">
                <a:solidFill>
                  <a:schemeClr val="bg2">
                    <a:lumMod val="10000"/>
                  </a:schemeClr>
                </a:solidFill>
                <a:latin typeface="Simplified Arabic" pitchFamily="18" charset="-78"/>
                <a:cs typeface="Simplified Arabic" pitchFamily="18" charset="-78"/>
              </a:rPr>
              <a:t>يتضمن هذا الحقل مجموعة من الحقول الفرعية التي تستخدم لوصف الخارطة من ناحية الشكل المادي وكما يأتي :</a:t>
            </a:r>
          </a:p>
          <a:p>
            <a:pPr marL="0" indent="0" algn="r" rtl="1">
              <a:buNone/>
            </a:pPr>
            <a:r>
              <a:rPr lang="ar-IQ" sz="2000" dirty="0" smtClean="0">
                <a:solidFill>
                  <a:srgbClr val="C00000"/>
                </a:solidFill>
                <a:latin typeface="Simplified Arabic" pitchFamily="18" charset="-78"/>
                <a:cs typeface="Simplified Arabic" pitchFamily="18" charset="-78"/>
              </a:rPr>
              <a:t>$</a:t>
            </a:r>
            <a:r>
              <a:rPr lang="en-US" sz="2000" dirty="0" smtClean="0">
                <a:solidFill>
                  <a:srgbClr val="C00000"/>
                </a:solidFill>
                <a:latin typeface="Simplified Arabic" pitchFamily="18" charset="-78"/>
                <a:cs typeface="Simplified Arabic" pitchFamily="18" charset="-78"/>
              </a:rPr>
              <a:t>a</a:t>
            </a:r>
            <a:r>
              <a:rPr lang="ar-IQ" sz="2000" dirty="0" smtClean="0">
                <a:solidFill>
                  <a:srgbClr val="C00000"/>
                </a:solidFill>
                <a:latin typeface="Simplified Arabic" pitchFamily="18" charset="-78"/>
                <a:cs typeface="Simplified Arabic" pitchFamily="18" charset="-78"/>
              </a:rPr>
              <a:t> نوع المادة : تكون القيمة </a:t>
            </a:r>
            <a:r>
              <a:rPr lang="en-US" sz="2000" dirty="0" smtClean="0">
                <a:solidFill>
                  <a:srgbClr val="C00000"/>
                </a:solidFill>
                <a:latin typeface="Simplified Arabic" pitchFamily="18" charset="-78"/>
                <a:cs typeface="Simplified Arabic" pitchFamily="18" charset="-78"/>
              </a:rPr>
              <a:t>a</a:t>
            </a:r>
            <a:r>
              <a:rPr lang="ar-IQ" sz="2000" dirty="0" smtClean="0">
                <a:solidFill>
                  <a:srgbClr val="C00000"/>
                </a:solidFill>
                <a:latin typeface="Simplified Arabic" pitchFamily="18" charset="-78"/>
                <a:cs typeface="Simplified Arabic" pitchFamily="18" charset="-78"/>
              </a:rPr>
              <a:t> (خارطة)                       </a:t>
            </a:r>
          </a:p>
          <a:p>
            <a:pPr marL="0" indent="0" algn="r" rtl="1">
              <a:buNone/>
            </a:pPr>
            <a:r>
              <a:rPr lang="ar-IQ" sz="2000" dirty="0" smtClean="0">
                <a:solidFill>
                  <a:srgbClr val="C00000"/>
                </a:solidFill>
                <a:latin typeface="Simplified Arabic" pitchFamily="18" charset="-78"/>
                <a:cs typeface="Simplified Arabic" pitchFamily="18" charset="-78"/>
              </a:rPr>
              <a:t>$</a:t>
            </a:r>
            <a:r>
              <a:rPr lang="en-US" sz="2000" dirty="0" smtClean="0">
                <a:solidFill>
                  <a:srgbClr val="C00000"/>
                </a:solidFill>
                <a:latin typeface="Simplified Arabic" pitchFamily="18" charset="-78"/>
                <a:cs typeface="Simplified Arabic" pitchFamily="18" charset="-78"/>
              </a:rPr>
              <a:t>b</a:t>
            </a:r>
            <a:r>
              <a:rPr lang="ar-IQ" sz="2000" dirty="0" smtClean="0">
                <a:solidFill>
                  <a:srgbClr val="C00000"/>
                </a:solidFill>
                <a:latin typeface="Simplified Arabic" pitchFamily="18" charset="-78"/>
                <a:cs typeface="Simplified Arabic" pitchFamily="18" charset="-78"/>
              </a:rPr>
              <a:t> التحديد العام للمادة : </a:t>
            </a:r>
            <a:r>
              <a:rPr lang="en-US" sz="2000" dirty="0" smtClean="0">
                <a:solidFill>
                  <a:srgbClr val="C00000"/>
                </a:solidFill>
                <a:latin typeface="Simplified Arabic" pitchFamily="18" charset="-78"/>
                <a:cs typeface="Simplified Arabic" pitchFamily="18" charset="-78"/>
              </a:rPr>
              <a:t>d</a:t>
            </a:r>
            <a:r>
              <a:rPr lang="ar-IQ" sz="2000" dirty="0" smtClean="0">
                <a:solidFill>
                  <a:srgbClr val="C00000"/>
                </a:solidFill>
                <a:latin typeface="Simplified Arabic" pitchFamily="18" charset="-78"/>
                <a:cs typeface="Simplified Arabic" pitchFamily="18" charset="-78"/>
              </a:rPr>
              <a:t> (اطلس)</a:t>
            </a:r>
          </a:p>
          <a:p>
            <a:pPr marL="0" indent="0" algn="r" rtl="1">
              <a:buNone/>
            </a:pPr>
            <a:r>
              <a:rPr lang="ar-IQ" sz="2000" dirty="0">
                <a:solidFill>
                  <a:srgbClr val="C00000"/>
                </a:solidFill>
                <a:latin typeface="Simplified Arabic" pitchFamily="18" charset="-78"/>
                <a:cs typeface="Simplified Arabic" pitchFamily="18" charset="-78"/>
              </a:rPr>
              <a:t> </a:t>
            </a:r>
            <a:r>
              <a:rPr lang="ar-IQ" sz="2000" dirty="0" smtClean="0">
                <a:solidFill>
                  <a:srgbClr val="C00000"/>
                </a:solidFill>
                <a:latin typeface="Simplified Arabic" pitchFamily="18" charset="-78"/>
                <a:cs typeface="Simplified Arabic" pitchFamily="18" charset="-78"/>
              </a:rPr>
              <a:t>                        </a:t>
            </a:r>
            <a:r>
              <a:rPr lang="en-US" sz="2000" dirty="0" smtClean="0">
                <a:solidFill>
                  <a:srgbClr val="C00000"/>
                </a:solidFill>
                <a:latin typeface="Simplified Arabic" pitchFamily="18" charset="-78"/>
                <a:cs typeface="Simplified Arabic" pitchFamily="18" charset="-78"/>
              </a:rPr>
              <a:t>g</a:t>
            </a:r>
            <a:r>
              <a:rPr lang="ar-IQ" sz="2000" dirty="0" smtClean="0">
                <a:solidFill>
                  <a:srgbClr val="C00000"/>
                </a:solidFill>
                <a:latin typeface="Simplified Arabic" pitchFamily="18" charset="-78"/>
                <a:cs typeface="Simplified Arabic" pitchFamily="18" charset="-78"/>
              </a:rPr>
              <a:t> (مخطط)</a:t>
            </a:r>
          </a:p>
          <a:p>
            <a:pPr marL="0" indent="0" algn="r" rtl="1">
              <a:buNone/>
            </a:pPr>
            <a:r>
              <a:rPr lang="ar-IQ" sz="2000" dirty="0">
                <a:solidFill>
                  <a:srgbClr val="C00000"/>
                </a:solidFill>
                <a:latin typeface="Simplified Arabic" pitchFamily="18" charset="-78"/>
                <a:cs typeface="Simplified Arabic" pitchFamily="18" charset="-78"/>
              </a:rPr>
              <a:t> </a:t>
            </a:r>
            <a:r>
              <a:rPr lang="ar-IQ" sz="2000" dirty="0" smtClean="0">
                <a:solidFill>
                  <a:srgbClr val="C00000"/>
                </a:solidFill>
                <a:latin typeface="Simplified Arabic" pitchFamily="18" charset="-78"/>
                <a:cs typeface="Simplified Arabic" pitchFamily="18" charset="-78"/>
              </a:rPr>
              <a:t>                        </a:t>
            </a:r>
            <a:r>
              <a:rPr lang="en-US" sz="2000" dirty="0" smtClean="0">
                <a:solidFill>
                  <a:srgbClr val="C00000"/>
                </a:solidFill>
                <a:latin typeface="Simplified Arabic" pitchFamily="18" charset="-78"/>
                <a:cs typeface="Simplified Arabic" pitchFamily="18" charset="-78"/>
              </a:rPr>
              <a:t>j</a:t>
            </a:r>
            <a:r>
              <a:rPr lang="ar-IQ" sz="2000" dirty="0" smtClean="0">
                <a:solidFill>
                  <a:srgbClr val="C00000"/>
                </a:solidFill>
                <a:latin typeface="Simplified Arabic" pitchFamily="18" charset="-78"/>
                <a:cs typeface="Simplified Arabic" pitchFamily="18" charset="-78"/>
              </a:rPr>
              <a:t> (خارطة)</a:t>
            </a:r>
          </a:p>
          <a:p>
            <a:pPr marL="0" indent="0" algn="r" rtl="1">
              <a:buNone/>
            </a:pPr>
            <a:r>
              <a:rPr lang="ar-IQ" sz="2000" dirty="0">
                <a:solidFill>
                  <a:srgbClr val="C00000"/>
                </a:solidFill>
                <a:latin typeface="Simplified Arabic" pitchFamily="18" charset="-78"/>
                <a:cs typeface="Simplified Arabic" pitchFamily="18" charset="-78"/>
              </a:rPr>
              <a:t> </a:t>
            </a:r>
            <a:r>
              <a:rPr lang="ar-IQ" sz="2000" dirty="0" smtClean="0">
                <a:solidFill>
                  <a:srgbClr val="C00000"/>
                </a:solidFill>
                <a:latin typeface="Simplified Arabic" pitchFamily="18" charset="-78"/>
                <a:cs typeface="Simplified Arabic" pitchFamily="18" charset="-78"/>
              </a:rPr>
              <a:t>                        </a:t>
            </a:r>
            <a:r>
              <a:rPr lang="en-US" sz="2000" dirty="0" smtClean="0">
                <a:solidFill>
                  <a:srgbClr val="C00000"/>
                </a:solidFill>
                <a:latin typeface="Simplified Arabic" pitchFamily="18" charset="-78"/>
                <a:cs typeface="Simplified Arabic" pitchFamily="18" charset="-78"/>
              </a:rPr>
              <a:t>k</a:t>
            </a:r>
            <a:r>
              <a:rPr lang="ar-IQ" sz="2000" dirty="0" smtClean="0">
                <a:solidFill>
                  <a:srgbClr val="C00000"/>
                </a:solidFill>
                <a:latin typeface="Simplified Arabic" pitchFamily="18" charset="-78"/>
                <a:cs typeface="Simplified Arabic" pitchFamily="18" charset="-78"/>
              </a:rPr>
              <a:t> (بروفايل)</a:t>
            </a:r>
          </a:p>
          <a:p>
            <a:pPr marL="0" indent="0" algn="r" rtl="1">
              <a:buNone/>
            </a:pPr>
            <a:r>
              <a:rPr lang="ar-IQ" sz="2000" dirty="0">
                <a:solidFill>
                  <a:srgbClr val="C00000"/>
                </a:solidFill>
                <a:latin typeface="Simplified Arabic" pitchFamily="18" charset="-78"/>
                <a:cs typeface="Simplified Arabic" pitchFamily="18" charset="-78"/>
              </a:rPr>
              <a:t> </a:t>
            </a:r>
            <a:r>
              <a:rPr lang="ar-IQ" sz="2000" dirty="0" smtClean="0">
                <a:solidFill>
                  <a:srgbClr val="C00000"/>
                </a:solidFill>
                <a:latin typeface="Simplified Arabic" pitchFamily="18" charset="-78"/>
                <a:cs typeface="Simplified Arabic" pitchFamily="18" charset="-78"/>
              </a:rPr>
              <a:t>                        </a:t>
            </a:r>
            <a:r>
              <a:rPr lang="en-US" sz="2000" dirty="0" smtClean="0">
                <a:solidFill>
                  <a:srgbClr val="C00000"/>
                </a:solidFill>
                <a:latin typeface="Simplified Arabic" pitchFamily="18" charset="-78"/>
                <a:cs typeface="Simplified Arabic" pitchFamily="18" charset="-78"/>
              </a:rPr>
              <a:t>q</a:t>
            </a:r>
            <a:r>
              <a:rPr lang="ar-IQ" sz="2000" dirty="0" smtClean="0">
                <a:solidFill>
                  <a:srgbClr val="C00000"/>
                </a:solidFill>
                <a:latin typeface="Simplified Arabic" pitchFamily="18" charset="-78"/>
                <a:cs typeface="Simplified Arabic" pitchFamily="18" charset="-78"/>
              </a:rPr>
              <a:t> (نموذج)</a:t>
            </a:r>
          </a:p>
          <a:p>
            <a:pPr marL="0" indent="0" algn="r" rtl="1">
              <a:buNone/>
            </a:pPr>
            <a:r>
              <a:rPr lang="ar-IQ" sz="2000" dirty="0" smtClean="0">
                <a:solidFill>
                  <a:srgbClr val="C00000"/>
                </a:solidFill>
                <a:latin typeface="Simplified Arabic" pitchFamily="18" charset="-78"/>
                <a:cs typeface="Simplified Arabic" pitchFamily="18" charset="-78"/>
              </a:rPr>
              <a:t>                         </a:t>
            </a:r>
            <a:r>
              <a:rPr lang="en-US" sz="2000" dirty="0" smtClean="0">
                <a:solidFill>
                  <a:srgbClr val="C00000"/>
                </a:solidFill>
                <a:latin typeface="Simplified Arabic" pitchFamily="18" charset="-78"/>
                <a:cs typeface="Simplified Arabic" pitchFamily="18" charset="-78"/>
              </a:rPr>
              <a:t> r</a:t>
            </a:r>
            <a:r>
              <a:rPr lang="ar-IQ" sz="2000" dirty="0" smtClean="0">
                <a:solidFill>
                  <a:srgbClr val="C00000"/>
                </a:solidFill>
                <a:latin typeface="Simplified Arabic" pitchFamily="18" charset="-78"/>
                <a:cs typeface="Simplified Arabic" pitchFamily="18" charset="-78"/>
              </a:rPr>
              <a:t>(صورة اقمار صناعية)</a:t>
            </a:r>
          </a:p>
          <a:p>
            <a:pPr marL="0" indent="0" algn="r" rtl="1">
              <a:buNone/>
            </a:pPr>
            <a:r>
              <a:rPr lang="ar-IQ" sz="2000" dirty="0">
                <a:solidFill>
                  <a:srgbClr val="C00000"/>
                </a:solidFill>
                <a:latin typeface="Simplified Arabic" pitchFamily="18" charset="-78"/>
                <a:cs typeface="Simplified Arabic" pitchFamily="18" charset="-78"/>
              </a:rPr>
              <a:t> </a:t>
            </a:r>
            <a:r>
              <a:rPr lang="ar-IQ" sz="2000" dirty="0" smtClean="0">
                <a:solidFill>
                  <a:srgbClr val="C00000"/>
                </a:solidFill>
                <a:latin typeface="Simplified Arabic" pitchFamily="18" charset="-78"/>
                <a:cs typeface="Simplified Arabic" pitchFamily="18" charset="-78"/>
              </a:rPr>
              <a:t>                        </a:t>
            </a:r>
            <a:r>
              <a:rPr lang="en-US" sz="2000" dirty="0" smtClean="0">
                <a:solidFill>
                  <a:srgbClr val="C00000"/>
                </a:solidFill>
                <a:latin typeface="Simplified Arabic" pitchFamily="18" charset="-78"/>
                <a:cs typeface="Simplified Arabic" pitchFamily="18" charset="-78"/>
              </a:rPr>
              <a:t>s</a:t>
            </a:r>
            <a:r>
              <a:rPr lang="ar-IQ" sz="2000" dirty="0" smtClean="0">
                <a:solidFill>
                  <a:srgbClr val="C00000"/>
                </a:solidFill>
                <a:latin typeface="Simplified Arabic" pitchFamily="18" charset="-78"/>
                <a:cs typeface="Simplified Arabic" pitchFamily="18" charset="-78"/>
              </a:rPr>
              <a:t> (جزء)</a:t>
            </a:r>
            <a:endParaRPr lang="en-US" sz="2000" dirty="0">
              <a:solidFill>
                <a:srgbClr val="C000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979491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2400" dirty="0" smtClean="0">
                <a:solidFill>
                  <a:srgbClr val="0070C0"/>
                </a:solidFill>
                <a:latin typeface="Simplified Arabic" pitchFamily="18" charset="-78"/>
                <a:cs typeface="Simplified Arabic" pitchFamily="18" charset="-78"/>
              </a:rPr>
              <a:t>007 (التحديد العام للمادة)</a:t>
            </a:r>
            <a:br>
              <a:rPr lang="ar-IQ" sz="2400" dirty="0" smtClean="0">
                <a:solidFill>
                  <a:srgbClr val="0070C0"/>
                </a:solidFill>
                <a:latin typeface="Simplified Arabic" pitchFamily="18" charset="-78"/>
                <a:cs typeface="Simplified Arabic" pitchFamily="18" charset="-78"/>
              </a:rPr>
            </a:br>
            <a:r>
              <a:rPr lang="ar-IQ" sz="2400" dirty="0" smtClean="0">
                <a:solidFill>
                  <a:srgbClr val="0070C0"/>
                </a:solidFill>
                <a:latin typeface="Simplified Arabic" pitchFamily="18" charset="-78"/>
                <a:cs typeface="Simplified Arabic" pitchFamily="18" charset="-78"/>
              </a:rPr>
              <a:t>$</a:t>
            </a:r>
            <a:r>
              <a:rPr lang="en-US" sz="2400" dirty="0" smtClean="0">
                <a:solidFill>
                  <a:srgbClr val="0070C0"/>
                </a:solidFill>
                <a:latin typeface="Simplified Arabic" pitchFamily="18" charset="-78"/>
                <a:cs typeface="Simplified Arabic" pitchFamily="18" charset="-78"/>
              </a:rPr>
              <a:t>e</a:t>
            </a:r>
            <a:r>
              <a:rPr lang="ar-IQ" sz="2400" dirty="0" smtClean="0">
                <a:solidFill>
                  <a:srgbClr val="0070C0"/>
                </a:solidFill>
                <a:latin typeface="Simplified Arabic" pitchFamily="18" charset="-78"/>
                <a:cs typeface="Simplified Arabic" pitchFamily="18" charset="-78"/>
              </a:rPr>
              <a:t> الوسيط المادي الذي ترسم عليه الخارطة</a:t>
            </a:r>
            <a:endParaRPr lang="en-US" sz="2400" dirty="0">
              <a:solidFill>
                <a:srgbClr val="0070C0"/>
              </a:solidFill>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a:bodyPr>
          <a:lstStyle/>
          <a:p>
            <a:pPr marL="0" indent="0" algn="r" rtl="1">
              <a:buNone/>
            </a:pPr>
            <a:r>
              <a:rPr lang="ar-IQ" sz="2000" dirty="0" smtClean="0">
                <a:solidFill>
                  <a:schemeClr val="accent6">
                    <a:lumMod val="50000"/>
                  </a:schemeClr>
                </a:solidFill>
                <a:latin typeface="Simplified Arabic" pitchFamily="18" charset="-78"/>
                <a:cs typeface="Simplified Arabic" pitchFamily="18" charset="-78"/>
              </a:rPr>
              <a:t>$</a:t>
            </a:r>
            <a:r>
              <a:rPr lang="en-US" sz="2000" dirty="0" smtClean="0">
                <a:solidFill>
                  <a:schemeClr val="accent6">
                    <a:lumMod val="50000"/>
                  </a:schemeClr>
                </a:solidFill>
                <a:latin typeface="Simplified Arabic" pitchFamily="18" charset="-78"/>
                <a:cs typeface="Simplified Arabic" pitchFamily="18" charset="-78"/>
              </a:rPr>
              <a:t>e</a:t>
            </a:r>
            <a:r>
              <a:rPr lang="ar-IQ" sz="2000" dirty="0" smtClean="0">
                <a:solidFill>
                  <a:schemeClr val="accent6">
                    <a:lumMod val="50000"/>
                  </a:schemeClr>
                </a:solidFill>
                <a:latin typeface="Simplified Arabic" pitchFamily="18" charset="-78"/>
                <a:cs typeface="Simplified Arabic" pitchFamily="18" charset="-78"/>
              </a:rPr>
              <a:t> (الوسيط المادي) : </a:t>
            </a:r>
            <a:r>
              <a:rPr lang="en-US" sz="2000" dirty="0" smtClean="0">
                <a:solidFill>
                  <a:schemeClr val="accent6">
                    <a:lumMod val="50000"/>
                  </a:schemeClr>
                </a:solidFill>
                <a:latin typeface="Simplified Arabic" pitchFamily="18" charset="-78"/>
                <a:cs typeface="Simplified Arabic" pitchFamily="18" charset="-78"/>
              </a:rPr>
              <a:t>a</a:t>
            </a:r>
            <a:r>
              <a:rPr lang="ar-IQ" sz="2000" dirty="0" smtClean="0">
                <a:solidFill>
                  <a:schemeClr val="accent6">
                    <a:lumMod val="50000"/>
                  </a:schemeClr>
                </a:solidFill>
                <a:latin typeface="Simplified Arabic" pitchFamily="18" charset="-78"/>
                <a:cs typeface="Simplified Arabic" pitchFamily="18" charset="-78"/>
              </a:rPr>
              <a:t> (الورق)         </a:t>
            </a:r>
            <a:r>
              <a:rPr lang="en-US" sz="2000" dirty="0" smtClean="0">
                <a:solidFill>
                  <a:schemeClr val="accent6">
                    <a:lumMod val="50000"/>
                  </a:schemeClr>
                </a:solidFill>
                <a:latin typeface="Simplified Arabic" pitchFamily="18" charset="-78"/>
                <a:cs typeface="Simplified Arabic" pitchFamily="18" charset="-78"/>
              </a:rPr>
              <a:t>p</a:t>
            </a:r>
            <a:r>
              <a:rPr lang="ar-IQ" sz="2000" dirty="0" smtClean="0">
                <a:solidFill>
                  <a:schemeClr val="accent6">
                    <a:lumMod val="50000"/>
                  </a:schemeClr>
                </a:solidFill>
                <a:latin typeface="Simplified Arabic" pitchFamily="18" charset="-78"/>
                <a:cs typeface="Simplified Arabic" pitchFamily="18" charset="-78"/>
              </a:rPr>
              <a:t> (الجص)</a:t>
            </a:r>
          </a:p>
          <a:p>
            <a:pPr marL="0" indent="0" algn="r" rtl="1">
              <a:buNone/>
            </a:pPr>
            <a:r>
              <a:rPr lang="ar-IQ" sz="2000" dirty="0">
                <a:solidFill>
                  <a:schemeClr val="accent6">
                    <a:lumMod val="50000"/>
                  </a:schemeClr>
                </a:solidFill>
                <a:latin typeface="Simplified Arabic" pitchFamily="18" charset="-78"/>
                <a:cs typeface="Simplified Arabic" pitchFamily="18" charset="-78"/>
              </a:rPr>
              <a:t> </a:t>
            </a:r>
            <a:r>
              <a:rPr lang="ar-IQ" sz="2000" dirty="0" smtClean="0">
                <a:solidFill>
                  <a:schemeClr val="accent6">
                    <a:lumMod val="50000"/>
                  </a:schemeClr>
                </a:solidFill>
                <a:latin typeface="Simplified Arabic" pitchFamily="18" charset="-78"/>
                <a:cs typeface="Simplified Arabic" pitchFamily="18" charset="-78"/>
              </a:rPr>
              <a:t>                      </a:t>
            </a:r>
            <a:r>
              <a:rPr lang="en-US" sz="2000" dirty="0" smtClean="0">
                <a:solidFill>
                  <a:schemeClr val="accent6">
                    <a:lumMod val="50000"/>
                  </a:schemeClr>
                </a:solidFill>
                <a:latin typeface="Simplified Arabic" pitchFamily="18" charset="-78"/>
                <a:cs typeface="Simplified Arabic" pitchFamily="18" charset="-78"/>
              </a:rPr>
              <a:t>b</a:t>
            </a:r>
            <a:r>
              <a:rPr lang="ar-IQ" sz="2000" dirty="0" smtClean="0">
                <a:solidFill>
                  <a:schemeClr val="accent6">
                    <a:lumMod val="50000"/>
                  </a:schemeClr>
                </a:solidFill>
                <a:latin typeface="Simplified Arabic" pitchFamily="18" charset="-78"/>
                <a:cs typeface="Simplified Arabic" pitchFamily="18" charset="-78"/>
              </a:rPr>
              <a:t> (الخشب)        </a:t>
            </a:r>
            <a:r>
              <a:rPr lang="en-US" sz="2000" dirty="0" smtClean="0">
                <a:solidFill>
                  <a:schemeClr val="accent6">
                    <a:lumMod val="50000"/>
                  </a:schemeClr>
                </a:solidFill>
                <a:latin typeface="Simplified Arabic" pitchFamily="18" charset="-78"/>
                <a:cs typeface="Simplified Arabic" pitchFamily="18" charset="-78"/>
              </a:rPr>
              <a:t>r</a:t>
            </a:r>
            <a:r>
              <a:rPr lang="ar-IQ" sz="2000" dirty="0" smtClean="0">
                <a:solidFill>
                  <a:schemeClr val="accent6">
                    <a:lumMod val="50000"/>
                  </a:schemeClr>
                </a:solidFill>
                <a:latin typeface="Simplified Arabic" pitchFamily="18" charset="-78"/>
                <a:cs typeface="Simplified Arabic" pitchFamily="18" charset="-78"/>
              </a:rPr>
              <a:t> (قاعدة مرنة للتصوير الفوتوغرافي</a:t>
            </a:r>
          </a:p>
          <a:p>
            <a:pPr marL="0" indent="0" algn="r" rtl="1">
              <a:buNone/>
            </a:pPr>
            <a:r>
              <a:rPr lang="ar-IQ" sz="2000" dirty="0">
                <a:solidFill>
                  <a:schemeClr val="accent6">
                    <a:lumMod val="50000"/>
                  </a:schemeClr>
                </a:solidFill>
                <a:latin typeface="Simplified Arabic" pitchFamily="18" charset="-78"/>
                <a:cs typeface="Simplified Arabic" pitchFamily="18" charset="-78"/>
              </a:rPr>
              <a:t> </a:t>
            </a:r>
            <a:r>
              <a:rPr lang="ar-IQ" sz="2000" dirty="0" smtClean="0">
                <a:solidFill>
                  <a:schemeClr val="accent6">
                    <a:lumMod val="50000"/>
                  </a:schemeClr>
                </a:solidFill>
                <a:latin typeface="Simplified Arabic" pitchFamily="18" charset="-78"/>
                <a:cs typeface="Simplified Arabic" pitchFamily="18" charset="-78"/>
              </a:rPr>
              <a:t>                      </a:t>
            </a:r>
            <a:r>
              <a:rPr lang="en-US" sz="2000" dirty="0" smtClean="0">
                <a:solidFill>
                  <a:schemeClr val="accent6">
                    <a:lumMod val="50000"/>
                  </a:schemeClr>
                </a:solidFill>
                <a:latin typeface="Simplified Arabic" pitchFamily="18" charset="-78"/>
                <a:cs typeface="Simplified Arabic" pitchFamily="18" charset="-78"/>
              </a:rPr>
              <a:t>c</a:t>
            </a:r>
            <a:r>
              <a:rPr lang="ar-IQ" sz="2000" dirty="0" smtClean="0">
                <a:solidFill>
                  <a:schemeClr val="accent6">
                    <a:lumMod val="50000"/>
                  </a:schemeClr>
                </a:solidFill>
                <a:latin typeface="Simplified Arabic" pitchFamily="18" charset="-78"/>
                <a:cs typeface="Simplified Arabic" pitchFamily="18" charset="-78"/>
              </a:rPr>
              <a:t> (الحجر)        </a:t>
            </a:r>
            <a:r>
              <a:rPr lang="en-US" sz="2000" dirty="0" smtClean="0">
                <a:solidFill>
                  <a:schemeClr val="accent6">
                    <a:lumMod val="50000"/>
                  </a:schemeClr>
                </a:solidFill>
                <a:latin typeface="Simplified Arabic" pitchFamily="18" charset="-78"/>
                <a:cs typeface="Simplified Arabic" pitchFamily="18" charset="-78"/>
              </a:rPr>
              <a:t>s</a:t>
            </a:r>
            <a:r>
              <a:rPr lang="ar-IQ" sz="2000" dirty="0" smtClean="0">
                <a:solidFill>
                  <a:schemeClr val="accent6">
                    <a:lumMod val="50000"/>
                  </a:schemeClr>
                </a:solidFill>
                <a:latin typeface="Simplified Arabic" pitchFamily="18" charset="-78"/>
                <a:cs typeface="Simplified Arabic" pitchFamily="18" charset="-78"/>
              </a:rPr>
              <a:t> (قاعدة غير مرنة للتصوير الفوتوغرافي - ايجابي)</a:t>
            </a:r>
          </a:p>
          <a:p>
            <a:pPr marL="0" indent="0" algn="r" rtl="1">
              <a:buNone/>
            </a:pPr>
            <a:r>
              <a:rPr lang="ar-IQ" sz="2000" dirty="0">
                <a:solidFill>
                  <a:schemeClr val="accent6">
                    <a:lumMod val="50000"/>
                  </a:schemeClr>
                </a:solidFill>
                <a:latin typeface="Simplified Arabic" pitchFamily="18" charset="-78"/>
                <a:cs typeface="Simplified Arabic" pitchFamily="18" charset="-78"/>
              </a:rPr>
              <a:t> </a:t>
            </a:r>
            <a:r>
              <a:rPr lang="ar-IQ" sz="2000" dirty="0" smtClean="0">
                <a:solidFill>
                  <a:schemeClr val="accent6">
                    <a:lumMod val="50000"/>
                  </a:schemeClr>
                </a:solidFill>
                <a:latin typeface="Simplified Arabic" pitchFamily="18" charset="-78"/>
                <a:cs typeface="Simplified Arabic" pitchFamily="18" charset="-78"/>
              </a:rPr>
              <a:t>                      </a:t>
            </a:r>
            <a:r>
              <a:rPr lang="en-US" sz="2000" dirty="0" smtClean="0">
                <a:solidFill>
                  <a:schemeClr val="accent6">
                    <a:lumMod val="50000"/>
                  </a:schemeClr>
                </a:solidFill>
                <a:latin typeface="Simplified Arabic" pitchFamily="18" charset="-78"/>
                <a:cs typeface="Simplified Arabic" pitchFamily="18" charset="-78"/>
              </a:rPr>
              <a:t>d</a:t>
            </a:r>
            <a:r>
              <a:rPr lang="ar-IQ" sz="2000" dirty="0" smtClean="0">
                <a:solidFill>
                  <a:schemeClr val="accent6">
                    <a:lumMod val="50000"/>
                  </a:schemeClr>
                </a:solidFill>
                <a:latin typeface="Simplified Arabic" pitchFamily="18" charset="-78"/>
                <a:cs typeface="Simplified Arabic" pitchFamily="18" charset="-78"/>
              </a:rPr>
              <a:t> (المعدن)        </a:t>
            </a:r>
            <a:r>
              <a:rPr lang="en-US" sz="2000" dirty="0" smtClean="0">
                <a:solidFill>
                  <a:schemeClr val="accent6">
                    <a:lumMod val="50000"/>
                  </a:schemeClr>
                </a:solidFill>
                <a:latin typeface="Simplified Arabic" pitchFamily="18" charset="-78"/>
                <a:cs typeface="Simplified Arabic" pitchFamily="18" charset="-78"/>
              </a:rPr>
              <a:t>t</a:t>
            </a:r>
            <a:r>
              <a:rPr lang="ar-IQ" sz="2000" dirty="0" smtClean="0">
                <a:solidFill>
                  <a:schemeClr val="accent6">
                    <a:lumMod val="50000"/>
                  </a:schemeClr>
                </a:solidFill>
                <a:latin typeface="Simplified Arabic" pitchFamily="18" charset="-78"/>
                <a:cs typeface="Simplified Arabic" pitchFamily="18" charset="-78"/>
              </a:rPr>
              <a:t> (قاعدة غير مرنة للتصوير الفوتوغرافي – سلبي)       </a:t>
            </a:r>
          </a:p>
          <a:p>
            <a:pPr marL="0" indent="0" algn="r" rtl="1">
              <a:buNone/>
            </a:pPr>
            <a:r>
              <a:rPr lang="ar-IQ" sz="2000" dirty="0">
                <a:solidFill>
                  <a:schemeClr val="accent6">
                    <a:lumMod val="50000"/>
                  </a:schemeClr>
                </a:solidFill>
                <a:latin typeface="Simplified Arabic" pitchFamily="18" charset="-78"/>
                <a:cs typeface="Simplified Arabic" pitchFamily="18" charset="-78"/>
              </a:rPr>
              <a:t> </a:t>
            </a:r>
            <a:r>
              <a:rPr lang="ar-IQ" sz="2000" dirty="0" smtClean="0">
                <a:solidFill>
                  <a:schemeClr val="accent6">
                    <a:lumMod val="50000"/>
                  </a:schemeClr>
                </a:solidFill>
                <a:latin typeface="Simplified Arabic" pitchFamily="18" charset="-78"/>
                <a:cs typeface="Simplified Arabic" pitchFamily="18" charset="-78"/>
              </a:rPr>
              <a:t>                      </a:t>
            </a:r>
            <a:r>
              <a:rPr lang="en-US" sz="2000" dirty="0" smtClean="0">
                <a:solidFill>
                  <a:schemeClr val="accent6">
                    <a:lumMod val="50000"/>
                  </a:schemeClr>
                </a:solidFill>
                <a:latin typeface="Simplified Arabic" pitchFamily="18" charset="-78"/>
                <a:cs typeface="Simplified Arabic" pitchFamily="18" charset="-78"/>
              </a:rPr>
              <a:t>e</a:t>
            </a:r>
            <a:r>
              <a:rPr lang="ar-IQ" sz="2000" dirty="0" smtClean="0">
                <a:solidFill>
                  <a:schemeClr val="accent6">
                    <a:lumMod val="50000"/>
                  </a:schemeClr>
                </a:solidFill>
                <a:latin typeface="Simplified Arabic" pitchFamily="18" charset="-78"/>
                <a:cs typeface="Simplified Arabic" pitchFamily="18" charset="-78"/>
              </a:rPr>
              <a:t> (اصطناعي)    </a:t>
            </a:r>
            <a:r>
              <a:rPr lang="en-US" sz="2000" dirty="0" smtClean="0">
                <a:solidFill>
                  <a:schemeClr val="accent6">
                    <a:lumMod val="50000"/>
                  </a:schemeClr>
                </a:solidFill>
                <a:latin typeface="Simplified Arabic" pitchFamily="18" charset="-78"/>
                <a:cs typeface="Simplified Arabic" pitchFamily="18" charset="-78"/>
              </a:rPr>
              <a:t>u</a:t>
            </a:r>
            <a:r>
              <a:rPr lang="ar-IQ" sz="2000" dirty="0" smtClean="0">
                <a:solidFill>
                  <a:schemeClr val="accent6">
                    <a:lumMod val="50000"/>
                  </a:schemeClr>
                </a:solidFill>
                <a:latin typeface="Simplified Arabic" pitchFamily="18" charset="-78"/>
                <a:cs typeface="Simplified Arabic" pitchFamily="18" charset="-78"/>
              </a:rPr>
              <a:t> (غير معروف)</a:t>
            </a:r>
          </a:p>
          <a:p>
            <a:pPr marL="0" indent="0" algn="r" rtl="1">
              <a:buNone/>
            </a:pPr>
            <a:r>
              <a:rPr lang="ar-IQ" sz="2000" dirty="0">
                <a:solidFill>
                  <a:schemeClr val="accent6">
                    <a:lumMod val="50000"/>
                  </a:schemeClr>
                </a:solidFill>
                <a:latin typeface="Simplified Arabic" pitchFamily="18" charset="-78"/>
                <a:cs typeface="Simplified Arabic" pitchFamily="18" charset="-78"/>
              </a:rPr>
              <a:t> </a:t>
            </a:r>
            <a:r>
              <a:rPr lang="ar-IQ" sz="2000" dirty="0" smtClean="0">
                <a:solidFill>
                  <a:schemeClr val="accent6">
                    <a:lumMod val="50000"/>
                  </a:schemeClr>
                </a:solidFill>
                <a:latin typeface="Simplified Arabic" pitchFamily="18" charset="-78"/>
                <a:cs typeface="Simplified Arabic" pitchFamily="18" charset="-78"/>
              </a:rPr>
              <a:t>                      </a:t>
            </a:r>
            <a:r>
              <a:rPr lang="en-US" sz="2000" dirty="0" smtClean="0">
                <a:solidFill>
                  <a:schemeClr val="accent6">
                    <a:lumMod val="50000"/>
                  </a:schemeClr>
                </a:solidFill>
                <a:latin typeface="Simplified Arabic" pitchFamily="18" charset="-78"/>
                <a:cs typeface="Simplified Arabic" pitchFamily="18" charset="-78"/>
              </a:rPr>
              <a:t>f</a:t>
            </a:r>
            <a:r>
              <a:rPr lang="ar-IQ" sz="2000" dirty="0" smtClean="0">
                <a:solidFill>
                  <a:schemeClr val="accent6">
                    <a:lumMod val="50000"/>
                  </a:schemeClr>
                </a:solidFill>
                <a:latin typeface="Simplified Arabic" pitchFamily="18" charset="-78"/>
                <a:cs typeface="Simplified Arabic" pitchFamily="18" charset="-78"/>
              </a:rPr>
              <a:t> (جلد </a:t>
            </a:r>
            <a:r>
              <a:rPr lang="en-US" sz="2000" dirty="0" smtClean="0">
                <a:solidFill>
                  <a:schemeClr val="accent6">
                    <a:lumMod val="50000"/>
                  </a:schemeClr>
                </a:solidFill>
                <a:latin typeface="Simplified Arabic" pitchFamily="18" charset="-78"/>
                <a:cs typeface="Simplified Arabic" pitchFamily="18" charset="-78"/>
              </a:rPr>
              <a:t>skin</a:t>
            </a:r>
            <a:r>
              <a:rPr lang="ar-IQ" sz="2000" dirty="0" smtClean="0">
                <a:solidFill>
                  <a:schemeClr val="accent6">
                    <a:lumMod val="50000"/>
                  </a:schemeClr>
                </a:solidFill>
                <a:latin typeface="Simplified Arabic" pitchFamily="18" charset="-78"/>
                <a:cs typeface="Simplified Arabic" pitchFamily="18" charset="-78"/>
              </a:rPr>
              <a:t>)     </a:t>
            </a:r>
            <a:r>
              <a:rPr lang="en-US" sz="2000" dirty="0" smtClean="0">
                <a:solidFill>
                  <a:schemeClr val="accent6">
                    <a:lumMod val="50000"/>
                  </a:schemeClr>
                </a:solidFill>
                <a:latin typeface="Simplified Arabic" pitchFamily="18" charset="-78"/>
                <a:cs typeface="Simplified Arabic" pitchFamily="18" charset="-78"/>
              </a:rPr>
              <a:t>v</a:t>
            </a:r>
            <a:r>
              <a:rPr lang="ar-IQ" sz="2000" dirty="0" smtClean="0">
                <a:solidFill>
                  <a:schemeClr val="accent6">
                    <a:lumMod val="50000"/>
                  </a:schemeClr>
                </a:solidFill>
                <a:latin typeface="Simplified Arabic" pitchFamily="18" charset="-78"/>
                <a:cs typeface="Simplified Arabic" pitchFamily="18" charset="-78"/>
              </a:rPr>
              <a:t> (جلد)</a:t>
            </a:r>
          </a:p>
          <a:p>
            <a:pPr marL="0" indent="0" algn="r" rtl="1">
              <a:buNone/>
            </a:pPr>
            <a:r>
              <a:rPr lang="ar-IQ" sz="2000" dirty="0">
                <a:solidFill>
                  <a:schemeClr val="accent6">
                    <a:lumMod val="50000"/>
                  </a:schemeClr>
                </a:solidFill>
                <a:latin typeface="Simplified Arabic" pitchFamily="18" charset="-78"/>
                <a:cs typeface="Simplified Arabic" pitchFamily="18" charset="-78"/>
              </a:rPr>
              <a:t> </a:t>
            </a:r>
            <a:r>
              <a:rPr lang="ar-IQ" sz="2000" dirty="0" smtClean="0">
                <a:solidFill>
                  <a:schemeClr val="accent6">
                    <a:lumMod val="50000"/>
                  </a:schemeClr>
                </a:solidFill>
                <a:latin typeface="Simplified Arabic" pitchFamily="18" charset="-78"/>
                <a:cs typeface="Simplified Arabic" pitchFamily="18" charset="-78"/>
              </a:rPr>
              <a:t>                      </a:t>
            </a:r>
            <a:r>
              <a:rPr lang="en-US" sz="2000" dirty="0" smtClean="0">
                <a:solidFill>
                  <a:schemeClr val="accent6">
                    <a:lumMod val="50000"/>
                  </a:schemeClr>
                </a:solidFill>
                <a:latin typeface="Simplified Arabic" pitchFamily="18" charset="-78"/>
                <a:cs typeface="Simplified Arabic" pitchFamily="18" charset="-78"/>
              </a:rPr>
              <a:t>g</a:t>
            </a:r>
            <a:r>
              <a:rPr lang="ar-IQ" sz="2000" dirty="0" smtClean="0">
                <a:solidFill>
                  <a:schemeClr val="accent6">
                    <a:lumMod val="50000"/>
                  </a:schemeClr>
                </a:solidFill>
                <a:latin typeface="Simplified Arabic" pitchFamily="18" charset="-78"/>
                <a:cs typeface="Simplified Arabic" pitchFamily="18" charset="-78"/>
              </a:rPr>
              <a:t> (نسيج)         </a:t>
            </a:r>
            <a:r>
              <a:rPr lang="en-US" sz="2000" dirty="0" smtClean="0">
                <a:solidFill>
                  <a:schemeClr val="accent6">
                    <a:lumMod val="50000"/>
                  </a:schemeClr>
                </a:solidFill>
                <a:latin typeface="Simplified Arabic" pitchFamily="18" charset="-78"/>
                <a:cs typeface="Simplified Arabic" pitchFamily="18" charset="-78"/>
              </a:rPr>
              <a:t>y</a:t>
            </a:r>
            <a:r>
              <a:rPr lang="ar-IQ" sz="2000" dirty="0" smtClean="0">
                <a:solidFill>
                  <a:schemeClr val="accent6">
                    <a:lumMod val="50000"/>
                  </a:schemeClr>
                </a:solidFill>
                <a:latin typeface="Simplified Arabic" pitchFamily="18" charset="-78"/>
                <a:cs typeface="Simplified Arabic" pitchFamily="18" charset="-78"/>
              </a:rPr>
              <a:t> (وسائط فوتوغرافية اخرى)</a:t>
            </a:r>
          </a:p>
          <a:p>
            <a:pPr marL="0" indent="0" algn="r" rtl="1">
              <a:buNone/>
            </a:pPr>
            <a:r>
              <a:rPr lang="ar-IQ" sz="2000" dirty="0">
                <a:solidFill>
                  <a:schemeClr val="accent6">
                    <a:lumMod val="50000"/>
                  </a:schemeClr>
                </a:solidFill>
                <a:latin typeface="Simplified Arabic" pitchFamily="18" charset="-78"/>
                <a:cs typeface="Simplified Arabic" pitchFamily="18" charset="-78"/>
              </a:rPr>
              <a:t> </a:t>
            </a:r>
            <a:r>
              <a:rPr lang="ar-IQ" sz="2000" dirty="0" smtClean="0">
                <a:solidFill>
                  <a:schemeClr val="accent6">
                    <a:lumMod val="50000"/>
                  </a:schemeClr>
                </a:solidFill>
                <a:latin typeface="Simplified Arabic" pitchFamily="18" charset="-78"/>
                <a:cs typeface="Simplified Arabic" pitchFamily="18" charset="-78"/>
              </a:rPr>
              <a:t>                      </a:t>
            </a:r>
            <a:r>
              <a:rPr lang="en-US" sz="2000" dirty="0" smtClean="0">
                <a:solidFill>
                  <a:schemeClr val="accent6">
                    <a:lumMod val="50000"/>
                  </a:schemeClr>
                </a:solidFill>
                <a:latin typeface="Simplified Arabic" pitchFamily="18" charset="-78"/>
                <a:cs typeface="Simplified Arabic" pitchFamily="18" charset="-78"/>
              </a:rPr>
              <a:t>i</a:t>
            </a:r>
            <a:r>
              <a:rPr lang="ar-IQ" sz="2000" dirty="0" smtClean="0">
                <a:solidFill>
                  <a:schemeClr val="accent6">
                    <a:lumMod val="50000"/>
                  </a:schemeClr>
                </a:solidFill>
                <a:latin typeface="Simplified Arabic" pitchFamily="18" charset="-78"/>
                <a:cs typeface="Simplified Arabic" pitchFamily="18" charset="-78"/>
              </a:rPr>
              <a:t> (بلاستك)        </a:t>
            </a:r>
            <a:r>
              <a:rPr lang="en-US" sz="2000" dirty="0" smtClean="0">
                <a:solidFill>
                  <a:schemeClr val="accent6">
                    <a:lumMod val="50000"/>
                  </a:schemeClr>
                </a:solidFill>
                <a:latin typeface="Simplified Arabic" pitchFamily="18" charset="-78"/>
                <a:cs typeface="Simplified Arabic" pitchFamily="18" charset="-78"/>
              </a:rPr>
              <a:t>w</a:t>
            </a:r>
            <a:r>
              <a:rPr lang="ar-IQ" sz="2000" dirty="0" smtClean="0">
                <a:solidFill>
                  <a:schemeClr val="accent6">
                    <a:lumMod val="50000"/>
                  </a:schemeClr>
                </a:solidFill>
                <a:latin typeface="Simplified Arabic" pitchFamily="18" charset="-78"/>
                <a:cs typeface="Simplified Arabic" pitchFamily="18" charset="-78"/>
              </a:rPr>
              <a:t> (المخطوطات)</a:t>
            </a:r>
          </a:p>
          <a:p>
            <a:pPr marL="0" indent="0" algn="r" rtl="1">
              <a:buNone/>
            </a:pPr>
            <a:r>
              <a:rPr lang="ar-IQ" sz="2000" dirty="0">
                <a:solidFill>
                  <a:schemeClr val="accent6">
                    <a:lumMod val="50000"/>
                  </a:schemeClr>
                </a:solidFill>
                <a:latin typeface="Simplified Arabic" pitchFamily="18" charset="-78"/>
                <a:cs typeface="Simplified Arabic" pitchFamily="18" charset="-78"/>
              </a:rPr>
              <a:t> </a:t>
            </a:r>
            <a:r>
              <a:rPr lang="ar-IQ" sz="2000" dirty="0" smtClean="0">
                <a:solidFill>
                  <a:schemeClr val="accent6">
                    <a:lumMod val="50000"/>
                  </a:schemeClr>
                </a:solidFill>
                <a:latin typeface="Simplified Arabic" pitchFamily="18" charset="-78"/>
                <a:cs typeface="Simplified Arabic" pitchFamily="18" charset="-78"/>
              </a:rPr>
              <a:t>                      </a:t>
            </a:r>
            <a:r>
              <a:rPr lang="en-US" sz="2000" dirty="0" smtClean="0">
                <a:solidFill>
                  <a:schemeClr val="accent6">
                    <a:lumMod val="50000"/>
                  </a:schemeClr>
                </a:solidFill>
                <a:latin typeface="Simplified Arabic" pitchFamily="18" charset="-78"/>
                <a:cs typeface="Simplified Arabic" pitchFamily="18" charset="-78"/>
              </a:rPr>
              <a:t>j</a:t>
            </a:r>
            <a:r>
              <a:rPr lang="ar-IQ" sz="2000" dirty="0" smtClean="0">
                <a:solidFill>
                  <a:schemeClr val="accent6">
                    <a:lumMod val="50000"/>
                  </a:schemeClr>
                </a:solidFill>
                <a:latin typeface="Simplified Arabic" pitchFamily="18" charset="-78"/>
                <a:cs typeface="Simplified Arabic" pitchFamily="18" charset="-78"/>
              </a:rPr>
              <a:t> (زجاج)          </a:t>
            </a:r>
            <a:r>
              <a:rPr lang="en-US" sz="2000" dirty="0" smtClean="0">
                <a:solidFill>
                  <a:schemeClr val="accent6">
                    <a:lumMod val="50000"/>
                  </a:schemeClr>
                </a:solidFill>
                <a:latin typeface="Simplified Arabic" pitchFamily="18" charset="-78"/>
                <a:cs typeface="Simplified Arabic" pitchFamily="18" charset="-78"/>
              </a:rPr>
              <a:t>z</a:t>
            </a:r>
            <a:r>
              <a:rPr lang="ar-IQ" sz="2000" dirty="0" smtClean="0">
                <a:solidFill>
                  <a:schemeClr val="accent6">
                    <a:lumMod val="50000"/>
                  </a:schemeClr>
                </a:solidFill>
                <a:latin typeface="Simplified Arabic" pitchFamily="18" charset="-78"/>
                <a:cs typeface="Simplified Arabic" pitchFamily="18" charset="-78"/>
              </a:rPr>
              <a:t> (اخرى)</a:t>
            </a:r>
          </a:p>
          <a:p>
            <a:pPr marL="0" indent="0" algn="r" rtl="1">
              <a:buNone/>
            </a:pPr>
            <a:r>
              <a:rPr lang="ar-IQ" sz="2000" dirty="0">
                <a:solidFill>
                  <a:schemeClr val="accent6">
                    <a:lumMod val="50000"/>
                  </a:schemeClr>
                </a:solidFill>
                <a:latin typeface="Simplified Arabic" pitchFamily="18" charset="-78"/>
                <a:cs typeface="Simplified Arabic" pitchFamily="18" charset="-78"/>
              </a:rPr>
              <a:t> </a:t>
            </a:r>
            <a:r>
              <a:rPr lang="ar-IQ" sz="2000" dirty="0" smtClean="0">
                <a:solidFill>
                  <a:schemeClr val="accent6">
                    <a:lumMod val="50000"/>
                  </a:schemeClr>
                </a:solidFill>
                <a:latin typeface="Simplified Arabic" pitchFamily="18" charset="-78"/>
                <a:cs typeface="Simplified Arabic" pitchFamily="18" charset="-78"/>
              </a:rPr>
              <a:t>                      </a:t>
            </a:r>
            <a:r>
              <a:rPr lang="en-US" sz="2000" dirty="0" smtClean="0">
                <a:solidFill>
                  <a:schemeClr val="accent6">
                    <a:lumMod val="50000"/>
                  </a:schemeClr>
                </a:solidFill>
                <a:latin typeface="Simplified Arabic" pitchFamily="18" charset="-78"/>
                <a:cs typeface="Simplified Arabic" pitchFamily="18" charset="-78"/>
              </a:rPr>
              <a:t>l</a:t>
            </a:r>
            <a:r>
              <a:rPr lang="ar-IQ" sz="2000" dirty="0" smtClean="0">
                <a:solidFill>
                  <a:schemeClr val="accent6">
                    <a:lumMod val="50000"/>
                  </a:schemeClr>
                </a:solidFill>
                <a:latin typeface="Simplified Arabic" pitchFamily="18" charset="-78"/>
                <a:cs typeface="Simplified Arabic" pitchFamily="18" charset="-78"/>
              </a:rPr>
              <a:t> (الفينيل)</a:t>
            </a:r>
          </a:p>
          <a:p>
            <a:pPr marL="0" indent="0" algn="r" rtl="1">
              <a:buNone/>
            </a:pPr>
            <a:r>
              <a:rPr lang="ar-IQ" sz="2000" dirty="0">
                <a:solidFill>
                  <a:schemeClr val="accent6">
                    <a:lumMod val="50000"/>
                  </a:schemeClr>
                </a:solidFill>
                <a:latin typeface="Simplified Arabic" pitchFamily="18" charset="-78"/>
                <a:cs typeface="Simplified Arabic" pitchFamily="18" charset="-78"/>
              </a:rPr>
              <a:t> </a:t>
            </a:r>
            <a:r>
              <a:rPr lang="ar-IQ" sz="2000" dirty="0" smtClean="0">
                <a:solidFill>
                  <a:schemeClr val="accent6">
                    <a:lumMod val="50000"/>
                  </a:schemeClr>
                </a:solidFill>
                <a:latin typeface="Simplified Arabic" pitchFamily="18" charset="-78"/>
                <a:cs typeface="Simplified Arabic" pitchFamily="18" charset="-78"/>
              </a:rPr>
              <a:t>                      </a:t>
            </a:r>
            <a:r>
              <a:rPr lang="en-US" sz="2000" dirty="0" smtClean="0">
                <a:solidFill>
                  <a:schemeClr val="accent6">
                    <a:lumMod val="50000"/>
                  </a:schemeClr>
                </a:solidFill>
                <a:latin typeface="Simplified Arabic" pitchFamily="18" charset="-78"/>
                <a:cs typeface="Simplified Arabic" pitchFamily="18" charset="-78"/>
              </a:rPr>
              <a:t>n</a:t>
            </a:r>
            <a:r>
              <a:rPr lang="ar-IQ" sz="2000" dirty="0" smtClean="0">
                <a:solidFill>
                  <a:schemeClr val="accent6">
                    <a:lumMod val="50000"/>
                  </a:schemeClr>
                </a:solidFill>
                <a:latin typeface="Simplified Arabic" pitchFamily="18" charset="-78"/>
                <a:cs typeface="Simplified Arabic" pitchFamily="18" charset="-78"/>
              </a:rPr>
              <a:t> (الرق)</a:t>
            </a:r>
          </a:p>
          <a:p>
            <a:pPr marL="0" indent="0" algn="r" rtl="1">
              <a:buNone/>
            </a:pPr>
            <a:endParaRPr lang="en-US" sz="2000" dirty="0">
              <a:latin typeface="Simplified Arabic" pitchFamily="18" charset="-78"/>
              <a:cs typeface="Simplified Arabic" pitchFamily="18" charset="-78"/>
            </a:endParaRPr>
          </a:p>
        </p:txBody>
      </p:sp>
    </p:spTree>
    <p:extLst>
      <p:ext uri="{BB962C8B-B14F-4D97-AF65-F5344CB8AC3E}">
        <p14:creationId xmlns:p14="http://schemas.microsoft.com/office/powerpoint/2010/main" val="2646831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2400" dirty="0" smtClean="0">
                <a:solidFill>
                  <a:srgbClr val="0070C0"/>
                </a:solidFill>
                <a:latin typeface="Simplified Arabic" pitchFamily="18" charset="-78"/>
                <a:cs typeface="Simplified Arabic" pitchFamily="18" charset="-78"/>
              </a:rPr>
              <a:t>007</a:t>
            </a:r>
            <a:r>
              <a:rPr lang="en-US" sz="2400" dirty="0" smtClean="0">
                <a:solidFill>
                  <a:srgbClr val="0070C0"/>
                </a:solidFill>
                <a:latin typeface="Simplified Arabic" pitchFamily="18" charset="-78"/>
                <a:cs typeface="Simplified Arabic" pitchFamily="18" charset="-78"/>
              </a:rPr>
              <a:t> </a:t>
            </a:r>
            <a:r>
              <a:rPr lang="ar-IQ" sz="2400" dirty="0" smtClean="0">
                <a:solidFill>
                  <a:srgbClr val="0070C0"/>
                </a:solidFill>
                <a:latin typeface="Simplified Arabic" pitchFamily="18" charset="-78"/>
                <a:cs typeface="Simplified Arabic" pitchFamily="18" charset="-78"/>
              </a:rPr>
              <a:t>: حقل الوصف المادي</a:t>
            </a:r>
            <a:br>
              <a:rPr lang="ar-IQ" sz="2400" dirty="0" smtClean="0">
                <a:solidFill>
                  <a:srgbClr val="0070C0"/>
                </a:solidFill>
                <a:latin typeface="Simplified Arabic" pitchFamily="18" charset="-78"/>
                <a:cs typeface="Simplified Arabic" pitchFamily="18" charset="-78"/>
              </a:rPr>
            </a:br>
            <a:r>
              <a:rPr lang="ar-IQ" sz="2400" dirty="0" smtClean="0">
                <a:solidFill>
                  <a:srgbClr val="0070C0"/>
                </a:solidFill>
                <a:latin typeface="Simplified Arabic" pitchFamily="18" charset="-78"/>
                <a:cs typeface="Simplified Arabic" pitchFamily="18" charset="-78"/>
              </a:rPr>
              <a:t>$</a:t>
            </a:r>
            <a:r>
              <a:rPr lang="en-US" sz="2400" dirty="0" smtClean="0">
                <a:solidFill>
                  <a:srgbClr val="0070C0"/>
                </a:solidFill>
                <a:latin typeface="Simplified Arabic" pitchFamily="18" charset="-78"/>
                <a:cs typeface="Simplified Arabic" pitchFamily="18" charset="-78"/>
              </a:rPr>
              <a:t>d</a:t>
            </a:r>
            <a:r>
              <a:rPr lang="ar-IQ" sz="2400" dirty="0" smtClean="0">
                <a:solidFill>
                  <a:srgbClr val="0070C0"/>
                </a:solidFill>
                <a:latin typeface="Simplified Arabic" pitchFamily="18" charset="-78"/>
                <a:cs typeface="Simplified Arabic" pitchFamily="18" charset="-78"/>
              </a:rPr>
              <a:t> : اللون</a:t>
            </a:r>
            <a:endParaRPr lang="en-US" sz="2400" dirty="0">
              <a:solidFill>
                <a:srgbClr val="0070C0"/>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pPr marL="0" indent="0" algn="r" rtl="1">
              <a:buNone/>
            </a:pPr>
            <a:r>
              <a:rPr lang="ar-IQ" sz="2000" dirty="0" smtClean="0">
                <a:solidFill>
                  <a:srgbClr val="C00000"/>
                </a:solidFill>
                <a:latin typeface="Simplified Arabic" pitchFamily="18" charset="-78"/>
                <a:cs typeface="Simplified Arabic" pitchFamily="18" charset="-78"/>
              </a:rPr>
              <a:t>$</a:t>
            </a:r>
            <a:r>
              <a:rPr lang="en-US" sz="2000" dirty="0" smtClean="0">
                <a:solidFill>
                  <a:srgbClr val="C00000"/>
                </a:solidFill>
                <a:latin typeface="Simplified Arabic" pitchFamily="18" charset="-78"/>
                <a:cs typeface="Simplified Arabic" pitchFamily="18" charset="-78"/>
              </a:rPr>
              <a:t>d</a:t>
            </a:r>
            <a:r>
              <a:rPr lang="ar-IQ" sz="2000" dirty="0" smtClean="0">
                <a:solidFill>
                  <a:srgbClr val="C00000"/>
                </a:solidFill>
                <a:latin typeface="Simplified Arabic" pitchFamily="18" charset="-78"/>
                <a:cs typeface="Simplified Arabic" pitchFamily="18" charset="-78"/>
              </a:rPr>
              <a:t> اللون : </a:t>
            </a:r>
            <a:r>
              <a:rPr lang="en-US" sz="2000" dirty="0" smtClean="0">
                <a:solidFill>
                  <a:srgbClr val="C00000"/>
                </a:solidFill>
                <a:latin typeface="Simplified Arabic" pitchFamily="18" charset="-78"/>
                <a:cs typeface="Simplified Arabic" pitchFamily="18" charset="-78"/>
              </a:rPr>
              <a:t>a</a:t>
            </a:r>
            <a:r>
              <a:rPr lang="ar-IQ" sz="2000" dirty="0" smtClean="0">
                <a:solidFill>
                  <a:srgbClr val="C00000"/>
                </a:solidFill>
                <a:latin typeface="Simplified Arabic" pitchFamily="18" charset="-78"/>
                <a:cs typeface="Simplified Arabic" pitchFamily="18" charset="-78"/>
              </a:rPr>
              <a:t> (لون واحد)</a:t>
            </a:r>
          </a:p>
          <a:p>
            <a:pPr marL="0" indent="0" algn="r" rtl="1">
              <a:buNone/>
            </a:pPr>
            <a:r>
              <a:rPr lang="ar-IQ" sz="2000" dirty="0">
                <a:solidFill>
                  <a:srgbClr val="C00000"/>
                </a:solidFill>
                <a:latin typeface="Simplified Arabic" pitchFamily="18" charset="-78"/>
                <a:cs typeface="Simplified Arabic" pitchFamily="18" charset="-78"/>
              </a:rPr>
              <a:t> </a:t>
            </a:r>
            <a:r>
              <a:rPr lang="ar-IQ" sz="2000" dirty="0" smtClean="0">
                <a:solidFill>
                  <a:srgbClr val="C00000"/>
                </a:solidFill>
                <a:latin typeface="Simplified Arabic" pitchFamily="18" charset="-78"/>
                <a:cs typeface="Simplified Arabic" pitchFamily="18" charset="-78"/>
              </a:rPr>
              <a:t>           </a:t>
            </a:r>
            <a:r>
              <a:rPr lang="en-US" sz="2000" dirty="0" smtClean="0">
                <a:solidFill>
                  <a:srgbClr val="C00000"/>
                </a:solidFill>
                <a:latin typeface="Simplified Arabic" pitchFamily="18" charset="-78"/>
                <a:cs typeface="Simplified Arabic" pitchFamily="18" charset="-78"/>
              </a:rPr>
              <a:t>c</a:t>
            </a:r>
            <a:r>
              <a:rPr lang="ar-IQ" sz="2000" dirty="0">
                <a:solidFill>
                  <a:srgbClr val="C00000"/>
                </a:solidFill>
                <a:latin typeface="Simplified Arabic" pitchFamily="18" charset="-78"/>
                <a:cs typeface="Simplified Arabic" pitchFamily="18" charset="-78"/>
              </a:rPr>
              <a:t> </a:t>
            </a:r>
            <a:r>
              <a:rPr lang="ar-IQ" sz="2000" dirty="0" smtClean="0">
                <a:solidFill>
                  <a:srgbClr val="C00000"/>
                </a:solidFill>
                <a:latin typeface="Simplified Arabic" pitchFamily="18" charset="-78"/>
                <a:cs typeface="Simplified Arabic" pitchFamily="18" charset="-78"/>
              </a:rPr>
              <a:t>(الوان متعددة)</a:t>
            </a:r>
          </a:p>
          <a:p>
            <a:pPr marL="0" indent="0" algn="r" rtl="1">
              <a:buNone/>
            </a:pPr>
            <a:r>
              <a:rPr lang="ar-IQ" sz="2000" dirty="0" smtClean="0">
                <a:solidFill>
                  <a:srgbClr val="00B050"/>
                </a:solidFill>
                <a:latin typeface="Simplified Arabic" pitchFamily="18" charset="-78"/>
                <a:cs typeface="Simplified Arabic" pitchFamily="18" charset="-78"/>
              </a:rPr>
              <a:t>مثال (1) : خارطة بعنوان «خارطة بغداد» اعدتها امانة بغداد ، رسمت على الجلد ، الخارطة ملونة </a:t>
            </a:r>
          </a:p>
          <a:p>
            <a:pPr marL="0" indent="0" algn="r" rtl="1">
              <a:buNone/>
            </a:pPr>
            <a:r>
              <a:rPr lang="ar-IQ" sz="2000" dirty="0" smtClean="0">
                <a:solidFill>
                  <a:srgbClr val="00B050"/>
                </a:solidFill>
                <a:latin typeface="Simplified Arabic" pitchFamily="18" charset="-78"/>
                <a:cs typeface="Simplified Arabic" pitchFamily="18" charset="-78"/>
              </a:rPr>
              <a:t>التطبيق : </a:t>
            </a:r>
          </a:p>
          <a:p>
            <a:pPr marL="0" indent="0" algn="r" rtl="1">
              <a:buNone/>
            </a:pPr>
            <a:r>
              <a:rPr lang="ar-IQ" sz="2000" dirty="0" smtClean="0">
                <a:solidFill>
                  <a:srgbClr val="00B050"/>
                </a:solidFill>
                <a:latin typeface="Simplified Arabic" pitchFamily="18" charset="-78"/>
                <a:cs typeface="Simplified Arabic" pitchFamily="18" charset="-78"/>
              </a:rPr>
              <a:t>000 / 06 </a:t>
            </a:r>
            <a:r>
              <a:rPr lang="en-US" sz="2000" dirty="0" smtClean="0">
                <a:solidFill>
                  <a:srgbClr val="00B050"/>
                </a:solidFill>
                <a:latin typeface="Simplified Arabic" pitchFamily="18" charset="-78"/>
                <a:cs typeface="Simplified Arabic" pitchFamily="18" charset="-78"/>
              </a:rPr>
              <a:t>e</a:t>
            </a:r>
          </a:p>
          <a:p>
            <a:pPr marL="0" indent="0" algn="r" rtl="1">
              <a:buNone/>
            </a:pPr>
            <a:r>
              <a:rPr lang="ar-IQ" sz="2000" dirty="0" smtClean="0">
                <a:solidFill>
                  <a:srgbClr val="00B050"/>
                </a:solidFill>
                <a:latin typeface="Simplified Arabic" pitchFamily="18" charset="-78"/>
                <a:cs typeface="Simplified Arabic" pitchFamily="18" charset="-78"/>
              </a:rPr>
              <a:t>000 / 07 </a:t>
            </a:r>
            <a:r>
              <a:rPr lang="en-US" sz="2000" dirty="0" smtClean="0">
                <a:solidFill>
                  <a:srgbClr val="00B050"/>
                </a:solidFill>
                <a:latin typeface="Simplified Arabic" pitchFamily="18" charset="-78"/>
                <a:cs typeface="Simplified Arabic" pitchFamily="18" charset="-78"/>
              </a:rPr>
              <a:t>m</a:t>
            </a:r>
            <a:endParaRPr lang="ar-IQ" sz="2000" dirty="0" smtClean="0">
              <a:solidFill>
                <a:srgbClr val="00B050"/>
              </a:solidFill>
              <a:latin typeface="Simplified Arabic" pitchFamily="18" charset="-78"/>
              <a:cs typeface="Simplified Arabic" pitchFamily="18" charset="-78"/>
            </a:endParaRPr>
          </a:p>
          <a:p>
            <a:pPr marL="0" indent="0" algn="r" rtl="1">
              <a:buNone/>
            </a:pPr>
            <a:r>
              <a:rPr lang="ar-IQ" sz="2000" dirty="0" smtClean="0">
                <a:solidFill>
                  <a:srgbClr val="00B050"/>
                </a:solidFill>
                <a:latin typeface="Simplified Arabic" pitchFamily="18" charset="-78"/>
                <a:cs typeface="Simplified Arabic" pitchFamily="18" charset="-78"/>
              </a:rPr>
              <a:t>007       $</a:t>
            </a:r>
            <a:r>
              <a:rPr lang="en-US" sz="2000" dirty="0" smtClean="0">
                <a:solidFill>
                  <a:srgbClr val="00B050"/>
                </a:solidFill>
                <a:latin typeface="Simplified Arabic" pitchFamily="18" charset="-78"/>
                <a:cs typeface="Simplified Arabic" pitchFamily="18" charset="-78"/>
              </a:rPr>
              <a:t>a</a:t>
            </a:r>
            <a:r>
              <a:rPr lang="ar-IQ" sz="2000" dirty="0" smtClean="0">
                <a:solidFill>
                  <a:srgbClr val="00B050"/>
                </a:solidFill>
                <a:latin typeface="Simplified Arabic" pitchFamily="18" charset="-78"/>
                <a:cs typeface="Simplified Arabic" pitchFamily="18" charset="-78"/>
              </a:rPr>
              <a:t> </a:t>
            </a:r>
            <a:r>
              <a:rPr lang="en-US" sz="2000" dirty="0" smtClean="0">
                <a:solidFill>
                  <a:srgbClr val="00B050"/>
                </a:solidFill>
                <a:latin typeface="Simplified Arabic" pitchFamily="18" charset="-78"/>
                <a:cs typeface="Simplified Arabic" pitchFamily="18" charset="-78"/>
              </a:rPr>
              <a:t>a</a:t>
            </a:r>
            <a:r>
              <a:rPr lang="ar-IQ" sz="2000" dirty="0" smtClean="0">
                <a:solidFill>
                  <a:srgbClr val="00B050"/>
                </a:solidFill>
                <a:latin typeface="Simplified Arabic" pitchFamily="18" charset="-78"/>
                <a:cs typeface="Simplified Arabic" pitchFamily="18" charset="-78"/>
              </a:rPr>
              <a:t>  $</a:t>
            </a:r>
            <a:r>
              <a:rPr lang="en-US" sz="2000" dirty="0" smtClean="0">
                <a:solidFill>
                  <a:srgbClr val="00B050"/>
                </a:solidFill>
                <a:latin typeface="Simplified Arabic" pitchFamily="18" charset="-78"/>
                <a:cs typeface="Simplified Arabic" pitchFamily="18" charset="-78"/>
              </a:rPr>
              <a:t>b</a:t>
            </a:r>
            <a:r>
              <a:rPr lang="ar-IQ" sz="2000" dirty="0" smtClean="0">
                <a:solidFill>
                  <a:srgbClr val="00B050"/>
                </a:solidFill>
                <a:latin typeface="Simplified Arabic" pitchFamily="18" charset="-78"/>
                <a:cs typeface="Simplified Arabic" pitchFamily="18" charset="-78"/>
              </a:rPr>
              <a:t> </a:t>
            </a:r>
            <a:r>
              <a:rPr lang="en-US" sz="2000" dirty="0" smtClean="0">
                <a:solidFill>
                  <a:srgbClr val="00B050"/>
                </a:solidFill>
                <a:latin typeface="Simplified Arabic" pitchFamily="18" charset="-78"/>
                <a:cs typeface="Simplified Arabic" pitchFamily="18" charset="-78"/>
              </a:rPr>
              <a:t>j</a:t>
            </a:r>
            <a:r>
              <a:rPr lang="ar-IQ" sz="2000" dirty="0" smtClean="0">
                <a:solidFill>
                  <a:srgbClr val="00B050"/>
                </a:solidFill>
                <a:latin typeface="Simplified Arabic" pitchFamily="18" charset="-78"/>
                <a:cs typeface="Simplified Arabic" pitchFamily="18" charset="-78"/>
              </a:rPr>
              <a:t>  $</a:t>
            </a:r>
            <a:r>
              <a:rPr lang="en-US" sz="2000" dirty="0" smtClean="0">
                <a:solidFill>
                  <a:srgbClr val="00B050"/>
                </a:solidFill>
                <a:latin typeface="Simplified Arabic" pitchFamily="18" charset="-78"/>
                <a:cs typeface="Simplified Arabic" pitchFamily="18" charset="-78"/>
              </a:rPr>
              <a:t>d</a:t>
            </a:r>
            <a:r>
              <a:rPr lang="ar-IQ" sz="2000" dirty="0" smtClean="0">
                <a:solidFill>
                  <a:srgbClr val="00B050"/>
                </a:solidFill>
                <a:latin typeface="Simplified Arabic" pitchFamily="18" charset="-78"/>
                <a:cs typeface="Simplified Arabic" pitchFamily="18" charset="-78"/>
              </a:rPr>
              <a:t> </a:t>
            </a:r>
            <a:r>
              <a:rPr lang="en-US" sz="2000" dirty="0" smtClean="0">
                <a:solidFill>
                  <a:srgbClr val="00B050"/>
                </a:solidFill>
                <a:latin typeface="Simplified Arabic" pitchFamily="18" charset="-78"/>
                <a:cs typeface="Simplified Arabic" pitchFamily="18" charset="-78"/>
              </a:rPr>
              <a:t>c</a:t>
            </a:r>
            <a:r>
              <a:rPr lang="ar-IQ" sz="2000" dirty="0" smtClean="0">
                <a:solidFill>
                  <a:srgbClr val="00B050"/>
                </a:solidFill>
                <a:latin typeface="Simplified Arabic" pitchFamily="18" charset="-78"/>
                <a:cs typeface="Simplified Arabic" pitchFamily="18" charset="-78"/>
              </a:rPr>
              <a:t>  $</a:t>
            </a:r>
            <a:r>
              <a:rPr lang="en-US" sz="2000" dirty="0" smtClean="0">
                <a:solidFill>
                  <a:srgbClr val="00B050"/>
                </a:solidFill>
                <a:latin typeface="Simplified Arabic" pitchFamily="18" charset="-78"/>
                <a:cs typeface="Simplified Arabic" pitchFamily="18" charset="-78"/>
              </a:rPr>
              <a:t>e</a:t>
            </a:r>
            <a:r>
              <a:rPr lang="ar-IQ" sz="2000" dirty="0" smtClean="0">
                <a:solidFill>
                  <a:srgbClr val="00B050"/>
                </a:solidFill>
                <a:latin typeface="Simplified Arabic" pitchFamily="18" charset="-78"/>
                <a:cs typeface="Simplified Arabic" pitchFamily="18" charset="-78"/>
              </a:rPr>
              <a:t> </a:t>
            </a:r>
            <a:r>
              <a:rPr lang="en-US" sz="2000" dirty="0" smtClean="0">
                <a:solidFill>
                  <a:srgbClr val="00B050"/>
                </a:solidFill>
                <a:latin typeface="Simplified Arabic" pitchFamily="18" charset="-78"/>
                <a:cs typeface="Simplified Arabic" pitchFamily="18" charset="-78"/>
              </a:rPr>
              <a:t>v</a:t>
            </a:r>
            <a:endParaRPr lang="ar-IQ" sz="2000" dirty="0" smtClean="0">
              <a:solidFill>
                <a:srgbClr val="00B050"/>
              </a:solidFill>
              <a:latin typeface="Simplified Arabic" pitchFamily="18" charset="-78"/>
              <a:cs typeface="Simplified Arabic" pitchFamily="18" charset="-78"/>
            </a:endParaRPr>
          </a:p>
          <a:p>
            <a:pPr marL="0" indent="0" algn="r" rtl="1">
              <a:buNone/>
            </a:pPr>
            <a:r>
              <a:rPr lang="ar-IQ" sz="2000" dirty="0" smtClean="0">
                <a:solidFill>
                  <a:srgbClr val="00B050"/>
                </a:solidFill>
                <a:latin typeface="Simplified Arabic" pitchFamily="18" charset="-78"/>
                <a:cs typeface="Simplified Arabic" pitchFamily="18" charset="-78"/>
              </a:rPr>
              <a:t>245 00  $</a:t>
            </a:r>
            <a:r>
              <a:rPr lang="en-US" sz="2000" dirty="0" smtClean="0">
                <a:solidFill>
                  <a:srgbClr val="00B050"/>
                </a:solidFill>
                <a:latin typeface="Simplified Arabic" pitchFamily="18" charset="-78"/>
                <a:cs typeface="Simplified Arabic" pitchFamily="18" charset="-78"/>
              </a:rPr>
              <a:t>a</a:t>
            </a:r>
            <a:r>
              <a:rPr lang="ar-IQ" sz="2000" dirty="0" smtClean="0">
                <a:solidFill>
                  <a:srgbClr val="00B050"/>
                </a:solidFill>
                <a:latin typeface="Simplified Arabic" pitchFamily="18" charset="-78"/>
                <a:cs typeface="Simplified Arabic" pitchFamily="18" charset="-78"/>
              </a:rPr>
              <a:t> خارطة بغداد / $</a:t>
            </a:r>
            <a:r>
              <a:rPr lang="en-US" sz="2000" dirty="0" smtClean="0">
                <a:solidFill>
                  <a:srgbClr val="00B050"/>
                </a:solidFill>
                <a:latin typeface="Simplified Arabic" pitchFamily="18" charset="-78"/>
                <a:cs typeface="Simplified Arabic" pitchFamily="18" charset="-78"/>
              </a:rPr>
              <a:t>c</a:t>
            </a:r>
            <a:r>
              <a:rPr lang="ar-IQ" sz="2000" dirty="0" smtClean="0">
                <a:solidFill>
                  <a:srgbClr val="00B050"/>
                </a:solidFill>
                <a:latin typeface="Simplified Arabic" pitchFamily="18" charset="-78"/>
                <a:cs typeface="Simplified Arabic" pitchFamily="18" charset="-78"/>
              </a:rPr>
              <a:t> اعدتها امانة بغداد</a:t>
            </a:r>
          </a:p>
          <a:p>
            <a:pPr marL="0" indent="0" algn="r" rtl="1">
              <a:buNone/>
            </a:pPr>
            <a:r>
              <a:rPr lang="ar-IQ" sz="2000" dirty="0" smtClean="0">
                <a:solidFill>
                  <a:srgbClr val="00B050"/>
                </a:solidFill>
                <a:latin typeface="Simplified Arabic" pitchFamily="18" charset="-78"/>
                <a:cs typeface="Simplified Arabic" pitchFamily="18" charset="-78"/>
              </a:rPr>
              <a:t>710 1    $</a:t>
            </a:r>
            <a:r>
              <a:rPr lang="en-US" sz="2000" dirty="0" smtClean="0">
                <a:solidFill>
                  <a:srgbClr val="00B050"/>
                </a:solidFill>
                <a:latin typeface="Simplified Arabic" pitchFamily="18" charset="-78"/>
                <a:cs typeface="Simplified Arabic" pitchFamily="18" charset="-78"/>
              </a:rPr>
              <a:t>a</a:t>
            </a:r>
            <a:r>
              <a:rPr lang="ar-IQ" sz="2000" dirty="0" smtClean="0">
                <a:solidFill>
                  <a:srgbClr val="00B050"/>
                </a:solidFill>
                <a:latin typeface="Simplified Arabic" pitchFamily="18" charset="-78"/>
                <a:cs typeface="Simplified Arabic" pitchFamily="18" charset="-78"/>
              </a:rPr>
              <a:t> العراق. $</a:t>
            </a:r>
            <a:r>
              <a:rPr lang="en-US" sz="2000" dirty="0" smtClean="0">
                <a:solidFill>
                  <a:srgbClr val="00B050"/>
                </a:solidFill>
                <a:latin typeface="Simplified Arabic" pitchFamily="18" charset="-78"/>
                <a:cs typeface="Simplified Arabic" pitchFamily="18" charset="-78"/>
              </a:rPr>
              <a:t>b</a:t>
            </a:r>
            <a:r>
              <a:rPr lang="ar-IQ" sz="2000" dirty="0" smtClean="0">
                <a:solidFill>
                  <a:srgbClr val="00B050"/>
                </a:solidFill>
                <a:latin typeface="Simplified Arabic" pitchFamily="18" charset="-78"/>
                <a:cs typeface="Simplified Arabic" pitchFamily="18" charset="-78"/>
              </a:rPr>
              <a:t> امانة بغداد ، $</a:t>
            </a:r>
            <a:r>
              <a:rPr lang="en-US" sz="2000" dirty="0" smtClean="0">
                <a:solidFill>
                  <a:srgbClr val="00B050"/>
                </a:solidFill>
                <a:latin typeface="Simplified Arabic" pitchFamily="18" charset="-78"/>
                <a:cs typeface="Simplified Arabic" pitchFamily="18" charset="-78"/>
              </a:rPr>
              <a:t>e</a:t>
            </a:r>
            <a:r>
              <a:rPr lang="ar-IQ" sz="2000" dirty="0" smtClean="0">
                <a:solidFill>
                  <a:srgbClr val="00B050"/>
                </a:solidFill>
                <a:latin typeface="Simplified Arabic" pitchFamily="18" charset="-78"/>
                <a:cs typeface="Simplified Arabic" pitchFamily="18" charset="-78"/>
              </a:rPr>
              <a:t> المعد</a:t>
            </a:r>
            <a:endParaRPr lang="en-US" sz="2000" dirty="0" smtClean="0">
              <a:solidFill>
                <a:srgbClr val="00B050"/>
              </a:solidFill>
              <a:latin typeface="Simplified Arabic" pitchFamily="18" charset="-78"/>
              <a:cs typeface="Simplified Arabic" pitchFamily="18" charset="-78"/>
            </a:endParaRPr>
          </a:p>
          <a:p>
            <a:pPr marL="0" indent="0" algn="r" rtl="1">
              <a:buNone/>
            </a:pPr>
            <a:r>
              <a:rPr lang="ar-IQ" sz="2000" dirty="0" smtClean="0">
                <a:solidFill>
                  <a:srgbClr val="00B050"/>
                </a:solidFill>
                <a:latin typeface="Simplified Arabic" pitchFamily="18" charset="-78"/>
                <a:cs typeface="Simplified Arabic" pitchFamily="18" charset="-78"/>
              </a:rPr>
              <a:t>مثال (2) خارطة بعنوان «خارطة آسيا الطبيعية» اعداد مركز دراسات الوطن العربي ،ملونة ، رسمت على البلاستك </a:t>
            </a:r>
          </a:p>
          <a:p>
            <a:pPr marL="0" indent="0" algn="r" rtl="1">
              <a:buNone/>
            </a:pPr>
            <a:r>
              <a:rPr lang="ar-IQ" sz="2000" dirty="0" smtClean="0">
                <a:solidFill>
                  <a:srgbClr val="00B050"/>
                </a:solidFill>
                <a:latin typeface="Simplified Arabic" pitchFamily="18" charset="-78"/>
                <a:cs typeface="Simplified Arabic" pitchFamily="18" charset="-78"/>
              </a:rPr>
              <a:t>000 / 06  </a:t>
            </a:r>
            <a:r>
              <a:rPr lang="en-US" sz="2000" dirty="0" smtClean="0">
                <a:solidFill>
                  <a:srgbClr val="00B050"/>
                </a:solidFill>
                <a:latin typeface="Simplified Arabic" pitchFamily="18" charset="-78"/>
                <a:cs typeface="Simplified Arabic" pitchFamily="18" charset="-78"/>
              </a:rPr>
              <a:t>e</a:t>
            </a:r>
          </a:p>
          <a:p>
            <a:pPr marL="0" indent="0" algn="r" rtl="1">
              <a:buNone/>
            </a:pPr>
            <a:r>
              <a:rPr lang="ar-IQ" sz="2000" dirty="0" smtClean="0">
                <a:solidFill>
                  <a:srgbClr val="00B050"/>
                </a:solidFill>
                <a:latin typeface="Simplified Arabic" pitchFamily="18" charset="-78"/>
                <a:cs typeface="Simplified Arabic" pitchFamily="18" charset="-78"/>
              </a:rPr>
              <a:t>000 / 07  </a:t>
            </a:r>
            <a:r>
              <a:rPr lang="en-US" sz="2000" dirty="0" smtClean="0">
                <a:solidFill>
                  <a:srgbClr val="00B050"/>
                </a:solidFill>
                <a:latin typeface="Simplified Arabic" pitchFamily="18" charset="-78"/>
                <a:cs typeface="Simplified Arabic" pitchFamily="18" charset="-78"/>
              </a:rPr>
              <a:t>m</a:t>
            </a:r>
            <a:endParaRPr lang="ar-IQ" sz="2000" dirty="0" smtClean="0">
              <a:solidFill>
                <a:srgbClr val="00B050"/>
              </a:solidFill>
              <a:latin typeface="Simplified Arabic" pitchFamily="18" charset="-78"/>
              <a:cs typeface="Simplified Arabic" pitchFamily="18" charset="-78"/>
            </a:endParaRPr>
          </a:p>
          <a:p>
            <a:pPr marL="0" indent="0" algn="r" rtl="1">
              <a:buNone/>
            </a:pPr>
            <a:r>
              <a:rPr lang="ar-IQ" sz="2000" dirty="0" smtClean="0">
                <a:solidFill>
                  <a:srgbClr val="00B050"/>
                </a:solidFill>
                <a:latin typeface="Simplified Arabic" pitchFamily="18" charset="-78"/>
                <a:cs typeface="Simplified Arabic" pitchFamily="18" charset="-78"/>
              </a:rPr>
              <a:t>007        $</a:t>
            </a:r>
            <a:r>
              <a:rPr lang="en-US" sz="2000" dirty="0" smtClean="0">
                <a:solidFill>
                  <a:srgbClr val="00B050"/>
                </a:solidFill>
                <a:latin typeface="Simplified Arabic" pitchFamily="18" charset="-78"/>
                <a:cs typeface="Simplified Arabic" pitchFamily="18" charset="-78"/>
              </a:rPr>
              <a:t>a</a:t>
            </a:r>
            <a:r>
              <a:rPr lang="ar-IQ" sz="2000" dirty="0" smtClean="0">
                <a:solidFill>
                  <a:srgbClr val="00B050"/>
                </a:solidFill>
                <a:latin typeface="Simplified Arabic" pitchFamily="18" charset="-78"/>
                <a:cs typeface="Simplified Arabic" pitchFamily="18" charset="-78"/>
              </a:rPr>
              <a:t> </a:t>
            </a:r>
            <a:r>
              <a:rPr lang="en-US" sz="2000" dirty="0" smtClean="0">
                <a:solidFill>
                  <a:srgbClr val="00B050"/>
                </a:solidFill>
                <a:latin typeface="Simplified Arabic" pitchFamily="18" charset="-78"/>
                <a:cs typeface="Simplified Arabic" pitchFamily="18" charset="-78"/>
              </a:rPr>
              <a:t>a</a:t>
            </a:r>
            <a:r>
              <a:rPr lang="ar-IQ" sz="2000" dirty="0" smtClean="0">
                <a:solidFill>
                  <a:srgbClr val="00B050"/>
                </a:solidFill>
                <a:latin typeface="Simplified Arabic" pitchFamily="18" charset="-78"/>
                <a:cs typeface="Simplified Arabic" pitchFamily="18" charset="-78"/>
              </a:rPr>
              <a:t>   $</a:t>
            </a:r>
            <a:r>
              <a:rPr lang="en-US" sz="2000" dirty="0" smtClean="0">
                <a:solidFill>
                  <a:srgbClr val="00B050"/>
                </a:solidFill>
                <a:latin typeface="Simplified Arabic" pitchFamily="18" charset="-78"/>
                <a:cs typeface="Simplified Arabic" pitchFamily="18" charset="-78"/>
              </a:rPr>
              <a:t>b</a:t>
            </a:r>
            <a:r>
              <a:rPr lang="ar-IQ" sz="2000" dirty="0" smtClean="0">
                <a:solidFill>
                  <a:srgbClr val="00B050"/>
                </a:solidFill>
                <a:latin typeface="Simplified Arabic" pitchFamily="18" charset="-78"/>
                <a:cs typeface="Simplified Arabic" pitchFamily="18" charset="-78"/>
              </a:rPr>
              <a:t> </a:t>
            </a:r>
            <a:r>
              <a:rPr lang="en-US" sz="2000" dirty="0" smtClean="0">
                <a:solidFill>
                  <a:srgbClr val="00B050"/>
                </a:solidFill>
                <a:latin typeface="Simplified Arabic" pitchFamily="18" charset="-78"/>
                <a:cs typeface="Simplified Arabic" pitchFamily="18" charset="-78"/>
              </a:rPr>
              <a:t>j</a:t>
            </a:r>
            <a:r>
              <a:rPr lang="ar-IQ" sz="2000" dirty="0" smtClean="0">
                <a:solidFill>
                  <a:srgbClr val="00B050"/>
                </a:solidFill>
                <a:latin typeface="Simplified Arabic" pitchFamily="18" charset="-78"/>
                <a:cs typeface="Simplified Arabic" pitchFamily="18" charset="-78"/>
              </a:rPr>
              <a:t>  $</a:t>
            </a:r>
            <a:r>
              <a:rPr lang="en-US" sz="2000" dirty="0" smtClean="0">
                <a:solidFill>
                  <a:srgbClr val="00B050"/>
                </a:solidFill>
                <a:latin typeface="Simplified Arabic" pitchFamily="18" charset="-78"/>
                <a:cs typeface="Simplified Arabic" pitchFamily="18" charset="-78"/>
              </a:rPr>
              <a:t>d</a:t>
            </a:r>
            <a:r>
              <a:rPr lang="ar-IQ" sz="2000" dirty="0" smtClean="0">
                <a:solidFill>
                  <a:srgbClr val="00B050"/>
                </a:solidFill>
                <a:latin typeface="Simplified Arabic" pitchFamily="18" charset="-78"/>
                <a:cs typeface="Simplified Arabic" pitchFamily="18" charset="-78"/>
              </a:rPr>
              <a:t> </a:t>
            </a:r>
            <a:r>
              <a:rPr lang="en-US" sz="2000" dirty="0" smtClean="0">
                <a:solidFill>
                  <a:srgbClr val="00B050"/>
                </a:solidFill>
                <a:latin typeface="Simplified Arabic" pitchFamily="18" charset="-78"/>
                <a:cs typeface="Simplified Arabic" pitchFamily="18" charset="-78"/>
              </a:rPr>
              <a:t>c</a:t>
            </a:r>
            <a:r>
              <a:rPr lang="ar-IQ" sz="2000" dirty="0" smtClean="0">
                <a:solidFill>
                  <a:srgbClr val="00B050"/>
                </a:solidFill>
                <a:latin typeface="Simplified Arabic" pitchFamily="18" charset="-78"/>
                <a:cs typeface="Simplified Arabic" pitchFamily="18" charset="-78"/>
              </a:rPr>
              <a:t>  $</a:t>
            </a:r>
            <a:r>
              <a:rPr lang="en-US" sz="2000" dirty="0" smtClean="0">
                <a:solidFill>
                  <a:srgbClr val="00B050"/>
                </a:solidFill>
                <a:latin typeface="Simplified Arabic" pitchFamily="18" charset="-78"/>
                <a:cs typeface="Simplified Arabic" pitchFamily="18" charset="-78"/>
              </a:rPr>
              <a:t>e</a:t>
            </a:r>
            <a:r>
              <a:rPr lang="ar-IQ" sz="2000" dirty="0" smtClean="0">
                <a:solidFill>
                  <a:srgbClr val="00B050"/>
                </a:solidFill>
                <a:latin typeface="Simplified Arabic" pitchFamily="18" charset="-78"/>
                <a:cs typeface="Simplified Arabic" pitchFamily="18" charset="-78"/>
              </a:rPr>
              <a:t> </a:t>
            </a:r>
            <a:r>
              <a:rPr lang="en-US" sz="2000" dirty="0" smtClean="0">
                <a:solidFill>
                  <a:srgbClr val="00B050"/>
                </a:solidFill>
                <a:latin typeface="Simplified Arabic" pitchFamily="18" charset="-78"/>
                <a:cs typeface="Simplified Arabic" pitchFamily="18" charset="-78"/>
              </a:rPr>
              <a:t>i</a:t>
            </a:r>
            <a:r>
              <a:rPr lang="ar-IQ" sz="2000" dirty="0" smtClean="0">
                <a:solidFill>
                  <a:srgbClr val="00B050"/>
                </a:solidFill>
                <a:latin typeface="Simplified Arabic" pitchFamily="18" charset="-78"/>
                <a:cs typeface="Simplified Arabic" pitchFamily="18" charset="-78"/>
              </a:rPr>
              <a:t> </a:t>
            </a:r>
          </a:p>
          <a:p>
            <a:pPr marL="0" indent="0" algn="r" rtl="1">
              <a:buNone/>
            </a:pPr>
            <a:r>
              <a:rPr lang="ar-IQ" sz="2000" dirty="0" smtClean="0">
                <a:solidFill>
                  <a:srgbClr val="00B050"/>
                </a:solidFill>
                <a:latin typeface="Simplified Arabic" pitchFamily="18" charset="-78"/>
                <a:cs typeface="Simplified Arabic" pitchFamily="18" charset="-78"/>
              </a:rPr>
              <a:t>245 00   $</a:t>
            </a:r>
            <a:r>
              <a:rPr lang="en-US" sz="2000" dirty="0" smtClean="0">
                <a:solidFill>
                  <a:srgbClr val="00B050"/>
                </a:solidFill>
                <a:latin typeface="Simplified Arabic" pitchFamily="18" charset="-78"/>
                <a:cs typeface="Simplified Arabic" pitchFamily="18" charset="-78"/>
              </a:rPr>
              <a:t>a</a:t>
            </a:r>
            <a:r>
              <a:rPr lang="ar-IQ" sz="2000" dirty="0" smtClean="0">
                <a:solidFill>
                  <a:srgbClr val="00B050"/>
                </a:solidFill>
                <a:latin typeface="Simplified Arabic" pitchFamily="18" charset="-78"/>
                <a:cs typeface="Simplified Arabic" pitchFamily="18" charset="-78"/>
              </a:rPr>
              <a:t> خارطة آسيا الطبيعية / $</a:t>
            </a:r>
            <a:r>
              <a:rPr lang="en-US" sz="2000" dirty="0" smtClean="0">
                <a:solidFill>
                  <a:srgbClr val="00B050"/>
                </a:solidFill>
                <a:latin typeface="Simplified Arabic" pitchFamily="18" charset="-78"/>
                <a:cs typeface="Simplified Arabic" pitchFamily="18" charset="-78"/>
              </a:rPr>
              <a:t>c</a:t>
            </a:r>
            <a:r>
              <a:rPr lang="ar-IQ" sz="2000" dirty="0" smtClean="0">
                <a:solidFill>
                  <a:srgbClr val="00B050"/>
                </a:solidFill>
                <a:latin typeface="Simplified Arabic" pitchFamily="18" charset="-78"/>
                <a:cs typeface="Simplified Arabic" pitchFamily="18" charset="-78"/>
              </a:rPr>
              <a:t> اعداد مركز دراسات الوطن العربي</a:t>
            </a:r>
          </a:p>
          <a:p>
            <a:pPr marL="0" indent="0" algn="r" rtl="1">
              <a:buNone/>
            </a:pPr>
            <a:r>
              <a:rPr lang="ar-IQ" sz="2000" dirty="0" smtClean="0">
                <a:solidFill>
                  <a:srgbClr val="00B050"/>
                </a:solidFill>
                <a:latin typeface="Simplified Arabic" pitchFamily="18" charset="-78"/>
                <a:cs typeface="Simplified Arabic" pitchFamily="18" charset="-78"/>
              </a:rPr>
              <a:t>710 2     $</a:t>
            </a:r>
            <a:r>
              <a:rPr lang="en-US" sz="2000" dirty="0" smtClean="0">
                <a:solidFill>
                  <a:srgbClr val="00B050"/>
                </a:solidFill>
                <a:latin typeface="Simplified Arabic" pitchFamily="18" charset="-78"/>
                <a:cs typeface="Simplified Arabic" pitchFamily="18" charset="-78"/>
              </a:rPr>
              <a:t>a</a:t>
            </a:r>
            <a:r>
              <a:rPr lang="ar-IQ" sz="2000" dirty="0" smtClean="0">
                <a:solidFill>
                  <a:srgbClr val="00B050"/>
                </a:solidFill>
                <a:latin typeface="Simplified Arabic" pitchFamily="18" charset="-78"/>
                <a:cs typeface="Simplified Arabic" pitchFamily="18" charset="-78"/>
              </a:rPr>
              <a:t>  مركز دراسات الوطن العربي ، $</a:t>
            </a:r>
            <a:r>
              <a:rPr lang="en-US" sz="2000" dirty="0" smtClean="0">
                <a:solidFill>
                  <a:srgbClr val="00B050"/>
                </a:solidFill>
                <a:latin typeface="Simplified Arabic" pitchFamily="18" charset="-78"/>
                <a:cs typeface="Simplified Arabic" pitchFamily="18" charset="-78"/>
              </a:rPr>
              <a:t>e</a:t>
            </a:r>
            <a:r>
              <a:rPr lang="ar-IQ" sz="2000" dirty="0" smtClean="0">
                <a:solidFill>
                  <a:srgbClr val="00B050"/>
                </a:solidFill>
                <a:latin typeface="Simplified Arabic" pitchFamily="18" charset="-78"/>
                <a:cs typeface="Simplified Arabic" pitchFamily="18" charset="-78"/>
              </a:rPr>
              <a:t> معد</a:t>
            </a:r>
            <a:endParaRPr lang="en-US" sz="2000" dirty="0">
              <a:solidFill>
                <a:srgbClr val="00B05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509535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2400" dirty="0" smtClean="0">
                <a:solidFill>
                  <a:srgbClr val="7030A0"/>
                </a:solidFill>
                <a:latin typeface="Simplified Arabic" pitchFamily="18" charset="-78"/>
                <a:cs typeface="Simplified Arabic" pitchFamily="18" charset="-78"/>
              </a:rPr>
              <a:t>الحقل الثابت 007 للكرات الارضية</a:t>
            </a:r>
            <a:endParaRPr lang="en-US" sz="2400" dirty="0">
              <a:solidFill>
                <a:srgbClr val="7030A0"/>
              </a:solidFill>
              <a:latin typeface="Simplified Arabic" pitchFamily="18" charset="-78"/>
              <a:cs typeface="Simplified Arabic" pitchFamily="18" charset="-78"/>
            </a:endParaRPr>
          </a:p>
        </p:txBody>
      </p:sp>
      <p:sp>
        <p:nvSpPr>
          <p:cNvPr id="3" name="Content Placeholder 2"/>
          <p:cNvSpPr>
            <a:spLocks noGrp="1"/>
          </p:cNvSpPr>
          <p:nvPr>
            <p:ph idx="1"/>
          </p:nvPr>
        </p:nvSpPr>
        <p:spPr>
          <a:xfrm>
            <a:off x="533400" y="1371600"/>
            <a:ext cx="8229600" cy="4525963"/>
          </a:xfrm>
        </p:spPr>
        <p:txBody>
          <a:bodyPr>
            <a:normAutofit/>
          </a:bodyPr>
          <a:lstStyle/>
          <a:p>
            <a:pPr marL="0" indent="0" algn="r" rtl="1">
              <a:buNone/>
            </a:pPr>
            <a:r>
              <a:rPr lang="ar-IQ" sz="2400" dirty="0" smtClean="0">
                <a:solidFill>
                  <a:schemeClr val="accent2">
                    <a:lumMod val="75000"/>
                  </a:schemeClr>
                </a:solidFill>
                <a:latin typeface="Simplified Arabic" pitchFamily="18" charset="-78"/>
                <a:cs typeface="Simplified Arabic" pitchFamily="18" charset="-78"/>
              </a:rPr>
              <a:t>$</a:t>
            </a:r>
            <a:r>
              <a:rPr lang="en-US" sz="2400" dirty="0" smtClean="0">
                <a:solidFill>
                  <a:schemeClr val="accent2">
                    <a:lumMod val="75000"/>
                  </a:schemeClr>
                </a:solidFill>
                <a:latin typeface="Simplified Arabic" pitchFamily="18" charset="-78"/>
                <a:cs typeface="Simplified Arabic" pitchFamily="18" charset="-78"/>
              </a:rPr>
              <a:t>a</a:t>
            </a:r>
            <a:r>
              <a:rPr lang="ar-IQ" sz="2400" dirty="0" smtClean="0">
                <a:solidFill>
                  <a:schemeClr val="accent2">
                    <a:lumMod val="75000"/>
                  </a:schemeClr>
                </a:solidFill>
                <a:latin typeface="Simplified Arabic" pitchFamily="18" charset="-78"/>
                <a:cs typeface="Simplified Arabic" pitchFamily="18" charset="-78"/>
              </a:rPr>
              <a:t> نوع المادة : </a:t>
            </a:r>
            <a:r>
              <a:rPr lang="en-US" sz="2400" dirty="0" smtClean="0">
                <a:solidFill>
                  <a:schemeClr val="accent2">
                    <a:lumMod val="75000"/>
                  </a:schemeClr>
                </a:solidFill>
                <a:latin typeface="Simplified Arabic" pitchFamily="18" charset="-78"/>
                <a:cs typeface="Simplified Arabic" pitchFamily="18" charset="-78"/>
              </a:rPr>
              <a:t>d</a:t>
            </a:r>
            <a:r>
              <a:rPr lang="ar-IQ" sz="2400" dirty="0" smtClean="0">
                <a:solidFill>
                  <a:schemeClr val="accent2">
                    <a:lumMod val="75000"/>
                  </a:schemeClr>
                </a:solidFill>
                <a:latin typeface="Simplified Arabic" pitchFamily="18" charset="-78"/>
                <a:cs typeface="Simplified Arabic" pitchFamily="18" charset="-78"/>
              </a:rPr>
              <a:t> (كرة ارضية)</a:t>
            </a:r>
          </a:p>
          <a:p>
            <a:pPr marL="0" indent="0" algn="r" rtl="1">
              <a:buNone/>
            </a:pPr>
            <a:r>
              <a:rPr lang="ar-IQ" sz="2400" dirty="0" smtClean="0">
                <a:solidFill>
                  <a:schemeClr val="accent2">
                    <a:lumMod val="75000"/>
                  </a:schemeClr>
                </a:solidFill>
                <a:latin typeface="Simplified Arabic" pitchFamily="18" charset="-78"/>
                <a:cs typeface="Simplified Arabic" pitchFamily="18" charset="-78"/>
              </a:rPr>
              <a:t>$</a:t>
            </a:r>
            <a:r>
              <a:rPr lang="en-US" sz="2400" dirty="0" smtClean="0">
                <a:solidFill>
                  <a:schemeClr val="accent2">
                    <a:lumMod val="75000"/>
                  </a:schemeClr>
                </a:solidFill>
                <a:latin typeface="Simplified Arabic" pitchFamily="18" charset="-78"/>
                <a:cs typeface="Simplified Arabic" pitchFamily="18" charset="-78"/>
              </a:rPr>
              <a:t>b</a:t>
            </a:r>
            <a:r>
              <a:rPr lang="ar-IQ" sz="2400" dirty="0" smtClean="0">
                <a:solidFill>
                  <a:schemeClr val="accent2">
                    <a:lumMod val="75000"/>
                  </a:schemeClr>
                </a:solidFill>
                <a:latin typeface="Simplified Arabic" pitchFamily="18" charset="-78"/>
                <a:cs typeface="Simplified Arabic" pitchFamily="18" charset="-78"/>
              </a:rPr>
              <a:t> التحديد العام للمادة : </a:t>
            </a:r>
            <a:r>
              <a:rPr lang="en-US" sz="2400" dirty="0" smtClean="0">
                <a:solidFill>
                  <a:schemeClr val="accent2">
                    <a:lumMod val="75000"/>
                  </a:schemeClr>
                </a:solidFill>
                <a:latin typeface="Simplified Arabic" pitchFamily="18" charset="-78"/>
                <a:cs typeface="Simplified Arabic" pitchFamily="18" charset="-78"/>
              </a:rPr>
              <a:t>a</a:t>
            </a:r>
            <a:r>
              <a:rPr lang="ar-IQ" sz="2400" dirty="0" smtClean="0">
                <a:solidFill>
                  <a:schemeClr val="accent2">
                    <a:lumMod val="75000"/>
                  </a:schemeClr>
                </a:solidFill>
                <a:latin typeface="Simplified Arabic" pitchFamily="18" charset="-78"/>
                <a:cs typeface="Simplified Arabic" pitchFamily="18" charset="-78"/>
              </a:rPr>
              <a:t> (كرة ارضية سماوية)</a:t>
            </a:r>
          </a:p>
          <a:p>
            <a:pPr marL="0" indent="0" algn="r" rtl="1">
              <a:buNone/>
            </a:pPr>
            <a:r>
              <a:rPr lang="ar-IQ" sz="2400" dirty="0">
                <a:solidFill>
                  <a:schemeClr val="accent2">
                    <a:lumMod val="75000"/>
                  </a:schemeClr>
                </a:solidFill>
                <a:latin typeface="Simplified Arabic" pitchFamily="18" charset="-78"/>
                <a:cs typeface="Simplified Arabic" pitchFamily="18" charset="-78"/>
              </a:rPr>
              <a:t> </a:t>
            </a:r>
            <a:r>
              <a:rPr lang="ar-IQ" sz="2400" dirty="0" smtClean="0">
                <a:solidFill>
                  <a:schemeClr val="accent2">
                    <a:lumMod val="75000"/>
                  </a:schemeClr>
                </a:solidFill>
                <a:latin typeface="Simplified Arabic" pitchFamily="18" charset="-78"/>
                <a:cs typeface="Simplified Arabic" pitchFamily="18" charset="-78"/>
              </a:rPr>
              <a:t>                        </a:t>
            </a:r>
            <a:r>
              <a:rPr lang="en-US" sz="2400" dirty="0" smtClean="0">
                <a:solidFill>
                  <a:schemeClr val="accent2">
                    <a:lumMod val="75000"/>
                  </a:schemeClr>
                </a:solidFill>
                <a:latin typeface="Simplified Arabic" pitchFamily="18" charset="-78"/>
                <a:cs typeface="Simplified Arabic" pitchFamily="18" charset="-78"/>
              </a:rPr>
              <a:t>b</a:t>
            </a:r>
            <a:r>
              <a:rPr lang="ar-IQ" sz="2400" dirty="0" smtClean="0">
                <a:solidFill>
                  <a:schemeClr val="accent2">
                    <a:lumMod val="75000"/>
                  </a:schemeClr>
                </a:solidFill>
                <a:latin typeface="Simplified Arabic" pitchFamily="18" charset="-78"/>
                <a:cs typeface="Simplified Arabic" pitchFamily="18" charset="-78"/>
              </a:rPr>
              <a:t> (كرة الكواكب او القمرية)</a:t>
            </a:r>
          </a:p>
          <a:p>
            <a:pPr marL="0" indent="0" algn="r" rtl="1">
              <a:buNone/>
            </a:pPr>
            <a:r>
              <a:rPr lang="ar-IQ" sz="2400" dirty="0">
                <a:solidFill>
                  <a:schemeClr val="accent2">
                    <a:lumMod val="75000"/>
                  </a:schemeClr>
                </a:solidFill>
                <a:latin typeface="Simplified Arabic" pitchFamily="18" charset="-78"/>
                <a:cs typeface="Simplified Arabic" pitchFamily="18" charset="-78"/>
              </a:rPr>
              <a:t> </a:t>
            </a:r>
            <a:r>
              <a:rPr lang="ar-IQ" sz="2400" dirty="0" smtClean="0">
                <a:solidFill>
                  <a:schemeClr val="accent2">
                    <a:lumMod val="75000"/>
                  </a:schemeClr>
                </a:solidFill>
                <a:latin typeface="Simplified Arabic" pitchFamily="18" charset="-78"/>
                <a:cs typeface="Simplified Arabic" pitchFamily="18" charset="-78"/>
              </a:rPr>
              <a:t>                        </a:t>
            </a:r>
            <a:r>
              <a:rPr lang="en-US" sz="2400" dirty="0" smtClean="0">
                <a:solidFill>
                  <a:schemeClr val="accent2">
                    <a:lumMod val="75000"/>
                  </a:schemeClr>
                </a:solidFill>
                <a:latin typeface="Simplified Arabic" pitchFamily="18" charset="-78"/>
                <a:cs typeface="Simplified Arabic" pitchFamily="18" charset="-78"/>
              </a:rPr>
              <a:t>c</a:t>
            </a:r>
            <a:r>
              <a:rPr lang="ar-IQ" sz="2400" dirty="0" smtClean="0">
                <a:solidFill>
                  <a:schemeClr val="accent2">
                    <a:lumMod val="75000"/>
                  </a:schemeClr>
                </a:solidFill>
                <a:latin typeface="Simplified Arabic" pitchFamily="18" charset="-78"/>
                <a:cs typeface="Simplified Arabic" pitchFamily="18" charset="-78"/>
              </a:rPr>
              <a:t> (كرة ارضية)</a:t>
            </a:r>
          </a:p>
          <a:p>
            <a:pPr marL="0" indent="0" algn="r" rtl="1">
              <a:buNone/>
            </a:pPr>
            <a:r>
              <a:rPr lang="ar-IQ" sz="2400" dirty="0">
                <a:solidFill>
                  <a:schemeClr val="accent2">
                    <a:lumMod val="75000"/>
                  </a:schemeClr>
                </a:solidFill>
                <a:latin typeface="Simplified Arabic" pitchFamily="18" charset="-78"/>
                <a:cs typeface="Simplified Arabic" pitchFamily="18" charset="-78"/>
              </a:rPr>
              <a:t> </a:t>
            </a:r>
            <a:r>
              <a:rPr lang="ar-IQ" sz="2400" dirty="0" smtClean="0">
                <a:solidFill>
                  <a:schemeClr val="accent2">
                    <a:lumMod val="75000"/>
                  </a:schemeClr>
                </a:solidFill>
                <a:latin typeface="Simplified Arabic" pitchFamily="18" charset="-78"/>
                <a:cs typeface="Simplified Arabic" pitchFamily="18" charset="-78"/>
              </a:rPr>
              <a:t>                        </a:t>
            </a:r>
            <a:r>
              <a:rPr lang="en-US" sz="2400" dirty="0" smtClean="0">
                <a:solidFill>
                  <a:schemeClr val="accent2">
                    <a:lumMod val="75000"/>
                  </a:schemeClr>
                </a:solidFill>
                <a:latin typeface="Simplified Arabic" pitchFamily="18" charset="-78"/>
                <a:cs typeface="Simplified Arabic" pitchFamily="18" charset="-78"/>
              </a:rPr>
              <a:t>e</a:t>
            </a:r>
            <a:r>
              <a:rPr lang="ar-IQ" sz="2400" dirty="0" smtClean="0">
                <a:solidFill>
                  <a:schemeClr val="accent2">
                    <a:lumMod val="75000"/>
                  </a:schemeClr>
                </a:solidFill>
                <a:latin typeface="Simplified Arabic" pitchFamily="18" charset="-78"/>
                <a:cs typeface="Simplified Arabic" pitchFamily="18" charset="-78"/>
              </a:rPr>
              <a:t> (كرة الارض والقمر)</a:t>
            </a:r>
          </a:p>
          <a:p>
            <a:pPr marL="0" indent="0" algn="r" rtl="1">
              <a:buNone/>
            </a:pPr>
            <a:r>
              <a:rPr lang="ar-IQ" sz="2400" dirty="0">
                <a:solidFill>
                  <a:schemeClr val="accent2">
                    <a:lumMod val="75000"/>
                  </a:schemeClr>
                </a:solidFill>
                <a:latin typeface="Simplified Arabic" pitchFamily="18" charset="-78"/>
                <a:cs typeface="Simplified Arabic" pitchFamily="18" charset="-78"/>
              </a:rPr>
              <a:t> </a:t>
            </a:r>
            <a:r>
              <a:rPr lang="ar-IQ" sz="2400" dirty="0" smtClean="0">
                <a:solidFill>
                  <a:schemeClr val="accent2">
                    <a:lumMod val="75000"/>
                  </a:schemeClr>
                </a:solidFill>
                <a:latin typeface="Simplified Arabic" pitchFamily="18" charset="-78"/>
                <a:cs typeface="Simplified Arabic" pitchFamily="18" charset="-78"/>
              </a:rPr>
              <a:t>                        </a:t>
            </a:r>
            <a:r>
              <a:rPr lang="en-US" sz="2400" dirty="0" smtClean="0">
                <a:solidFill>
                  <a:schemeClr val="accent2">
                    <a:lumMod val="75000"/>
                  </a:schemeClr>
                </a:solidFill>
                <a:latin typeface="Simplified Arabic" pitchFamily="18" charset="-78"/>
                <a:cs typeface="Simplified Arabic" pitchFamily="18" charset="-78"/>
              </a:rPr>
              <a:t>u</a:t>
            </a:r>
            <a:r>
              <a:rPr lang="ar-IQ" sz="2400" dirty="0" smtClean="0">
                <a:solidFill>
                  <a:schemeClr val="accent2">
                    <a:lumMod val="75000"/>
                  </a:schemeClr>
                </a:solidFill>
                <a:latin typeface="Simplified Arabic" pitchFamily="18" charset="-78"/>
                <a:cs typeface="Simplified Arabic" pitchFamily="18" charset="-78"/>
              </a:rPr>
              <a:t> (غير محددة)</a:t>
            </a:r>
          </a:p>
          <a:p>
            <a:pPr marL="0" indent="0" algn="r" rtl="1">
              <a:buNone/>
            </a:pPr>
            <a:r>
              <a:rPr lang="ar-IQ" sz="2400" dirty="0">
                <a:solidFill>
                  <a:schemeClr val="accent2">
                    <a:lumMod val="75000"/>
                  </a:schemeClr>
                </a:solidFill>
                <a:latin typeface="Simplified Arabic" pitchFamily="18" charset="-78"/>
                <a:cs typeface="Simplified Arabic" pitchFamily="18" charset="-78"/>
              </a:rPr>
              <a:t> </a:t>
            </a:r>
            <a:r>
              <a:rPr lang="ar-IQ" sz="2400" dirty="0" smtClean="0">
                <a:solidFill>
                  <a:schemeClr val="accent2">
                    <a:lumMod val="75000"/>
                  </a:schemeClr>
                </a:solidFill>
                <a:latin typeface="Simplified Arabic" pitchFamily="18" charset="-78"/>
                <a:cs typeface="Simplified Arabic" pitchFamily="18" charset="-78"/>
              </a:rPr>
              <a:t>                        </a:t>
            </a:r>
            <a:r>
              <a:rPr lang="en-US" sz="2400" dirty="0" smtClean="0">
                <a:solidFill>
                  <a:schemeClr val="accent2">
                    <a:lumMod val="75000"/>
                  </a:schemeClr>
                </a:solidFill>
                <a:latin typeface="Simplified Arabic" pitchFamily="18" charset="-78"/>
                <a:cs typeface="Simplified Arabic" pitchFamily="18" charset="-78"/>
              </a:rPr>
              <a:t>z</a:t>
            </a:r>
            <a:r>
              <a:rPr lang="ar-IQ" sz="2400" dirty="0" smtClean="0">
                <a:solidFill>
                  <a:schemeClr val="accent2">
                    <a:lumMod val="75000"/>
                  </a:schemeClr>
                </a:solidFill>
                <a:latin typeface="Simplified Arabic" pitchFamily="18" charset="-78"/>
                <a:cs typeface="Simplified Arabic" pitchFamily="18" charset="-78"/>
              </a:rPr>
              <a:t> (اخرى)</a:t>
            </a:r>
          </a:p>
          <a:p>
            <a:pPr marL="0" indent="0" algn="r" rtl="1">
              <a:buNone/>
            </a:pPr>
            <a:r>
              <a:rPr lang="ar-IQ" sz="2400" dirty="0" smtClean="0">
                <a:solidFill>
                  <a:schemeClr val="accent2">
                    <a:lumMod val="75000"/>
                  </a:schemeClr>
                </a:solidFill>
                <a:latin typeface="Simplified Arabic" pitchFamily="18" charset="-78"/>
                <a:cs typeface="Simplified Arabic" pitchFamily="18" charset="-78"/>
              </a:rPr>
              <a:t>$</a:t>
            </a:r>
            <a:r>
              <a:rPr lang="en-US" sz="2400" dirty="0" smtClean="0">
                <a:solidFill>
                  <a:schemeClr val="accent2">
                    <a:lumMod val="75000"/>
                  </a:schemeClr>
                </a:solidFill>
                <a:latin typeface="Simplified Arabic" pitchFamily="18" charset="-78"/>
                <a:cs typeface="Simplified Arabic" pitchFamily="18" charset="-78"/>
              </a:rPr>
              <a:t>d</a:t>
            </a:r>
            <a:r>
              <a:rPr lang="ar-IQ" sz="2400" dirty="0" smtClean="0">
                <a:solidFill>
                  <a:schemeClr val="accent2">
                    <a:lumMod val="75000"/>
                  </a:schemeClr>
                </a:solidFill>
                <a:latin typeface="Simplified Arabic" pitchFamily="18" charset="-78"/>
                <a:cs typeface="Simplified Arabic" pitchFamily="18" charset="-78"/>
              </a:rPr>
              <a:t> اللون : </a:t>
            </a:r>
            <a:r>
              <a:rPr lang="en-US" sz="2400" dirty="0" smtClean="0">
                <a:solidFill>
                  <a:schemeClr val="accent2">
                    <a:lumMod val="75000"/>
                  </a:schemeClr>
                </a:solidFill>
                <a:latin typeface="Simplified Arabic" pitchFamily="18" charset="-78"/>
                <a:cs typeface="Simplified Arabic" pitchFamily="18" charset="-78"/>
              </a:rPr>
              <a:t>a</a:t>
            </a:r>
            <a:r>
              <a:rPr lang="ar-IQ" sz="2400" dirty="0" smtClean="0">
                <a:solidFill>
                  <a:schemeClr val="accent2">
                    <a:lumMod val="75000"/>
                  </a:schemeClr>
                </a:solidFill>
                <a:latin typeface="Simplified Arabic" pitchFamily="18" charset="-78"/>
                <a:cs typeface="Simplified Arabic" pitchFamily="18" charset="-78"/>
              </a:rPr>
              <a:t> (لون واحد)</a:t>
            </a:r>
          </a:p>
          <a:p>
            <a:pPr marL="0" indent="0" algn="r" rtl="1">
              <a:buNone/>
            </a:pPr>
            <a:r>
              <a:rPr lang="ar-IQ" sz="2400" dirty="0">
                <a:solidFill>
                  <a:schemeClr val="accent2">
                    <a:lumMod val="75000"/>
                  </a:schemeClr>
                </a:solidFill>
                <a:latin typeface="Simplified Arabic" pitchFamily="18" charset="-78"/>
                <a:cs typeface="Simplified Arabic" pitchFamily="18" charset="-78"/>
              </a:rPr>
              <a:t> </a:t>
            </a:r>
            <a:r>
              <a:rPr lang="ar-IQ" sz="2400" dirty="0" smtClean="0">
                <a:solidFill>
                  <a:schemeClr val="accent2">
                    <a:lumMod val="75000"/>
                  </a:schemeClr>
                </a:solidFill>
                <a:latin typeface="Simplified Arabic" pitchFamily="18" charset="-78"/>
                <a:cs typeface="Simplified Arabic" pitchFamily="18" charset="-78"/>
              </a:rPr>
              <a:t>           </a:t>
            </a:r>
            <a:r>
              <a:rPr lang="en-US" sz="2400" dirty="0" smtClean="0">
                <a:solidFill>
                  <a:schemeClr val="accent2">
                    <a:lumMod val="75000"/>
                  </a:schemeClr>
                </a:solidFill>
                <a:latin typeface="Simplified Arabic" pitchFamily="18" charset="-78"/>
                <a:cs typeface="Simplified Arabic" pitchFamily="18" charset="-78"/>
              </a:rPr>
              <a:t>c</a:t>
            </a:r>
            <a:r>
              <a:rPr lang="ar-IQ" sz="2400" dirty="0" smtClean="0">
                <a:solidFill>
                  <a:schemeClr val="accent2">
                    <a:lumMod val="75000"/>
                  </a:schemeClr>
                </a:solidFill>
                <a:latin typeface="Simplified Arabic" pitchFamily="18" charset="-78"/>
                <a:cs typeface="Simplified Arabic" pitchFamily="18" charset="-78"/>
              </a:rPr>
              <a:t> (عدة الوان)</a:t>
            </a:r>
            <a:endParaRPr lang="en-US" sz="2400" dirty="0">
              <a:solidFill>
                <a:schemeClr val="accent2">
                  <a:lumMod val="75000"/>
                </a:schemeClr>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961400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IQ" sz="2400" dirty="0" smtClean="0">
                <a:latin typeface="Simplified Arabic" pitchFamily="18" charset="-78"/>
                <a:cs typeface="Simplified Arabic" pitchFamily="18" charset="-78"/>
              </a:rPr>
              <a:t/>
            </a:r>
            <a:br>
              <a:rPr lang="ar-IQ" sz="2400" dirty="0" smtClean="0">
                <a:latin typeface="Simplified Arabic" pitchFamily="18" charset="-78"/>
                <a:cs typeface="Simplified Arabic" pitchFamily="18" charset="-78"/>
              </a:rPr>
            </a:br>
            <a:r>
              <a:rPr lang="ar-IQ" sz="2400" dirty="0" smtClean="0">
                <a:latin typeface="Simplified Arabic" pitchFamily="18" charset="-78"/>
                <a:cs typeface="Simplified Arabic" pitchFamily="18" charset="-78"/>
              </a:rPr>
              <a:t/>
            </a:r>
            <a:br>
              <a:rPr lang="ar-IQ" sz="2400" dirty="0" smtClean="0">
                <a:latin typeface="Simplified Arabic" pitchFamily="18" charset="-78"/>
                <a:cs typeface="Simplified Arabic" pitchFamily="18" charset="-78"/>
              </a:rPr>
            </a:br>
            <a:r>
              <a:rPr lang="ar-IQ" sz="2400" dirty="0" smtClean="0">
                <a:latin typeface="Simplified Arabic" pitchFamily="18" charset="-78"/>
                <a:cs typeface="Simplified Arabic" pitchFamily="18" charset="-78"/>
              </a:rPr>
              <a:t/>
            </a:r>
            <a:br>
              <a:rPr lang="ar-IQ" sz="2400" dirty="0" smtClean="0">
                <a:latin typeface="Simplified Arabic" pitchFamily="18" charset="-78"/>
                <a:cs typeface="Simplified Arabic" pitchFamily="18" charset="-78"/>
              </a:rPr>
            </a:br>
            <a:r>
              <a:rPr lang="ar-IQ" sz="2400" dirty="0" smtClean="0">
                <a:solidFill>
                  <a:schemeClr val="accent6">
                    <a:lumMod val="50000"/>
                  </a:schemeClr>
                </a:solidFill>
                <a:latin typeface="Simplified Arabic" pitchFamily="18" charset="-78"/>
                <a:cs typeface="Simplified Arabic" pitchFamily="18" charset="-78"/>
              </a:rPr>
              <a:t>007 (الحقل الثابت للوصف المادي)</a:t>
            </a:r>
            <a:br>
              <a:rPr lang="ar-IQ" sz="2400" dirty="0" smtClean="0">
                <a:solidFill>
                  <a:schemeClr val="accent6">
                    <a:lumMod val="50000"/>
                  </a:schemeClr>
                </a:solidFill>
                <a:latin typeface="Simplified Arabic" pitchFamily="18" charset="-78"/>
                <a:cs typeface="Simplified Arabic" pitchFamily="18" charset="-78"/>
              </a:rPr>
            </a:br>
            <a:r>
              <a:rPr lang="ar-IQ" sz="2400" dirty="0" smtClean="0">
                <a:solidFill>
                  <a:schemeClr val="accent6">
                    <a:lumMod val="50000"/>
                  </a:schemeClr>
                </a:solidFill>
                <a:latin typeface="Simplified Arabic" pitchFamily="18" charset="-78"/>
                <a:cs typeface="Simplified Arabic" pitchFamily="18" charset="-78"/>
              </a:rPr>
              <a:t>$</a:t>
            </a:r>
            <a:r>
              <a:rPr lang="en-US" sz="2400" dirty="0" smtClean="0">
                <a:solidFill>
                  <a:schemeClr val="accent6">
                    <a:lumMod val="50000"/>
                  </a:schemeClr>
                </a:solidFill>
                <a:latin typeface="Simplified Arabic" pitchFamily="18" charset="-78"/>
                <a:cs typeface="Simplified Arabic" pitchFamily="18" charset="-78"/>
              </a:rPr>
              <a:t>e</a:t>
            </a:r>
            <a:r>
              <a:rPr lang="ar-IQ" sz="2400" dirty="0" smtClean="0">
                <a:solidFill>
                  <a:schemeClr val="accent6">
                    <a:lumMod val="50000"/>
                  </a:schemeClr>
                </a:solidFill>
                <a:latin typeface="Simplified Arabic" pitchFamily="18" charset="-78"/>
                <a:cs typeface="Simplified Arabic" pitchFamily="18" charset="-78"/>
              </a:rPr>
              <a:t> الوسيط المادي للكرة الارضية</a:t>
            </a:r>
            <a:br>
              <a:rPr lang="ar-IQ" sz="2400" dirty="0" smtClean="0">
                <a:solidFill>
                  <a:schemeClr val="accent6">
                    <a:lumMod val="50000"/>
                  </a:schemeClr>
                </a:solidFill>
                <a:latin typeface="Simplified Arabic" pitchFamily="18" charset="-78"/>
                <a:cs typeface="Simplified Arabic" pitchFamily="18" charset="-78"/>
              </a:rPr>
            </a:br>
            <a:r>
              <a:rPr lang="ar-IQ" sz="2400" dirty="0" smtClean="0">
                <a:latin typeface="Simplified Arabic" pitchFamily="18" charset="-78"/>
                <a:cs typeface="Simplified Arabic" pitchFamily="18" charset="-78"/>
              </a:rPr>
              <a:t/>
            </a:r>
            <a:br>
              <a:rPr lang="ar-IQ" sz="2400" dirty="0" smtClean="0">
                <a:latin typeface="Simplified Arabic" pitchFamily="18" charset="-78"/>
                <a:cs typeface="Simplified Arabic" pitchFamily="18" charset="-78"/>
              </a:rPr>
            </a:br>
            <a:r>
              <a:rPr lang="ar-IQ" sz="2400" dirty="0" smtClean="0">
                <a:latin typeface="Simplified Arabic" pitchFamily="18" charset="-78"/>
                <a:cs typeface="Simplified Arabic" pitchFamily="18" charset="-78"/>
              </a:rPr>
              <a:t/>
            </a:r>
            <a:br>
              <a:rPr lang="ar-IQ" sz="2400" dirty="0" smtClean="0">
                <a:latin typeface="Simplified Arabic" pitchFamily="18" charset="-78"/>
                <a:cs typeface="Simplified Arabic" pitchFamily="18" charset="-78"/>
              </a:rPr>
            </a:br>
            <a:r>
              <a:rPr lang="ar-IQ" sz="2400" dirty="0" smtClean="0">
                <a:latin typeface="Simplified Arabic" pitchFamily="18" charset="-78"/>
                <a:cs typeface="Simplified Arabic" pitchFamily="18" charset="-78"/>
              </a:rPr>
              <a:t/>
            </a:r>
            <a:br>
              <a:rPr lang="ar-IQ" sz="2400" dirty="0" smtClean="0">
                <a:latin typeface="Simplified Arabic" pitchFamily="18" charset="-78"/>
                <a:cs typeface="Simplified Arabic" pitchFamily="18" charset="-78"/>
              </a:rPr>
            </a:br>
            <a:endParaRPr lang="en-US" sz="2400" dirty="0">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a:bodyPr>
          <a:lstStyle/>
          <a:p>
            <a:pPr marL="0" indent="0" algn="r" rtl="1">
              <a:buNone/>
            </a:pPr>
            <a:r>
              <a:rPr lang="ar-IQ" sz="2000" dirty="0">
                <a:latin typeface="Simplified Arabic" pitchFamily="18" charset="-78"/>
                <a:cs typeface="Simplified Arabic" pitchFamily="18" charset="-78"/>
              </a:rPr>
              <a:t> </a:t>
            </a:r>
            <a:r>
              <a:rPr lang="ar-IQ" sz="2000" dirty="0" smtClean="0">
                <a:solidFill>
                  <a:schemeClr val="accent6">
                    <a:lumMod val="75000"/>
                  </a:schemeClr>
                </a:solidFill>
                <a:latin typeface="Simplified Arabic" pitchFamily="18" charset="-78"/>
                <a:cs typeface="Simplified Arabic" pitchFamily="18" charset="-78"/>
              </a:rPr>
              <a:t>في الحقل الفرعي الثابت  $</a:t>
            </a:r>
            <a:r>
              <a:rPr lang="en-US" sz="2000" dirty="0" smtClean="0">
                <a:solidFill>
                  <a:schemeClr val="accent6">
                    <a:lumMod val="75000"/>
                  </a:schemeClr>
                </a:solidFill>
                <a:latin typeface="Simplified Arabic" pitchFamily="18" charset="-78"/>
                <a:cs typeface="Simplified Arabic" pitchFamily="18" charset="-78"/>
              </a:rPr>
              <a:t>e</a:t>
            </a:r>
            <a:r>
              <a:rPr lang="ar-IQ" sz="2000" dirty="0" smtClean="0">
                <a:solidFill>
                  <a:schemeClr val="accent6">
                    <a:lumMod val="75000"/>
                  </a:schemeClr>
                </a:solidFill>
                <a:latin typeface="Simplified Arabic" pitchFamily="18" charset="-78"/>
                <a:cs typeface="Simplified Arabic" pitchFamily="18" charset="-78"/>
              </a:rPr>
              <a:t> يتم تحديد نوع المادة التي صنعت منها الكرة الارضية من خلال اختيار احد القيم في ادناه :</a:t>
            </a:r>
          </a:p>
          <a:p>
            <a:pPr marL="0" indent="0" algn="r" rtl="1">
              <a:buNone/>
            </a:pPr>
            <a:r>
              <a:rPr lang="ar-IQ" sz="2000" dirty="0">
                <a:solidFill>
                  <a:schemeClr val="accent6">
                    <a:lumMod val="75000"/>
                  </a:schemeClr>
                </a:solidFill>
                <a:latin typeface="Simplified Arabic" pitchFamily="18" charset="-78"/>
                <a:cs typeface="Simplified Arabic" pitchFamily="18" charset="-78"/>
              </a:rPr>
              <a:t> </a:t>
            </a:r>
            <a:r>
              <a:rPr lang="ar-IQ" sz="2000" dirty="0" smtClean="0">
                <a:solidFill>
                  <a:schemeClr val="accent6">
                    <a:lumMod val="75000"/>
                  </a:schemeClr>
                </a:solidFill>
                <a:latin typeface="Simplified Arabic" pitchFamily="18" charset="-78"/>
                <a:cs typeface="Simplified Arabic" pitchFamily="18" charset="-78"/>
              </a:rPr>
              <a:t>$</a:t>
            </a:r>
            <a:r>
              <a:rPr lang="en-US" sz="2000" dirty="0" smtClean="0">
                <a:solidFill>
                  <a:schemeClr val="accent6">
                    <a:lumMod val="75000"/>
                  </a:schemeClr>
                </a:solidFill>
                <a:latin typeface="Simplified Arabic" pitchFamily="18" charset="-78"/>
                <a:cs typeface="Simplified Arabic" pitchFamily="18" charset="-78"/>
              </a:rPr>
              <a:t>e</a:t>
            </a:r>
            <a:r>
              <a:rPr lang="ar-IQ" sz="2000" dirty="0" smtClean="0">
                <a:solidFill>
                  <a:schemeClr val="accent6">
                    <a:lumMod val="75000"/>
                  </a:schemeClr>
                </a:solidFill>
                <a:latin typeface="Simplified Arabic" pitchFamily="18" charset="-78"/>
                <a:cs typeface="Simplified Arabic" pitchFamily="18" charset="-78"/>
              </a:rPr>
              <a:t> الوسيط المادي للكرات الارضية : </a:t>
            </a:r>
          </a:p>
          <a:p>
            <a:pPr marL="0" indent="0" algn="r" rtl="1">
              <a:buNone/>
            </a:pPr>
            <a:r>
              <a:rPr lang="en-US" sz="2000" dirty="0" smtClean="0">
                <a:solidFill>
                  <a:schemeClr val="accent6">
                    <a:lumMod val="75000"/>
                  </a:schemeClr>
                </a:solidFill>
                <a:latin typeface="Simplified Arabic" pitchFamily="18" charset="-78"/>
                <a:cs typeface="Simplified Arabic" pitchFamily="18" charset="-78"/>
              </a:rPr>
              <a:t>a</a:t>
            </a:r>
            <a:r>
              <a:rPr lang="ar-IQ" sz="2000" dirty="0" smtClean="0">
                <a:solidFill>
                  <a:schemeClr val="accent6">
                    <a:lumMod val="75000"/>
                  </a:schemeClr>
                </a:solidFill>
                <a:latin typeface="Simplified Arabic" pitchFamily="18" charset="-78"/>
                <a:cs typeface="Simplified Arabic" pitchFamily="18" charset="-78"/>
              </a:rPr>
              <a:t> (ورق)                            </a:t>
            </a:r>
            <a:r>
              <a:rPr lang="en-US" sz="2000" dirty="0" smtClean="0">
                <a:solidFill>
                  <a:schemeClr val="accent6">
                    <a:lumMod val="75000"/>
                  </a:schemeClr>
                </a:solidFill>
                <a:latin typeface="Simplified Arabic" pitchFamily="18" charset="-78"/>
                <a:cs typeface="Simplified Arabic" pitchFamily="18" charset="-78"/>
              </a:rPr>
              <a:t>n</a:t>
            </a:r>
            <a:r>
              <a:rPr lang="ar-IQ" sz="2000" dirty="0" smtClean="0">
                <a:solidFill>
                  <a:schemeClr val="accent6">
                    <a:lumMod val="75000"/>
                  </a:schemeClr>
                </a:solidFill>
                <a:latin typeface="Simplified Arabic" pitchFamily="18" charset="-78"/>
                <a:cs typeface="Simplified Arabic" pitchFamily="18" charset="-78"/>
              </a:rPr>
              <a:t> (الرق)</a:t>
            </a:r>
          </a:p>
          <a:p>
            <a:pPr marL="0" indent="0" algn="r" rtl="1">
              <a:buNone/>
            </a:pPr>
            <a:r>
              <a:rPr lang="en-US" sz="2000" dirty="0" smtClean="0">
                <a:solidFill>
                  <a:schemeClr val="accent6">
                    <a:lumMod val="75000"/>
                  </a:schemeClr>
                </a:solidFill>
                <a:latin typeface="Simplified Arabic" pitchFamily="18" charset="-78"/>
                <a:cs typeface="Simplified Arabic" pitchFamily="18" charset="-78"/>
              </a:rPr>
              <a:t>b</a:t>
            </a:r>
            <a:r>
              <a:rPr lang="ar-IQ" sz="2000" dirty="0" smtClean="0">
                <a:solidFill>
                  <a:schemeClr val="accent6">
                    <a:lumMod val="75000"/>
                  </a:schemeClr>
                </a:solidFill>
                <a:latin typeface="Simplified Arabic" pitchFamily="18" charset="-78"/>
                <a:cs typeface="Simplified Arabic" pitchFamily="18" charset="-78"/>
              </a:rPr>
              <a:t> (خشب)                          </a:t>
            </a:r>
            <a:r>
              <a:rPr lang="en-US" sz="2000" dirty="0" smtClean="0">
                <a:solidFill>
                  <a:schemeClr val="accent6">
                    <a:lumMod val="75000"/>
                  </a:schemeClr>
                </a:solidFill>
                <a:latin typeface="Simplified Arabic" pitchFamily="18" charset="-78"/>
                <a:cs typeface="Simplified Arabic" pitchFamily="18" charset="-78"/>
              </a:rPr>
              <a:t>p</a:t>
            </a:r>
            <a:r>
              <a:rPr lang="ar-IQ" sz="2000" dirty="0" smtClean="0">
                <a:solidFill>
                  <a:schemeClr val="accent6">
                    <a:lumMod val="75000"/>
                  </a:schemeClr>
                </a:solidFill>
                <a:latin typeface="Simplified Arabic" pitchFamily="18" charset="-78"/>
                <a:cs typeface="Simplified Arabic" pitchFamily="18" charset="-78"/>
              </a:rPr>
              <a:t> (الجص)</a:t>
            </a:r>
          </a:p>
          <a:p>
            <a:pPr marL="0" indent="0" algn="r" rtl="1">
              <a:buNone/>
            </a:pPr>
            <a:r>
              <a:rPr lang="en-US" sz="2000" dirty="0" smtClean="0">
                <a:solidFill>
                  <a:schemeClr val="accent6">
                    <a:lumMod val="75000"/>
                  </a:schemeClr>
                </a:solidFill>
                <a:latin typeface="Simplified Arabic" pitchFamily="18" charset="-78"/>
                <a:cs typeface="Simplified Arabic" pitchFamily="18" charset="-78"/>
              </a:rPr>
              <a:t>c</a:t>
            </a:r>
            <a:r>
              <a:rPr lang="ar-IQ" sz="2000" dirty="0" smtClean="0">
                <a:solidFill>
                  <a:schemeClr val="accent6">
                    <a:lumMod val="75000"/>
                  </a:schemeClr>
                </a:solidFill>
                <a:latin typeface="Simplified Arabic" pitchFamily="18" charset="-78"/>
                <a:cs typeface="Simplified Arabic" pitchFamily="18" charset="-78"/>
              </a:rPr>
              <a:t> (حجر)                           </a:t>
            </a:r>
            <a:r>
              <a:rPr lang="en-US" sz="2000" dirty="0" smtClean="0">
                <a:solidFill>
                  <a:schemeClr val="accent6">
                    <a:lumMod val="75000"/>
                  </a:schemeClr>
                </a:solidFill>
                <a:latin typeface="Simplified Arabic" pitchFamily="18" charset="-78"/>
                <a:cs typeface="Simplified Arabic" pitchFamily="18" charset="-78"/>
              </a:rPr>
              <a:t>u</a:t>
            </a:r>
            <a:r>
              <a:rPr lang="ar-IQ" sz="2000" dirty="0" smtClean="0">
                <a:solidFill>
                  <a:schemeClr val="accent6">
                    <a:lumMod val="75000"/>
                  </a:schemeClr>
                </a:solidFill>
                <a:latin typeface="Simplified Arabic" pitchFamily="18" charset="-78"/>
                <a:cs typeface="Simplified Arabic" pitchFamily="18" charset="-78"/>
              </a:rPr>
              <a:t> (غير معروف)</a:t>
            </a:r>
          </a:p>
          <a:p>
            <a:pPr marL="0" indent="0" algn="r" rtl="1">
              <a:buNone/>
            </a:pPr>
            <a:r>
              <a:rPr lang="en-US" sz="2000" dirty="0" smtClean="0">
                <a:solidFill>
                  <a:schemeClr val="accent6">
                    <a:lumMod val="75000"/>
                  </a:schemeClr>
                </a:solidFill>
                <a:latin typeface="Simplified Arabic" pitchFamily="18" charset="-78"/>
                <a:cs typeface="Simplified Arabic" pitchFamily="18" charset="-78"/>
              </a:rPr>
              <a:t>d</a:t>
            </a:r>
            <a:r>
              <a:rPr lang="ar-IQ" sz="2000" dirty="0" smtClean="0">
                <a:solidFill>
                  <a:schemeClr val="accent6">
                    <a:lumMod val="75000"/>
                  </a:schemeClr>
                </a:solidFill>
                <a:latin typeface="Simplified Arabic" pitchFamily="18" charset="-78"/>
                <a:cs typeface="Simplified Arabic" pitchFamily="18" charset="-78"/>
              </a:rPr>
              <a:t> (معدن)                          </a:t>
            </a:r>
            <a:r>
              <a:rPr lang="en-US" sz="2000" dirty="0" smtClean="0">
                <a:solidFill>
                  <a:schemeClr val="accent6">
                    <a:lumMod val="75000"/>
                  </a:schemeClr>
                </a:solidFill>
                <a:latin typeface="Simplified Arabic" pitchFamily="18" charset="-78"/>
                <a:cs typeface="Simplified Arabic" pitchFamily="18" charset="-78"/>
              </a:rPr>
              <a:t>v</a:t>
            </a:r>
            <a:r>
              <a:rPr lang="ar-IQ" sz="2000" dirty="0" smtClean="0">
                <a:solidFill>
                  <a:schemeClr val="accent6">
                    <a:lumMod val="75000"/>
                  </a:schemeClr>
                </a:solidFill>
                <a:latin typeface="Simplified Arabic" pitchFamily="18" charset="-78"/>
                <a:cs typeface="Simplified Arabic" pitchFamily="18" charset="-78"/>
              </a:rPr>
              <a:t> (جلد صناعي)</a:t>
            </a:r>
          </a:p>
          <a:p>
            <a:pPr marL="0" indent="0" algn="r" rtl="1">
              <a:buNone/>
            </a:pPr>
            <a:r>
              <a:rPr lang="en-US" sz="2000" dirty="0" smtClean="0">
                <a:solidFill>
                  <a:schemeClr val="accent6">
                    <a:lumMod val="75000"/>
                  </a:schemeClr>
                </a:solidFill>
                <a:latin typeface="Simplified Arabic" pitchFamily="18" charset="-78"/>
                <a:cs typeface="Simplified Arabic" pitchFamily="18" charset="-78"/>
              </a:rPr>
              <a:t>e</a:t>
            </a:r>
            <a:r>
              <a:rPr lang="ar-IQ" sz="2000" dirty="0" smtClean="0">
                <a:solidFill>
                  <a:schemeClr val="accent6">
                    <a:lumMod val="75000"/>
                  </a:schemeClr>
                </a:solidFill>
                <a:latin typeface="Simplified Arabic" pitchFamily="18" charset="-78"/>
                <a:cs typeface="Simplified Arabic" pitchFamily="18" charset="-78"/>
              </a:rPr>
              <a:t> (اصطناعي)                     </a:t>
            </a:r>
            <a:r>
              <a:rPr lang="en-US" sz="2000" dirty="0" smtClean="0">
                <a:solidFill>
                  <a:schemeClr val="accent6">
                    <a:lumMod val="75000"/>
                  </a:schemeClr>
                </a:solidFill>
                <a:latin typeface="Simplified Arabic" pitchFamily="18" charset="-78"/>
                <a:cs typeface="Simplified Arabic" pitchFamily="18" charset="-78"/>
              </a:rPr>
              <a:t>w</a:t>
            </a:r>
            <a:r>
              <a:rPr lang="ar-IQ" sz="2000" dirty="0" smtClean="0">
                <a:solidFill>
                  <a:schemeClr val="accent6">
                    <a:lumMod val="75000"/>
                  </a:schemeClr>
                </a:solidFill>
                <a:latin typeface="Simplified Arabic" pitchFamily="18" charset="-78"/>
                <a:cs typeface="Simplified Arabic" pitchFamily="18" charset="-78"/>
              </a:rPr>
              <a:t> (مخطوط)</a:t>
            </a:r>
          </a:p>
          <a:p>
            <a:pPr marL="0" indent="0" algn="r" rtl="1">
              <a:buNone/>
            </a:pPr>
            <a:r>
              <a:rPr lang="en-US" sz="2000" dirty="0" smtClean="0">
                <a:solidFill>
                  <a:schemeClr val="accent6">
                    <a:lumMod val="75000"/>
                  </a:schemeClr>
                </a:solidFill>
                <a:latin typeface="Simplified Arabic" pitchFamily="18" charset="-78"/>
                <a:cs typeface="Simplified Arabic" pitchFamily="18" charset="-78"/>
              </a:rPr>
              <a:t>f</a:t>
            </a:r>
            <a:r>
              <a:rPr lang="ar-IQ" sz="2000" dirty="0" smtClean="0">
                <a:solidFill>
                  <a:schemeClr val="accent6">
                    <a:lumMod val="75000"/>
                  </a:schemeClr>
                </a:solidFill>
                <a:latin typeface="Simplified Arabic" pitchFamily="18" charset="-78"/>
                <a:cs typeface="Simplified Arabic" pitchFamily="18" charset="-78"/>
              </a:rPr>
              <a:t> (جلد </a:t>
            </a:r>
            <a:r>
              <a:rPr lang="en-US" sz="2000" dirty="0" smtClean="0">
                <a:solidFill>
                  <a:schemeClr val="accent6">
                    <a:lumMod val="75000"/>
                  </a:schemeClr>
                </a:solidFill>
                <a:latin typeface="Simplified Arabic" pitchFamily="18" charset="-78"/>
                <a:cs typeface="Simplified Arabic" pitchFamily="18" charset="-78"/>
              </a:rPr>
              <a:t>skin</a:t>
            </a:r>
            <a:r>
              <a:rPr lang="ar-IQ" sz="2000" dirty="0" smtClean="0">
                <a:solidFill>
                  <a:schemeClr val="accent6">
                    <a:lumMod val="75000"/>
                  </a:schemeClr>
                </a:solidFill>
                <a:latin typeface="Simplified Arabic" pitchFamily="18" charset="-78"/>
                <a:cs typeface="Simplified Arabic" pitchFamily="18" charset="-78"/>
              </a:rPr>
              <a:t>)                      </a:t>
            </a:r>
            <a:r>
              <a:rPr lang="en-US" sz="2000" dirty="0" smtClean="0">
                <a:solidFill>
                  <a:schemeClr val="accent6">
                    <a:lumMod val="75000"/>
                  </a:schemeClr>
                </a:solidFill>
                <a:latin typeface="Simplified Arabic" pitchFamily="18" charset="-78"/>
                <a:cs typeface="Simplified Arabic" pitchFamily="18" charset="-78"/>
              </a:rPr>
              <a:t>z</a:t>
            </a:r>
            <a:r>
              <a:rPr lang="ar-IQ" sz="2000" dirty="0" smtClean="0">
                <a:solidFill>
                  <a:schemeClr val="accent6">
                    <a:lumMod val="75000"/>
                  </a:schemeClr>
                </a:solidFill>
                <a:latin typeface="Simplified Arabic" pitchFamily="18" charset="-78"/>
                <a:cs typeface="Simplified Arabic" pitchFamily="18" charset="-78"/>
              </a:rPr>
              <a:t> (اخرى)</a:t>
            </a:r>
          </a:p>
          <a:p>
            <a:pPr marL="0" indent="0" algn="r" rtl="1">
              <a:buNone/>
            </a:pPr>
            <a:r>
              <a:rPr lang="en-US" sz="2000" dirty="0" smtClean="0">
                <a:solidFill>
                  <a:schemeClr val="accent6">
                    <a:lumMod val="75000"/>
                  </a:schemeClr>
                </a:solidFill>
                <a:latin typeface="Simplified Arabic" pitchFamily="18" charset="-78"/>
                <a:cs typeface="Simplified Arabic" pitchFamily="18" charset="-78"/>
              </a:rPr>
              <a:t>g</a:t>
            </a:r>
            <a:r>
              <a:rPr lang="ar-IQ" sz="2000" dirty="0" smtClean="0">
                <a:solidFill>
                  <a:schemeClr val="accent6">
                    <a:lumMod val="75000"/>
                  </a:schemeClr>
                </a:solidFill>
                <a:latin typeface="Simplified Arabic" pitchFamily="18" charset="-78"/>
                <a:cs typeface="Simplified Arabic" pitchFamily="18" charset="-78"/>
              </a:rPr>
              <a:t> (نسيج)</a:t>
            </a:r>
          </a:p>
          <a:p>
            <a:pPr marL="0" indent="0" algn="r" rtl="1">
              <a:buNone/>
            </a:pPr>
            <a:r>
              <a:rPr lang="en-US" sz="2000" dirty="0" smtClean="0">
                <a:solidFill>
                  <a:schemeClr val="accent6">
                    <a:lumMod val="75000"/>
                  </a:schemeClr>
                </a:solidFill>
                <a:latin typeface="Simplified Arabic" pitchFamily="18" charset="-78"/>
                <a:cs typeface="Simplified Arabic" pitchFamily="18" charset="-78"/>
              </a:rPr>
              <a:t>i</a:t>
            </a:r>
            <a:r>
              <a:rPr lang="ar-IQ" sz="2000" dirty="0" smtClean="0">
                <a:solidFill>
                  <a:schemeClr val="accent6">
                    <a:lumMod val="75000"/>
                  </a:schemeClr>
                </a:solidFill>
                <a:latin typeface="Simplified Arabic" pitchFamily="18" charset="-78"/>
                <a:cs typeface="Simplified Arabic" pitchFamily="18" charset="-78"/>
              </a:rPr>
              <a:t> (بلاستك)</a:t>
            </a:r>
          </a:p>
          <a:p>
            <a:pPr marL="0" indent="0" algn="r" rtl="1">
              <a:buNone/>
            </a:pPr>
            <a:r>
              <a:rPr lang="en-US" sz="2000" dirty="0" smtClean="0">
                <a:solidFill>
                  <a:schemeClr val="accent6">
                    <a:lumMod val="75000"/>
                  </a:schemeClr>
                </a:solidFill>
                <a:latin typeface="Simplified Arabic" pitchFamily="18" charset="-78"/>
                <a:cs typeface="Simplified Arabic" pitchFamily="18" charset="-78"/>
              </a:rPr>
              <a:t>l</a:t>
            </a:r>
            <a:r>
              <a:rPr lang="ar-IQ" sz="2000" dirty="0" smtClean="0">
                <a:solidFill>
                  <a:schemeClr val="accent6">
                    <a:lumMod val="75000"/>
                  </a:schemeClr>
                </a:solidFill>
                <a:latin typeface="Simplified Arabic" pitchFamily="18" charset="-78"/>
                <a:cs typeface="Simplified Arabic" pitchFamily="18" charset="-78"/>
              </a:rPr>
              <a:t> (فينيل)</a:t>
            </a:r>
            <a:endParaRPr lang="en-US" sz="2000" dirty="0">
              <a:solidFill>
                <a:schemeClr val="accent6">
                  <a:lumMod val="75000"/>
                </a:schemeClr>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015792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71500" indent="-571500" algn="r" rtl="1">
              <a:buFont typeface="Wingdings" pitchFamily="2" charset="2"/>
              <a:buChar char="q"/>
            </a:pPr>
            <a:r>
              <a:rPr lang="ar-IQ" sz="3600" dirty="0" smtClean="0">
                <a:solidFill>
                  <a:srgbClr val="00B0F0"/>
                </a:solidFill>
                <a:latin typeface="Simplified Arabic" pitchFamily="18" charset="-78"/>
                <a:cs typeface="Simplified Arabic" pitchFamily="18" charset="-78"/>
              </a:rPr>
              <a:t>امثلة </a:t>
            </a:r>
            <a:endParaRPr lang="en-US" sz="2400" dirty="0">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a:bodyPr>
          <a:lstStyle/>
          <a:p>
            <a:pPr marL="0" indent="0" algn="r" rtl="1">
              <a:buNone/>
            </a:pPr>
            <a:r>
              <a:rPr lang="ar-IQ" sz="2400" dirty="0" smtClean="0">
                <a:solidFill>
                  <a:srgbClr val="00B050"/>
                </a:solidFill>
                <a:latin typeface="Simplified Arabic" pitchFamily="18" charset="-78"/>
                <a:cs typeface="Simplified Arabic" pitchFamily="18" charset="-78"/>
              </a:rPr>
              <a:t>مثال (1) : كرة ارضية مصنوعة من البلاستك بعنوان «خارطة العالم الطبيعية» اعداد قسم الجغرافيا – جامعة بغداد ، الكرة ملونة </a:t>
            </a:r>
          </a:p>
          <a:p>
            <a:pPr marL="0" indent="0" algn="r" rtl="1">
              <a:buNone/>
            </a:pPr>
            <a:r>
              <a:rPr lang="ar-IQ" sz="2400" dirty="0" smtClean="0">
                <a:latin typeface="Simplified Arabic" pitchFamily="18" charset="-78"/>
                <a:cs typeface="Simplified Arabic" pitchFamily="18" charset="-78"/>
              </a:rPr>
              <a:t>التطبيق :</a:t>
            </a:r>
          </a:p>
          <a:p>
            <a:pPr marL="0" indent="0" algn="r" rtl="1">
              <a:buNone/>
            </a:pPr>
            <a:r>
              <a:rPr lang="ar-IQ" sz="2400" dirty="0" smtClean="0">
                <a:solidFill>
                  <a:srgbClr val="002060"/>
                </a:solidFill>
                <a:latin typeface="Simplified Arabic" pitchFamily="18" charset="-78"/>
                <a:cs typeface="Simplified Arabic" pitchFamily="18" charset="-78"/>
              </a:rPr>
              <a:t>000 / 06  </a:t>
            </a:r>
            <a:r>
              <a:rPr lang="en-US" sz="2400" dirty="0" smtClean="0">
                <a:solidFill>
                  <a:srgbClr val="002060"/>
                </a:solidFill>
                <a:latin typeface="Simplified Arabic" pitchFamily="18" charset="-78"/>
                <a:cs typeface="Simplified Arabic" pitchFamily="18" charset="-78"/>
              </a:rPr>
              <a:t>e</a:t>
            </a:r>
            <a:endParaRPr lang="ar-IQ" sz="2400" dirty="0" smtClean="0">
              <a:solidFill>
                <a:srgbClr val="002060"/>
              </a:solidFill>
              <a:latin typeface="Simplified Arabic" pitchFamily="18" charset="-78"/>
              <a:cs typeface="Simplified Arabic" pitchFamily="18" charset="-78"/>
            </a:endParaRPr>
          </a:p>
          <a:p>
            <a:pPr marL="0" indent="0" algn="r" rtl="1">
              <a:buNone/>
            </a:pPr>
            <a:r>
              <a:rPr lang="ar-IQ" sz="2400" dirty="0" smtClean="0">
                <a:solidFill>
                  <a:srgbClr val="002060"/>
                </a:solidFill>
                <a:latin typeface="Simplified Arabic" pitchFamily="18" charset="-78"/>
                <a:cs typeface="Simplified Arabic" pitchFamily="18" charset="-78"/>
              </a:rPr>
              <a:t>000 / 07 </a:t>
            </a:r>
            <a:r>
              <a:rPr lang="en-US" sz="2400" dirty="0" smtClean="0">
                <a:solidFill>
                  <a:srgbClr val="002060"/>
                </a:solidFill>
                <a:latin typeface="Simplified Arabic" pitchFamily="18" charset="-78"/>
                <a:cs typeface="Simplified Arabic" pitchFamily="18" charset="-78"/>
              </a:rPr>
              <a:t>m</a:t>
            </a:r>
            <a:endParaRPr lang="ar-IQ" sz="2400" dirty="0" smtClean="0">
              <a:solidFill>
                <a:srgbClr val="002060"/>
              </a:solidFill>
              <a:latin typeface="Simplified Arabic" pitchFamily="18" charset="-78"/>
              <a:cs typeface="Simplified Arabic" pitchFamily="18" charset="-78"/>
            </a:endParaRPr>
          </a:p>
          <a:p>
            <a:pPr marL="0" indent="0" algn="r" rtl="1">
              <a:buNone/>
            </a:pPr>
            <a:r>
              <a:rPr lang="ar-IQ" sz="2400" dirty="0" smtClean="0">
                <a:solidFill>
                  <a:srgbClr val="002060"/>
                </a:solidFill>
                <a:latin typeface="Simplified Arabic" pitchFamily="18" charset="-78"/>
                <a:cs typeface="Simplified Arabic" pitchFamily="18" charset="-78"/>
              </a:rPr>
              <a:t>007       $</a:t>
            </a:r>
            <a:r>
              <a:rPr lang="en-US" sz="2400" dirty="0" smtClean="0">
                <a:solidFill>
                  <a:srgbClr val="002060"/>
                </a:solidFill>
                <a:latin typeface="Simplified Arabic" pitchFamily="18" charset="-78"/>
                <a:cs typeface="Simplified Arabic" pitchFamily="18" charset="-78"/>
              </a:rPr>
              <a:t>a</a:t>
            </a:r>
            <a:r>
              <a:rPr lang="ar-IQ" sz="2400" dirty="0" smtClean="0">
                <a:solidFill>
                  <a:srgbClr val="002060"/>
                </a:solidFill>
                <a:latin typeface="Simplified Arabic" pitchFamily="18" charset="-78"/>
                <a:cs typeface="Simplified Arabic" pitchFamily="18" charset="-78"/>
              </a:rPr>
              <a:t> </a:t>
            </a:r>
            <a:r>
              <a:rPr lang="en-US" sz="2400" dirty="0" smtClean="0">
                <a:solidFill>
                  <a:srgbClr val="002060"/>
                </a:solidFill>
                <a:latin typeface="Simplified Arabic" pitchFamily="18" charset="-78"/>
                <a:cs typeface="Simplified Arabic" pitchFamily="18" charset="-78"/>
              </a:rPr>
              <a:t>d</a:t>
            </a:r>
            <a:r>
              <a:rPr lang="ar-IQ" sz="2400" dirty="0" smtClean="0">
                <a:solidFill>
                  <a:srgbClr val="002060"/>
                </a:solidFill>
                <a:latin typeface="Simplified Arabic" pitchFamily="18" charset="-78"/>
                <a:cs typeface="Simplified Arabic" pitchFamily="18" charset="-78"/>
              </a:rPr>
              <a:t>   $</a:t>
            </a:r>
            <a:r>
              <a:rPr lang="en-US" sz="2400" dirty="0" smtClean="0">
                <a:solidFill>
                  <a:srgbClr val="002060"/>
                </a:solidFill>
                <a:latin typeface="Simplified Arabic" pitchFamily="18" charset="-78"/>
                <a:cs typeface="Simplified Arabic" pitchFamily="18" charset="-78"/>
              </a:rPr>
              <a:t>b</a:t>
            </a:r>
            <a:r>
              <a:rPr lang="ar-IQ" sz="2400" dirty="0" smtClean="0">
                <a:solidFill>
                  <a:srgbClr val="002060"/>
                </a:solidFill>
                <a:latin typeface="Simplified Arabic" pitchFamily="18" charset="-78"/>
                <a:cs typeface="Simplified Arabic" pitchFamily="18" charset="-78"/>
              </a:rPr>
              <a:t> </a:t>
            </a:r>
            <a:r>
              <a:rPr lang="en-US" sz="2400" dirty="0" smtClean="0">
                <a:solidFill>
                  <a:srgbClr val="002060"/>
                </a:solidFill>
                <a:latin typeface="Simplified Arabic" pitchFamily="18" charset="-78"/>
                <a:cs typeface="Simplified Arabic" pitchFamily="18" charset="-78"/>
              </a:rPr>
              <a:t>c</a:t>
            </a:r>
            <a:r>
              <a:rPr lang="ar-IQ" sz="2400" dirty="0" smtClean="0">
                <a:solidFill>
                  <a:srgbClr val="002060"/>
                </a:solidFill>
                <a:latin typeface="Simplified Arabic" pitchFamily="18" charset="-78"/>
                <a:cs typeface="Simplified Arabic" pitchFamily="18" charset="-78"/>
              </a:rPr>
              <a:t>   $</a:t>
            </a:r>
            <a:r>
              <a:rPr lang="en-US" sz="2400" dirty="0" smtClean="0">
                <a:solidFill>
                  <a:srgbClr val="002060"/>
                </a:solidFill>
                <a:latin typeface="Simplified Arabic" pitchFamily="18" charset="-78"/>
                <a:cs typeface="Simplified Arabic" pitchFamily="18" charset="-78"/>
              </a:rPr>
              <a:t>d</a:t>
            </a:r>
            <a:r>
              <a:rPr lang="ar-IQ" sz="2400" dirty="0" smtClean="0">
                <a:solidFill>
                  <a:srgbClr val="002060"/>
                </a:solidFill>
                <a:latin typeface="Simplified Arabic" pitchFamily="18" charset="-78"/>
                <a:cs typeface="Simplified Arabic" pitchFamily="18" charset="-78"/>
              </a:rPr>
              <a:t> </a:t>
            </a:r>
            <a:r>
              <a:rPr lang="en-US" sz="2400" dirty="0" smtClean="0">
                <a:solidFill>
                  <a:srgbClr val="002060"/>
                </a:solidFill>
                <a:latin typeface="Simplified Arabic" pitchFamily="18" charset="-78"/>
                <a:cs typeface="Simplified Arabic" pitchFamily="18" charset="-78"/>
              </a:rPr>
              <a:t>c</a:t>
            </a:r>
            <a:r>
              <a:rPr lang="ar-IQ" sz="2400" dirty="0" smtClean="0">
                <a:solidFill>
                  <a:srgbClr val="002060"/>
                </a:solidFill>
                <a:latin typeface="Simplified Arabic" pitchFamily="18" charset="-78"/>
                <a:cs typeface="Simplified Arabic" pitchFamily="18" charset="-78"/>
              </a:rPr>
              <a:t>   $</a:t>
            </a:r>
            <a:r>
              <a:rPr lang="en-US" sz="2400" dirty="0" smtClean="0">
                <a:solidFill>
                  <a:srgbClr val="002060"/>
                </a:solidFill>
                <a:latin typeface="Simplified Arabic" pitchFamily="18" charset="-78"/>
                <a:cs typeface="Simplified Arabic" pitchFamily="18" charset="-78"/>
              </a:rPr>
              <a:t>e</a:t>
            </a:r>
            <a:r>
              <a:rPr lang="ar-IQ" sz="2400" dirty="0" smtClean="0">
                <a:solidFill>
                  <a:srgbClr val="002060"/>
                </a:solidFill>
                <a:latin typeface="Simplified Arabic" pitchFamily="18" charset="-78"/>
                <a:cs typeface="Simplified Arabic" pitchFamily="18" charset="-78"/>
              </a:rPr>
              <a:t> </a:t>
            </a:r>
            <a:r>
              <a:rPr lang="en-US" sz="2400" dirty="0" smtClean="0">
                <a:solidFill>
                  <a:srgbClr val="002060"/>
                </a:solidFill>
                <a:latin typeface="Simplified Arabic" pitchFamily="18" charset="-78"/>
                <a:cs typeface="Simplified Arabic" pitchFamily="18" charset="-78"/>
              </a:rPr>
              <a:t>i</a:t>
            </a:r>
            <a:endParaRPr lang="ar-IQ" sz="2400" dirty="0" smtClean="0">
              <a:solidFill>
                <a:srgbClr val="002060"/>
              </a:solidFill>
              <a:latin typeface="Simplified Arabic" pitchFamily="18" charset="-78"/>
              <a:cs typeface="Simplified Arabic" pitchFamily="18" charset="-78"/>
            </a:endParaRPr>
          </a:p>
          <a:p>
            <a:pPr marL="0" indent="0" algn="r" rtl="1">
              <a:buNone/>
            </a:pPr>
            <a:r>
              <a:rPr lang="ar-IQ" sz="2400" dirty="0" smtClean="0">
                <a:solidFill>
                  <a:srgbClr val="002060"/>
                </a:solidFill>
                <a:latin typeface="Simplified Arabic" pitchFamily="18" charset="-78"/>
                <a:cs typeface="Simplified Arabic" pitchFamily="18" charset="-78"/>
              </a:rPr>
              <a:t>245 00  $</a:t>
            </a:r>
            <a:r>
              <a:rPr lang="en-US" sz="2400" dirty="0" smtClean="0">
                <a:solidFill>
                  <a:srgbClr val="002060"/>
                </a:solidFill>
                <a:latin typeface="Simplified Arabic" pitchFamily="18" charset="-78"/>
                <a:cs typeface="Simplified Arabic" pitchFamily="18" charset="-78"/>
              </a:rPr>
              <a:t>a</a:t>
            </a:r>
            <a:r>
              <a:rPr lang="ar-IQ" sz="2400" dirty="0" smtClean="0">
                <a:solidFill>
                  <a:srgbClr val="002060"/>
                </a:solidFill>
                <a:latin typeface="Simplified Arabic" pitchFamily="18" charset="-78"/>
                <a:cs typeface="Simplified Arabic" pitchFamily="18" charset="-78"/>
              </a:rPr>
              <a:t> خارطة العالم الطبيعية / $</a:t>
            </a:r>
            <a:r>
              <a:rPr lang="en-US" sz="2400" dirty="0" smtClean="0">
                <a:solidFill>
                  <a:srgbClr val="002060"/>
                </a:solidFill>
                <a:latin typeface="Simplified Arabic" pitchFamily="18" charset="-78"/>
                <a:cs typeface="Simplified Arabic" pitchFamily="18" charset="-78"/>
              </a:rPr>
              <a:t>c</a:t>
            </a:r>
            <a:r>
              <a:rPr lang="ar-IQ" sz="2400" dirty="0" smtClean="0">
                <a:solidFill>
                  <a:srgbClr val="002060"/>
                </a:solidFill>
                <a:latin typeface="Simplified Arabic" pitchFamily="18" charset="-78"/>
                <a:cs typeface="Simplified Arabic" pitchFamily="18" charset="-78"/>
              </a:rPr>
              <a:t> اعداد قسم الجغرافية بجامعة بغداد</a:t>
            </a:r>
          </a:p>
          <a:p>
            <a:pPr marL="0" indent="0" algn="r" rtl="1">
              <a:buNone/>
            </a:pPr>
            <a:r>
              <a:rPr lang="ar-IQ" sz="2400" dirty="0" smtClean="0">
                <a:solidFill>
                  <a:srgbClr val="002060"/>
                </a:solidFill>
                <a:latin typeface="Simplified Arabic" pitchFamily="18" charset="-78"/>
                <a:cs typeface="Simplified Arabic" pitchFamily="18" charset="-78"/>
              </a:rPr>
              <a:t>710 2   $</a:t>
            </a:r>
            <a:r>
              <a:rPr lang="en-US" sz="2400" dirty="0" smtClean="0">
                <a:solidFill>
                  <a:srgbClr val="002060"/>
                </a:solidFill>
                <a:latin typeface="Simplified Arabic" pitchFamily="18" charset="-78"/>
                <a:cs typeface="Simplified Arabic" pitchFamily="18" charset="-78"/>
              </a:rPr>
              <a:t>a</a:t>
            </a:r>
            <a:r>
              <a:rPr lang="ar-IQ" sz="2400" dirty="0" smtClean="0">
                <a:solidFill>
                  <a:srgbClr val="002060"/>
                </a:solidFill>
                <a:latin typeface="Simplified Arabic" pitchFamily="18" charset="-78"/>
                <a:cs typeface="Simplified Arabic" pitchFamily="18" charset="-78"/>
              </a:rPr>
              <a:t> جامعة بغداد. $</a:t>
            </a:r>
            <a:r>
              <a:rPr lang="en-US" sz="2400" dirty="0" smtClean="0">
                <a:solidFill>
                  <a:srgbClr val="002060"/>
                </a:solidFill>
                <a:latin typeface="Simplified Arabic" pitchFamily="18" charset="-78"/>
                <a:cs typeface="Simplified Arabic" pitchFamily="18" charset="-78"/>
              </a:rPr>
              <a:t>b</a:t>
            </a:r>
            <a:r>
              <a:rPr lang="ar-IQ" sz="2400" dirty="0" smtClean="0">
                <a:solidFill>
                  <a:srgbClr val="002060"/>
                </a:solidFill>
                <a:latin typeface="Simplified Arabic" pitchFamily="18" charset="-78"/>
                <a:cs typeface="Simplified Arabic" pitchFamily="18" charset="-78"/>
              </a:rPr>
              <a:t> قسم الجغرافية ، $</a:t>
            </a:r>
            <a:r>
              <a:rPr lang="en-US" sz="2400" dirty="0" smtClean="0">
                <a:solidFill>
                  <a:srgbClr val="002060"/>
                </a:solidFill>
                <a:latin typeface="Simplified Arabic" pitchFamily="18" charset="-78"/>
                <a:cs typeface="Simplified Arabic" pitchFamily="18" charset="-78"/>
              </a:rPr>
              <a:t>e</a:t>
            </a:r>
            <a:r>
              <a:rPr lang="ar-IQ" sz="2400" dirty="0" smtClean="0">
                <a:solidFill>
                  <a:srgbClr val="002060"/>
                </a:solidFill>
                <a:latin typeface="Simplified Arabic" pitchFamily="18" charset="-78"/>
                <a:cs typeface="Simplified Arabic" pitchFamily="18" charset="-78"/>
              </a:rPr>
              <a:t> معد</a:t>
            </a:r>
            <a:endParaRPr lang="en-US" sz="2400" dirty="0">
              <a:solidFill>
                <a:srgbClr val="00206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572290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2400" dirty="0" smtClean="0">
                <a:solidFill>
                  <a:srgbClr val="C00000"/>
                </a:solidFill>
                <a:latin typeface="Simplified Arabic" pitchFamily="18" charset="-78"/>
                <a:cs typeface="Simplified Arabic" pitchFamily="18" charset="-78"/>
              </a:rPr>
              <a:t>في حال عدم وجود عنوان للخارطة ، يجتهد المفهرس بوضع عنوان مناسب لها ضمن المنطقة التي تشملها الخارطة على ان يوضع بين قوسين</a:t>
            </a:r>
            <a:endParaRPr lang="en-US" sz="2400" dirty="0">
              <a:solidFill>
                <a:srgbClr val="C00000"/>
              </a:solidFill>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a:bodyPr>
          <a:lstStyle/>
          <a:p>
            <a:pPr marL="0" indent="0" algn="r" rtl="1">
              <a:buNone/>
            </a:pPr>
            <a:r>
              <a:rPr lang="ar-IQ" sz="2400" dirty="0" smtClean="0">
                <a:solidFill>
                  <a:srgbClr val="E53A0B"/>
                </a:solidFill>
                <a:latin typeface="Simplified Arabic" pitchFamily="18" charset="-78"/>
                <a:cs typeface="Simplified Arabic" pitchFamily="18" charset="-78"/>
              </a:rPr>
              <a:t>مثال : خارطة ملونة بدون عنوان تبين منطقة الفرات الاوسط اعداد وزارة الموارد المائية – جمهورية العراق ، رسمت الخارطة على الورق </a:t>
            </a:r>
          </a:p>
          <a:p>
            <a:pPr marL="0" indent="0" algn="r" rtl="1">
              <a:buNone/>
            </a:pPr>
            <a:r>
              <a:rPr lang="ar-IQ" sz="2400" dirty="0" smtClean="0">
                <a:latin typeface="Simplified Arabic" pitchFamily="18" charset="-78"/>
                <a:cs typeface="Simplified Arabic" pitchFamily="18" charset="-78"/>
              </a:rPr>
              <a:t>التطبيق : </a:t>
            </a:r>
          </a:p>
          <a:p>
            <a:pPr marL="0" indent="0" algn="r" rtl="1">
              <a:buNone/>
            </a:pPr>
            <a:r>
              <a:rPr lang="ar-IQ" sz="2400" dirty="0" smtClean="0">
                <a:solidFill>
                  <a:schemeClr val="accent6">
                    <a:lumMod val="50000"/>
                  </a:schemeClr>
                </a:solidFill>
                <a:latin typeface="Simplified Arabic" pitchFamily="18" charset="-78"/>
                <a:cs typeface="Simplified Arabic" pitchFamily="18" charset="-78"/>
              </a:rPr>
              <a:t>000 / 06  </a:t>
            </a:r>
            <a:r>
              <a:rPr lang="en-US" sz="2400" dirty="0" smtClean="0">
                <a:solidFill>
                  <a:schemeClr val="accent6">
                    <a:lumMod val="50000"/>
                  </a:schemeClr>
                </a:solidFill>
                <a:latin typeface="Simplified Arabic" pitchFamily="18" charset="-78"/>
                <a:cs typeface="Simplified Arabic" pitchFamily="18" charset="-78"/>
              </a:rPr>
              <a:t>e</a:t>
            </a:r>
            <a:endParaRPr lang="ar-IQ" sz="2400" dirty="0" smtClean="0">
              <a:solidFill>
                <a:schemeClr val="accent6">
                  <a:lumMod val="50000"/>
                </a:schemeClr>
              </a:solidFill>
              <a:latin typeface="Simplified Arabic" pitchFamily="18" charset="-78"/>
              <a:cs typeface="Simplified Arabic" pitchFamily="18" charset="-78"/>
            </a:endParaRPr>
          </a:p>
          <a:p>
            <a:pPr marL="0" indent="0" algn="r" rtl="1">
              <a:buNone/>
            </a:pPr>
            <a:r>
              <a:rPr lang="ar-IQ" sz="2400" dirty="0" smtClean="0">
                <a:solidFill>
                  <a:schemeClr val="accent6">
                    <a:lumMod val="50000"/>
                  </a:schemeClr>
                </a:solidFill>
                <a:latin typeface="Simplified Arabic" pitchFamily="18" charset="-78"/>
                <a:cs typeface="Simplified Arabic" pitchFamily="18" charset="-78"/>
              </a:rPr>
              <a:t>000 / 07  </a:t>
            </a:r>
            <a:r>
              <a:rPr lang="en-US" sz="2400" dirty="0" smtClean="0">
                <a:solidFill>
                  <a:schemeClr val="accent6">
                    <a:lumMod val="50000"/>
                  </a:schemeClr>
                </a:solidFill>
                <a:latin typeface="Simplified Arabic" pitchFamily="18" charset="-78"/>
                <a:cs typeface="Simplified Arabic" pitchFamily="18" charset="-78"/>
              </a:rPr>
              <a:t>m</a:t>
            </a:r>
            <a:endParaRPr lang="ar-IQ" sz="2400" dirty="0" smtClean="0">
              <a:solidFill>
                <a:schemeClr val="accent6">
                  <a:lumMod val="50000"/>
                </a:schemeClr>
              </a:solidFill>
              <a:latin typeface="Simplified Arabic" pitchFamily="18" charset="-78"/>
              <a:cs typeface="Simplified Arabic" pitchFamily="18" charset="-78"/>
            </a:endParaRPr>
          </a:p>
          <a:p>
            <a:pPr marL="0" indent="0" algn="r" rtl="1">
              <a:buNone/>
            </a:pPr>
            <a:r>
              <a:rPr lang="ar-IQ" sz="2400" dirty="0" smtClean="0">
                <a:solidFill>
                  <a:schemeClr val="accent6">
                    <a:lumMod val="50000"/>
                  </a:schemeClr>
                </a:solidFill>
                <a:latin typeface="Simplified Arabic" pitchFamily="18" charset="-78"/>
                <a:cs typeface="Simplified Arabic" pitchFamily="18" charset="-78"/>
              </a:rPr>
              <a:t>007    </a:t>
            </a:r>
            <a:r>
              <a:rPr lang="en-US" sz="2400" dirty="0" smtClean="0">
                <a:solidFill>
                  <a:schemeClr val="accent6">
                    <a:lumMod val="50000"/>
                  </a:schemeClr>
                </a:solidFill>
                <a:latin typeface="Simplified Arabic" pitchFamily="18" charset="-78"/>
                <a:cs typeface="Simplified Arabic" pitchFamily="18" charset="-78"/>
              </a:rPr>
              <a:t> </a:t>
            </a:r>
            <a:r>
              <a:rPr lang="ar-IQ" sz="2400" dirty="0" smtClean="0">
                <a:solidFill>
                  <a:schemeClr val="accent6">
                    <a:lumMod val="50000"/>
                  </a:schemeClr>
                </a:solidFill>
                <a:latin typeface="Simplified Arabic" pitchFamily="18" charset="-78"/>
                <a:cs typeface="Simplified Arabic" pitchFamily="18" charset="-78"/>
              </a:rPr>
              <a:t> $</a:t>
            </a:r>
            <a:r>
              <a:rPr lang="en-US" sz="2400" dirty="0" smtClean="0">
                <a:solidFill>
                  <a:schemeClr val="accent6">
                    <a:lumMod val="50000"/>
                  </a:schemeClr>
                </a:solidFill>
                <a:latin typeface="Simplified Arabic" pitchFamily="18" charset="-78"/>
                <a:cs typeface="Simplified Arabic" pitchFamily="18" charset="-78"/>
              </a:rPr>
              <a:t>a</a:t>
            </a:r>
            <a:r>
              <a:rPr lang="ar-IQ" sz="2400" dirty="0" smtClean="0">
                <a:solidFill>
                  <a:schemeClr val="accent6">
                    <a:lumMod val="50000"/>
                  </a:schemeClr>
                </a:solidFill>
                <a:latin typeface="Simplified Arabic" pitchFamily="18" charset="-78"/>
                <a:cs typeface="Simplified Arabic" pitchFamily="18" charset="-78"/>
              </a:rPr>
              <a:t> </a:t>
            </a:r>
            <a:r>
              <a:rPr lang="en-US" sz="2400" dirty="0" smtClean="0">
                <a:solidFill>
                  <a:schemeClr val="accent6">
                    <a:lumMod val="50000"/>
                  </a:schemeClr>
                </a:solidFill>
                <a:latin typeface="Simplified Arabic" pitchFamily="18" charset="-78"/>
                <a:cs typeface="Simplified Arabic" pitchFamily="18" charset="-78"/>
              </a:rPr>
              <a:t>a</a:t>
            </a:r>
            <a:r>
              <a:rPr lang="ar-IQ" sz="2400" dirty="0" smtClean="0">
                <a:solidFill>
                  <a:schemeClr val="accent6">
                    <a:lumMod val="50000"/>
                  </a:schemeClr>
                </a:solidFill>
                <a:latin typeface="Simplified Arabic" pitchFamily="18" charset="-78"/>
                <a:cs typeface="Simplified Arabic" pitchFamily="18" charset="-78"/>
              </a:rPr>
              <a:t>  $</a:t>
            </a:r>
            <a:r>
              <a:rPr lang="en-US" sz="2400" dirty="0" smtClean="0">
                <a:solidFill>
                  <a:schemeClr val="accent6">
                    <a:lumMod val="50000"/>
                  </a:schemeClr>
                </a:solidFill>
                <a:latin typeface="Simplified Arabic" pitchFamily="18" charset="-78"/>
                <a:cs typeface="Simplified Arabic" pitchFamily="18" charset="-78"/>
              </a:rPr>
              <a:t>b</a:t>
            </a:r>
            <a:r>
              <a:rPr lang="ar-IQ" sz="2400" dirty="0" smtClean="0">
                <a:solidFill>
                  <a:schemeClr val="accent6">
                    <a:lumMod val="50000"/>
                  </a:schemeClr>
                </a:solidFill>
                <a:latin typeface="Simplified Arabic" pitchFamily="18" charset="-78"/>
                <a:cs typeface="Simplified Arabic" pitchFamily="18" charset="-78"/>
              </a:rPr>
              <a:t> </a:t>
            </a:r>
            <a:r>
              <a:rPr lang="en-US" sz="2400" dirty="0" smtClean="0">
                <a:solidFill>
                  <a:schemeClr val="accent6">
                    <a:lumMod val="50000"/>
                  </a:schemeClr>
                </a:solidFill>
                <a:latin typeface="Simplified Arabic" pitchFamily="18" charset="-78"/>
                <a:cs typeface="Simplified Arabic" pitchFamily="18" charset="-78"/>
              </a:rPr>
              <a:t>j</a:t>
            </a:r>
            <a:r>
              <a:rPr lang="ar-IQ" sz="2400" dirty="0" smtClean="0">
                <a:solidFill>
                  <a:schemeClr val="accent6">
                    <a:lumMod val="50000"/>
                  </a:schemeClr>
                </a:solidFill>
                <a:latin typeface="Simplified Arabic" pitchFamily="18" charset="-78"/>
                <a:cs typeface="Simplified Arabic" pitchFamily="18" charset="-78"/>
              </a:rPr>
              <a:t>   $</a:t>
            </a:r>
            <a:r>
              <a:rPr lang="en-US" sz="2400" dirty="0" smtClean="0">
                <a:solidFill>
                  <a:schemeClr val="accent6">
                    <a:lumMod val="50000"/>
                  </a:schemeClr>
                </a:solidFill>
                <a:latin typeface="Simplified Arabic" pitchFamily="18" charset="-78"/>
                <a:cs typeface="Simplified Arabic" pitchFamily="18" charset="-78"/>
              </a:rPr>
              <a:t>d</a:t>
            </a:r>
            <a:r>
              <a:rPr lang="ar-IQ" sz="2400" dirty="0" smtClean="0">
                <a:solidFill>
                  <a:schemeClr val="accent6">
                    <a:lumMod val="50000"/>
                  </a:schemeClr>
                </a:solidFill>
                <a:latin typeface="Simplified Arabic" pitchFamily="18" charset="-78"/>
                <a:cs typeface="Simplified Arabic" pitchFamily="18" charset="-78"/>
              </a:rPr>
              <a:t> </a:t>
            </a:r>
            <a:r>
              <a:rPr lang="en-US" sz="2400" dirty="0" smtClean="0">
                <a:solidFill>
                  <a:schemeClr val="accent6">
                    <a:lumMod val="50000"/>
                  </a:schemeClr>
                </a:solidFill>
                <a:latin typeface="Simplified Arabic" pitchFamily="18" charset="-78"/>
                <a:cs typeface="Simplified Arabic" pitchFamily="18" charset="-78"/>
              </a:rPr>
              <a:t>c</a:t>
            </a:r>
            <a:r>
              <a:rPr lang="ar-IQ" sz="2400" dirty="0" smtClean="0">
                <a:solidFill>
                  <a:schemeClr val="accent6">
                    <a:lumMod val="50000"/>
                  </a:schemeClr>
                </a:solidFill>
                <a:latin typeface="Simplified Arabic" pitchFamily="18" charset="-78"/>
                <a:cs typeface="Simplified Arabic" pitchFamily="18" charset="-78"/>
              </a:rPr>
              <a:t>    $</a:t>
            </a:r>
            <a:r>
              <a:rPr lang="en-US" sz="2400" dirty="0" smtClean="0">
                <a:solidFill>
                  <a:schemeClr val="accent6">
                    <a:lumMod val="50000"/>
                  </a:schemeClr>
                </a:solidFill>
                <a:latin typeface="Simplified Arabic" pitchFamily="18" charset="-78"/>
                <a:cs typeface="Simplified Arabic" pitchFamily="18" charset="-78"/>
              </a:rPr>
              <a:t>e</a:t>
            </a:r>
            <a:r>
              <a:rPr lang="ar-IQ" sz="2400" dirty="0" smtClean="0">
                <a:solidFill>
                  <a:schemeClr val="accent6">
                    <a:lumMod val="50000"/>
                  </a:schemeClr>
                </a:solidFill>
                <a:latin typeface="Simplified Arabic" pitchFamily="18" charset="-78"/>
                <a:cs typeface="Simplified Arabic" pitchFamily="18" charset="-78"/>
              </a:rPr>
              <a:t> </a:t>
            </a:r>
            <a:r>
              <a:rPr lang="en-US" sz="2400" dirty="0" smtClean="0">
                <a:solidFill>
                  <a:schemeClr val="accent6">
                    <a:lumMod val="50000"/>
                  </a:schemeClr>
                </a:solidFill>
                <a:latin typeface="Simplified Arabic" pitchFamily="18" charset="-78"/>
                <a:cs typeface="Simplified Arabic" pitchFamily="18" charset="-78"/>
              </a:rPr>
              <a:t>a</a:t>
            </a:r>
            <a:endParaRPr lang="ar-IQ" sz="2400" dirty="0" smtClean="0">
              <a:solidFill>
                <a:schemeClr val="accent6">
                  <a:lumMod val="50000"/>
                </a:schemeClr>
              </a:solidFill>
              <a:latin typeface="Simplified Arabic" pitchFamily="18" charset="-78"/>
              <a:cs typeface="Simplified Arabic" pitchFamily="18" charset="-78"/>
            </a:endParaRPr>
          </a:p>
          <a:p>
            <a:pPr marL="0" indent="0" algn="r" rtl="1">
              <a:buNone/>
            </a:pPr>
            <a:r>
              <a:rPr lang="ar-IQ" sz="2400" dirty="0" smtClean="0">
                <a:solidFill>
                  <a:schemeClr val="accent6">
                    <a:lumMod val="50000"/>
                  </a:schemeClr>
                </a:solidFill>
                <a:latin typeface="Simplified Arabic" pitchFamily="18" charset="-78"/>
                <a:cs typeface="Simplified Arabic" pitchFamily="18" charset="-78"/>
              </a:rPr>
              <a:t>245 00 $</a:t>
            </a:r>
            <a:r>
              <a:rPr lang="en-US" sz="2400" dirty="0" smtClean="0">
                <a:solidFill>
                  <a:schemeClr val="accent6">
                    <a:lumMod val="50000"/>
                  </a:schemeClr>
                </a:solidFill>
                <a:latin typeface="Simplified Arabic" pitchFamily="18" charset="-78"/>
                <a:cs typeface="Simplified Arabic" pitchFamily="18" charset="-78"/>
              </a:rPr>
              <a:t>a</a:t>
            </a:r>
            <a:r>
              <a:rPr lang="ar-IQ" sz="2400" dirty="0" smtClean="0">
                <a:solidFill>
                  <a:schemeClr val="accent6">
                    <a:lumMod val="50000"/>
                  </a:schemeClr>
                </a:solidFill>
                <a:latin typeface="Simplified Arabic" pitchFamily="18" charset="-78"/>
                <a:cs typeface="Simplified Arabic" pitchFamily="18" charset="-78"/>
              </a:rPr>
              <a:t> </a:t>
            </a:r>
            <a:r>
              <a:rPr lang="en-US" sz="2400" dirty="0" smtClean="0">
                <a:solidFill>
                  <a:schemeClr val="accent6">
                    <a:lumMod val="50000"/>
                  </a:schemeClr>
                </a:solidFill>
                <a:latin typeface="Simplified Arabic" pitchFamily="18" charset="-78"/>
                <a:cs typeface="Simplified Arabic" pitchFamily="18" charset="-78"/>
              </a:rPr>
              <a:t>]</a:t>
            </a:r>
            <a:r>
              <a:rPr lang="ar-IQ" sz="2400" dirty="0" smtClean="0">
                <a:solidFill>
                  <a:schemeClr val="accent6">
                    <a:lumMod val="50000"/>
                  </a:schemeClr>
                </a:solidFill>
                <a:latin typeface="Simplified Arabic" pitchFamily="18" charset="-78"/>
                <a:cs typeface="Simplified Arabic" pitchFamily="18" charset="-78"/>
              </a:rPr>
              <a:t> منطقة الفرات الاوسط </a:t>
            </a:r>
            <a:r>
              <a:rPr lang="en-US" sz="2400" dirty="0" smtClean="0">
                <a:solidFill>
                  <a:schemeClr val="accent6">
                    <a:lumMod val="50000"/>
                  </a:schemeClr>
                </a:solidFill>
                <a:latin typeface="Simplified Arabic" pitchFamily="18" charset="-78"/>
                <a:cs typeface="Simplified Arabic" pitchFamily="18" charset="-78"/>
              </a:rPr>
              <a:t>[</a:t>
            </a:r>
            <a:r>
              <a:rPr lang="ar-IQ" sz="2400" dirty="0" smtClean="0">
                <a:solidFill>
                  <a:schemeClr val="accent6">
                    <a:lumMod val="50000"/>
                  </a:schemeClr>
                </a:solidFill>
                <a:latin typeface="Simplified Arabic" pitchFamily="18" charset="-78"/>
                <a:cs typeface="Simplified Arabic" pitchFamily="18" charset="-78"/>
              </a:rPr>
              <a:t> / $</a:t>
            </a:r>
            <a:r>
              <a:rPr lang="en-US" sz="2400" dirty="0" smtClean="0">
                <a:solidFill>
                  <a:schemeClr val="accent6">
                    <a:lumMod val="50000"/>
                  </a:schemeClr>
                </a:solidFill>
                <a:latin typeface="Simplified Arabic" pitchFamily="18" charset="-78"/>
                <a:cs typeface="Simplified Arabic" pitchFamily="18" charset="-78"/>
              </a:rPr>
              <a:t>c</a:t>
            </a:r>
            <a:r>
              <a:rPr lang="ar-IQ" sz="2400" dirty="0" smtClean="0">
                <a:solidFill>
                  <a:schemeClr val="accent6">
                    <a:lumMod val="50000"/>
                  </a:schemeClr>
                </a:solidFill>
                <a:latin typeface="Simplified Arabic" pitchFamily="18" charset="-78"/>
                <a:cs typeface="Simplified Arabic" pitchFamily="18" charset="-78"/>
              </a:rPr>
              <a:t> وزارة الموارد المائية</a:t>
            </a:r>
          </a:p>
          <a:p>
            <a:pPr marL="0" indent="0" algn="r" rtl="1">
              <a:buNone/>
            </a:pPr>
            <a:r>
              <a:rPr lang="ar-IQ" sz="2400" dirty="0" smtClean="0">
                <a:solidFill>
                  <a:schemeClr val="accent6">
                    <a:lumMod val="50000"/>
                  </a:schemeClr>
                </a:solidFill>
                <a:latin typeface="Simplified Arabic" pitchFamily="18" charset="-78"/>
                <a:cs typeface="Simplified Arabic" pitchFamily="18" charset="-78"/>
              </a:rPr>
              <a:t>710 1   $</a:t>
            </a:r>
            <a:r>
              <a:rPr lang="en-US" sz="2400" dirty="0" smtClean="0">
                <a:solidFill>
                  <a:schemeClr val="accent6">
                    <a:lumMod val="50000"/>
                  </a:schemeClr>
                </a:solidFill>
                <a:latin typeface="Simplified Arabic" pitchFamily="18" charset="-78"/>
                <a:cs typeface="Simplified Arabic" pitchFamily="18" charset="-78"/>
              </a:rPr>
              <a:t>a</a:t>
            </a:r>
            <a:r>
              <a:rPr lang="ar-IQ" sz="2400" dirty="0" smtClean="0">
                <a:solidFill>
                  <a:schemeClr val="accent6">
                    <a:lumMod val="50000"/>
                  </a:schemeClr>
                </a:solidFill>
                <a:latin typeface="Simplified Arabic" pitchFamily="18" charset="-78"/>
                <a:cs typeface="Simplified Arabic" pitchFamily="18" charset="-78"/>
              </a:rPr>
              <a:t> العراق. $</a:t>
            </a:r>
            <a:r>
              <a:rPr lang="en-US" sz="2400" dirty="0" smtClean="0">
                <a:solidFill>
                  <a:schemeClr val="accent6">
                    <a:lumMod val="50000"/>
                  </a:schemeClr>
                </a:solidFill>
                <a:latin typeface="Simplified Arabic" pitchFamily="18" charset="-78"/>
                <a:cs typeface="Simplified Arabic" pitchFamily="18" charset="-78"/>
              </a:rPr>
              <a:t>b</a:t>
            </a:r>
            <a:r>
              <a:rPr lang="ar-IQ" sz="2400" dirty="0" smtClean="0">
                <a:solidFill>
                  <a:schemeClr val="accent6">
                    <a:lumMod val="50000"/>
                  </a:schemeClr>
                </a:solidFill>
                <a:latin typeface="Simplified Arabic" pitchFamily="18" charset="-78"/>
                <a:cs typeface="Simplified Arabic" pitchFamily="18" charset="-78"/>
              </a:rPr>
              <a:t> وزارة الموارد المائية ، $</a:t>
            </a:r>
            <a:r>
              <a:rPr lang="en-US" sz="2400" dirty="0" smtClean="0">
                <a:solidFill>
                  <a:schemeClr val="accent6">
                    <a:lumMod val="50000"/>
                  </a:schemeClr>
                </a:solidFill>
                <a:latin typeface="Simplified Arabic" pitchFamily="18" charset="-78"/>
                <a:cs typeface="Simplified Arabic" pitchFamily="18" charset="-78"/>
              </a:rPr>
              <a:t>e</a:t>
            </a:r>
            <a:r>
              <a:rPr lang="ar-IQ" sz="2400" dirty="0" smtClean="0">
                <a:solidFill>
                  <a:schemeClr val="accent6">
                    <a:lumMod val="50000"/>
                  </a:schemeClr>
                </a:solidFill>
                <a:latin typeface="Simplified Arabic" pitchFamily="18" charset="-78"/>
                <a:cs typeface="Simplified Arabic" pitchFamily="18" charset="-78"/>
              </a:rPr>
              <a:t> معد</a:t>
            </a:r>
            <a:endParaRPr lang="en-US" sz="2400" dirty="0">
              <a:solidFill>
                <a:schemeClr val="accent6">
                  <a:lumMod val="50000"/>
                </a:schemeClr>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186046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6093</TotalTime>
  <Words>1594</Words>
  <Application>Microsoft Office PowerPoint</Application>
  <PresentationFormat>On-screen Show (4:3)</PresentationFormat>
  <Paragraphs>146</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فهرسة المواد الخرائطية Cartographic materials</vt:lpstr>
      <vt:lpstr>المدخل الرئيسي للخارطة</vt:lpstr>
      <vt:lpstr>الحقل الثابت 007 : الوصف المادي $b التحديد العام للمادة : نوع المادة الخرائطية</vt:lpstr>
      <vt:lpstr>007 (التحديد العام للمادة) $e الوسيط المادي الذي ترسم عليه الخارطة</vt:lpstr>
      <vt:lpstr>007 : حقل الوصف المادي $d : اللون</vt:lpstr>
      <vt:lpstr>الحقل الثابت 007 للكرات الارضية</vt:lpstr>
      <vt:lpstr>   007 (الحقل الثابت للوصف المادي) $e الوسيط المادي للكرة الارضية    </vt:lpstr>
      <vt:lpstr>امثلة </vt:lpstr>
      <vt:lpstr>في حال عدم وجود عنوان للخارطة ، يجتهد المفهرس بوضع عنوان مناسب لها ضمن المنطقة التي تشملها الخارطة على ان يوضع بين قوسين</vt:lpstr>
      <vt:lpstr>العنوان الموازي للخارطة يدون في $b في حقل العنوان الفعلي (245) ويعاد في $a في حقل العنوان الآخر (246)</vt:lpstr>
      <vt:lpstr>تدون بيانات العنوان الاخرى ان وجدت كالعنوان الثانوي في $b ضمن حقل العنوان الفعلي (245)</vt:lpstr>
      <vt:lpstr>اذا لم يكن بيان المسئولية واضحا يستطيع المفهرس اضافة كلمة او شبه جملة لتحديد المسئولية على ان توضع بين قوسين</vt:lpstr>
      <vt:lpstr>اذا كان للخارطة عدة عناوين مع عنوان جامع شامل ، فيدون العنوان الشامل في حقل العنوان الفعلي(245)، ويمكن درج العناوين المتعددة في ملاحظة المحتويات (505)</vt:lpstr>
      <vt:lpstr>في حال لم يكن للخارطة عنوان جامع فتدون العناوين المتعددة مثلما هي واردة في حقل العنوان الفعلي (245) وكما هو موضح في المثال ادناه</vt:lpstr>
      <vt:lpstr>في حال ان الوصف لمجموعة من الخرائط بدون عنوان جامع ولكنها تهتم بمنطقة واحدة فيقوم المفهرس بصياغة عنوان مناسب حسب المنطقة التي تغطيها الخرائط على ان يوضع بين قوسين مربعة  كما هو موضح بالمثال</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فهرسة المواد الخرائط Cartographic materials</dc:title>
  <dc:creator>DR.Ahmed Saker 2o1O</dc:creator>
  <cp:lastModifiedBy>DR.Ahmed Saker 2o1O</cp:lastModifiedBy>
  <cp:revision>75</cp:revision>
  <dcterms:created xsi:type="dcterms:W3CDTF">2020-04-27T12:37:39Z</dcterms:created>
  <dcterms:modified xsi:type="dcterms:W3CDTF">2020-05-11T12:50:00Z</dcterms:modified>
</cp:coreProperties>
</file>