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4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1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6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8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5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8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4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2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63EB2-80B0-4A29-9824-0327620002B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371B7-5594-4D09-A743-6E5DAE5DB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4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solidFill>
                  <a:srgbClr val="FF0000"/>
                </a:solidFill>
              </a:rPr>
              <a:t>ثالثا : الاعمال الصادرة عن الهيئات التشريعية : يكون المدخل الرئيسي باسم الدولة حيث يدون في الحقل (110) ضمن الحقل الفرعي $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ar-IQ" sz="2400" dirty="0" smtClean="0">
                <a:solidFill>
                  <a:srgbClr val="FF0000"/>
                </a:solidFill>
              </a:rPr>
              <a:t> متبوعا باسم السلطة بالصيغة المعروفة في $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ar-IQ" sz="2400" dirty="0" smtClean="0">
                <a:solidFill>
                  <a:srgbClr val="FF0000"/>
                </a:solidFill>
              </a:rPr>
              <a:t>  وكما هو موضح بالامثلة ادناه 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(1) مطبوع صادر عن مجلس النواب – جمهورية  العراق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457200" indent="-457200" algn="r" rtl="1">
              <a:buAutoNum type="arabicPlain" startAt="110"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مجلس النواب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(2)  مطبوع صادر عن مجلس الشعب – جمهورية مصر العربية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110  1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مصر.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مجلس الشعب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(3) مطبوع صادر عن البرلمان – لبنان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1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لبنان 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البرلمان</a:t>
            </a:r>
            <a:endParaRPr lang="en-US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97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 حال ان المطبوع صادر عن دائرة او جهة رسمية تابعة للسلطة التشريعية ، يكرر الحقل الفرعي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لتدوين الدائرة او الجهة التابعة كما هو موضح في المثال 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</a:rPr>
              <a:t>مثال : مطبوع صادر عن هيئة النزاهة التابعة لمجلس النواب – جمهورية العراق</a:t>
            </a:r>
          </a:p>
          <a:p>
            <a:pPr marL="0" indent="0" algn="r" rtl="1">
              <a:buNone/>
            </a:pPr>
            <a:r>
              <a:rPr lang="ar-IQ" sz="2000" dirty="0" smtClean="0"/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</a:rPr>
              <a:t>110  1  $</a:t>
            </a:r>
            <a:r>
              <a:rPr lang="en-US" sz="2000" dirty="0" smtClean="0">
                <a:solidFill>
                  <a:srgbClr val="002060"/>
                </a:solidFill>
              </a:rPr>
              <a:t>a</a:t>
            </a:r>
            <a:r>
              <a:rPr lang="ar-IQ" sz="2000" dirty="0" smtClean="0">
                <a:solidFill>
                  <a:srgbClr val="002060"/>
                </a:solidFill>
              </a:rPr>
              <a:t> العراق. $</a:t>
            </a:r>
            <a:r>
              <a:rPr lang="en-US" sz="2000" dirty="0" smtClean="0">
                <a:solidFill>
                  <a:srgbClr val="002060"/>
                </a:solidFill>
              </a:rPr>
              <a:t>b</a:t>
            </a:r>
            <a:r>
              <a:rPr lang="ar-IQ" sz="2000" dirty="0" smtClean="0">
                <a:solidFill>
                  <a:srgbClr val="002060"/>
                </a:solidFill>
              </a:rPr>
              <a:t> مجلس النواب. $</a:t>
            </a:r>
            <a:r>
              <a:rPr lang="en-US" sz="2000" dirty="0" smtClean="0">
                <a:solidFill>
                  <a:srgbClr val="002060"/>
                </a:solidFill>
              </a:rPr>
              <a:t>b</a:t>
            </a:r>
            <a:r>
              <a:rPr lang="ar-IQ" sz="2000" dirty="0" smtClean="0">
                <a:solidFill>
                  <a:srgbClr val="002060"/>
                </a:solidFill>
              </a:rPr>
              <a:t> هيئة النزاهة</a:t>
            </a:r>
          </a:p>
          <a:p>
            <a:pPr marL="0" indent="0" algn="r" rtl="1">
              <a:buNone/>
            </a:pPr>
            <a:endParaRPr lang="ar-IQ" sz="2000" dirty="0" smtClean="0"/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</a:rPr>
              <a:t>مثال : </a:t>
            </a:r>
            <a:r>
              <a:rPr lang="en-US" sz="2000" dirty="0" smtClean="0">
                <a:solidFill>
                  <a:srgbClr val="FF0000"/>
                </a:solidFill>
              </a:rPr>
              <a:t>publication issued by the USA Congress </a:t>
            </a:r>
            <a:endParaRPr lang="ar-IQ" sz="2000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/>
              <a:t>التطبيق : </a:t>
            </a:r>
          </a:p>
          <a:p>
            <a:pPr marL="0" indent="0" rtl="1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110   1  $a USA. $b Congress</a:t>
            </a:r>
          </a:p>
          <a:p>
            <a:pPr marL="0" indent="0" algn="r" rtl="1">
              <a:buNone/>
            </a:pPr>
            <a:r>
              <a:rPr lang="ar-IQ" sz="2000" dirty="0" smtClean="0"/>
              <a:t>مثال : </a:t>
            </a:r>
            <a:endParaRPr lang="en-US" sz="2000" dirty="0" smtClean="0"/>
          </a:p>
          <a:p>
            <a:pPr marL="0" indent="0" rtl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publication issued by Office of Human Development Services – parliament – India </a:t>
            </a:r>
            <a:endParaRPr lang="ar-IQ" sz="2000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/>
              <a:t>التطبيق : </a:t>
            </a:r>
          </a:p>
          <a:p>
            <a:pPr marL="0" indent="0" rtl="1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110   1  $a India. $b Parliament. $b Office of Human Development</a:t>
            </a:r>
          </a:p>
          <a:p>
            <a:pPr marL="0" indent="0" rtl="1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               Services</a:t>
            </a: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8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رابعا : الاعمال الصادرة عن المحاكم : وتدخل باسم الدولة حيث يدون في الحقل (110) ضمن الحقل الفرعي 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متبوعا باسم المحكمة في 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مع حذف المكان او المنطقة التي تخدمها الا اذا كانت لازمة لغرض تمييز المحكمة عن غيرها تعرف بالاسم نفسه،  ويمكن تجاوز اسم الوزارة لان جميع المحاكم تعود الى وزارة العدل.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(1) مطبوع صادر عن المحكمة الشرعية – وزارة العدل – جمهورية العراق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 1   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العراق .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المحكمة الشرعية</a:t>
            </a:r>
          </a:p>
          <a:p>
            <a:pPr marL="0" indent="0" algn="r" rtl="1">
              <a:buNone/>
            </a:pPr>
            <a:endParaRPr lang="ar-IQ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(2) مطبوع صادر عن محكمة بداية الموصل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وزارة العدل – جمهورية العراق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 1  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العراق .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محكمة البداية (الموصل)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(3) مطبوع صادر عن محكمة عمان الشرعية للمنطقة الجنوبية – وزارة العدل – المملكة الاردنية الهاشمية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1  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الاردن .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المحكمة الشرعية (عمان : المنطقة الجنوبية)</a:t>
            </a:r>
            <a:endParaRPr lang="en-US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8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امثلة باللغة الانكليزية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>
                <a:latin typeface="Franklin Gothic Medium" pitchFamily="34" charset="0"/>
              </a:rPr>
              <a:t>مثال (1) </a:t>
            </a:r>
          </a:p>
          <a:p>
            <a:pPr marL="0" indent="0" rtl="1">
              <a:buNone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</a:rPr>
              <a:t>Puplication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</a:rPr>
              <a:t> issued by Crown Court – Spain</a:t>
            </a:r>
          </a:p>
          <a:p>
            <a:pPr marL="0" indent="0" algn="r" rtl="1">
              <a:buNone/>
            </a:pPr>
            <a:r>
              <a:rPr lang="ar-IQ" sz="2400" dirty="0">
                <a:latin typeface="Franklin Gothic Medium" pitchFamily="34" charset="0"/>
              </a:rPr>
              <a:t>التطبيق : </a:t>
            </a:r>
          </a:p>
          <a:p>
            <a:pPr marL="0" indent="0" rtl="1">
              <a:buNone/>
            </a:pPr>
            <a:r>
              <a:rPr lang="en-US" sz="2400" dirty="0">
                <a:solidFill>
                  <a:srgbClr val="00B050"/>
                </a:solidFill>
                <a:latin typeface="Franklin Gothic Medium" pitchFamily="34" charset="0"/>
              </a:rPr>
              <a:t>110  1  $a Spain. $b Crown Court</a:t>
            </a:r>
            <a:endParaRPr lang="ar-IQ" sz="2400" dirty="0">
              <a:solidFill>
                <a:srgbClr val="00B050"/>
              </a:solidFill>
              <a:latin typeface="Franklin Gothic Medium" pitchFamily="34" charset="0"/>
            </a:endParaRPr>
          </a:p>
          <a:p>
            <a:pPr marL="0" indent="0" algn="r" rtl="1">
              <a:buNone/>
            </a:pPr>
            <a:endParaRPr lang="ar-IQ" sz="2400" dirty="0">
              <a:latin typeface="Franklin Gothic Medium" pitchFamily="34" charset="0"/>
            </a:endParaRPr>
          </a:p>
          <a:p>
            <a:pPr marL="0" indent="0" algn="r" rtl="1">
              <a:buNone/>
            </a:pPr>
            <a:r>
              <a:rPr lang="ar-IQ" sz="2400" dirty="0">
                <a:latin typeface="Franklin Gothic Medium" pitchFamily="34" charset="0"/>
              </a:rPr>
              <a:t>مثال (2)</a:t>
            </a:r>
          </a:p>
          <a:p>
            <a:pPr marL="0" indent="0" rtl="1">
              <a:buNone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</a:rPr>
              <a:t>Publication issued by Crown Court – Manchester – UK</a:t>
            </a:r>
            <a:endParaRPr lang="ar-IQ" sz="2400" dirty="0">
              <a:solidFill>
                <a:schemeClr val="accent4">
                  <a:lumMod val="50000"/>
                </a:schemeClr>
              </a:solidFill>
              <a:latin typeface="Franklin Gothic Medium" pitchFamily="34" charset="0"/>
            </a:endParaRPr>
          </a:p>
          <a:p>
            <a:pPr marL="0" indent="0" algn="r" rtl="1">
              <a:buNone/>
            </a:pPr>
            <a:r>
              <a:rPr lang="ar-IQ" sz="2400" dirty="0">
                <a:latin typeface="Franklin Gothic Medium" pitchFamily="34" charset="0"/>
              </a:rPr>
              <a:t>التطبيق : </a:t>
            </a:r>
          </a:p>
          <a:p>
            <a:pPr marL="0" indent="0" rtl="1">
              <a:buNone/>
            </a:pPr>
            <a:r>
              <a:rPr lang="en-US" sz="2400" dirty="0">
                <a:solidFill>
                  <a:srgbClr val="00B050"/>
                </a:solidFill>
                <a:latin typeface="Franklin Gothic Medium" pitchFamily="34" charset="0"/>
              </a:rPr>
              <a:t>110  1   $a UK. $b Crown Court (Manchester)</a:t>
            </a:r>
          </a:p>
          <a:p>
            <a:pPr marL="0" indent="0" algn="r" rtl="1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54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اما اذا كانت المحكمة تعود الى وزارة اخرى غير وزارة العدل، عندئذ لا يمكن تجاوز اسم الوزارة كما هو موضح في المثال ادناه 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: مطبوع صادر عن المحكمة العسكرية الخاصة – وزارة الدفاع – جمهورية العراق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 1  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وزارة الدفاع.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المحكمة العسكرية الخاصة</a:t>
            </a:r>
            <a:endParaRPr lang="en-US" sz="240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959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487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ثالثا : الاعمال الصادرة عن الهيئات التشريعية : يكون المدخل الرئيسي باسم الدولة حيث يدون في الحقل (110) ضمن الحقل الفرعي $a متبوعا باسم السلطة بالصيغة المعروفة في $b  وكما هو موضح بالامثلة ادناه :</vt:lpstr>
      <vt:lpstr>في حال ان المطبوع صادر عن دائرة او جهة رسمية تابعة للسلطة التشريعية ، يكرر الحقل الفرعي $b لتدوين الدائرة او الجهة التابعة كما هو موضح في المثال :</vt:lpstr>
      <vt:lpstr>رابعا : الاعمال الصادرة عن المحاكم : وتدخل باسم الدولة حيث يدون في الحقل (110) ضمن الحقل الفرعي $a متبوعا باسم المحكمة في $b مع حذف المكان او المنطقة التي تخدمها الا اذا كانت لازمة لغرض تمييز المحكمة عن غيرها تعرف بالاسم نفسه،  ويمكن تجاوز اسم الوزارة لان جميع المحاكم تعود الى وزارة العدل.</vt:lpstr>
      <vt:lpstr>امثلة باللغة الانكليزية</vt:lpstr>
      <vt:lpstr>اما اذا كانت المحكمة تعود الى وزارة اخرى غير وزارة العدل، عندئذ لا يمكن تجاوز اسم الوزارة كما هو موضح في المثال ادناه :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ثالثا : الاعمال الصادرة عن الهيئات التشريعية : يكون المدخل الرئيسي باسم الدولة حيث يدون في الحقل (110) ضمن الحقل الفرعي $a متبوعا باسم السلطة بالصيغة المعروفة في $b  وكما هو موضح بالامثلة ادناه :</dc:title>
  <dc:creator>DR.Ahmed Saker 2o1O</dc:creator>
  <cp:lastModifiedBy>DR.Ahmed Saker 2o1O</cp:lastModifiedBy>
  <cp:revision>5</cp:revision>
  <dcterms:created xsi:type="dcterms:W3CDTF">2020-05-31T05:50:12Z</dcterms:created>
  <dcterms:modified xsi:type="dcterms:W3CDTF">2020-05-31T05:59:32Z</dcterms:modified>
</cp:coreProperties>
</file>