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C652E338-B26B-4F19-8C3C-3B4B782F10F1}"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652E338-B26B-4F19-8C3C-3B4B782F10F1}"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C652E338-B26B-4F19-8C3C-3B4B782F10F1}"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652E338-B26B-4F19-8C3C-3B4B782F10F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50E4D62-B5D3-4E92-B4BE-865F30537281}" type="datetimeFigureOut">
              <a:rPr lang="ar-IQ" smtClean="0"/>
              <a:t>10/8/1441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652E338-B26B-4F19-8C3C-3B4B782F10F1}"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50E4D62-B5D3-4E92-B4BE-865F30537281}" type="datetimeFigureOut">
              <a:rPr lang="ar-IQ" smtClean="0"/>
              <a:t>10/8/1441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52E338-B26B-4F19-8C3C-3B4B782F10F1}"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a:t>مادة تقنيات الاتصال</a:t>
            </a:r>
          </a:p>
        </p:txBody>
      </p:sp>
      <p:sp>
        <p:nvSpPr>
          <p:cNvPr id="3" name="Subtitle 2"/>
          <p:cNvSpPr>
            <a:spLocks noGrp="1"/>
          </p:cNvSpPr>
          <p:nvPr>
            <p:ph type="subTitle" idx="1"/>
          </p:nvPr>
        </p:nvSpPr>
        <p:spPr>
          <a:xfrm>
            <a:off x="1432560" y="2276872"/>
            <a:ext cx="7406640" cy="2376264"/>
          </a:xfrm>
        </p:spPr>
        <p:txBody>
          <a:bodyPr>
            <a:normAutofit fontScale="85000" lnSpcReduction="20000"/>
          </a:bodyPr>
          <a:lstStyle/>
          <a:p>
            <a:pPr algn="ctr"/>
            <a:r>
              <a:rPr lang="ar-IQ" sz="3600" dirty="0"/>
              <a:t>المرحلة الثالثه انثروبولوجي / </a:t>
            </a:r>
            <a:r>
              <a:rPr lang="ar-IQ" sz="3600" dirty="0" smtClean="0"/>
              <a:t>مسائي / صباحي </a:t>
            </a:r>
            <a:endParaRPr lang="ar-IQ" sz="3600" dirty="0"/>
          </a:p>
          <a:p>
            <a:pPr algn="ctr"/>
            <a:r>
              <a:rPr lang="ar-IQ" sz="3600" dirty="0"/>
              <a:t>اعداد </a:t>
            </a:r>
            <a:r>
              <a:rPr lang="ar-IQ" sz="3600" dirty="0" smtClean="0"/>
              <a:t>: </a:t>
            </a:r>
            <a:endParaRPr lang="ar-IQ" sz="3600" dirty="0" smtClean="0"/>
          </a:p>
          <a:p>
            <a:pPr algn="ctr"/>
            <a:r>
              <a:rPr lang="ar-IQ" sz="3600" dirty="0" smtClean="0"/>
              <a:t>د. ذكرى جميل البناء</a:t>
            </a:r>
            <a:endParaRPr lang="ar-IQ" sz="3600" dirty="0" smtClean="0"/>
          </a:p>
          <a:p>
            <a:pPr algn="ctr"/>
            <a:r>
              <a:rPr lang="ar-IQ" sz="3600" dirty="0" smtClean="0"/>
              <a:t>م.م </a:t>
            </a:r>
            <a:r>
              <a:rPr lang="ar-IQ" sz="3600" dirty="0"/>
              <a:t>ياسمين </a:t>
            </a:r>
            <a:r>
              <a:rPr lang="ar-IQ" sz="3600" dirty="0" smtClean="0"/>
              <a:t>اسام </a:t>
            </a:r>
            <a:endParaRPr lang="ar-IQ" sz="3600" dirty="0"/>
          </a:p>
          <a:p>
            <a:pPr algn="ctr"/>
            <a:r>
              <a:rPr lang="ar-IQ" sz="3600" dirty="0"/>
              <a:t>المحاضرة </a:t>
            </a:r>
            <a:r>
              <a:rPr lang="ar-IQ" sz="3600" dirty="0" smtClean="0"/>
              <a:t>السادسة</a:t>
            </a:r>
            <a:endParaRPr lang="ar-IQ" sz="3600" dirty="0"/>
          </a:p>
          <a:p>
            <a:endParaRPr lang="ar-IQ" dirty="0"/>
          </a:p>
        </p:txBody>
      </p:sp>
    </p:spTree>
    <p:extLst>
      <p:ext uri="{BB962C8B-B14F-4D97-AF65-F5344CB8AC3E}">
        <p14:creationId xmlns:p14="http://schemas.microsoft.com/office/powerpoint/2010/main" val="106490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04664"/>
            <a:ext cx="7498080" cy="792088"/>
          </a:xfrm>
        </p:spPr>
        <p:txBody>
          <a:bodyPr>
            <a:normAutofit fontScale="90000"/>
          </a:bodyPr>
          <a:lstStyle/>
          <a:p>
            <a:pPr algn="ctr"/>
            <a:r>
              <a:rPr lang="ar-IQ" sz="5300" dirty="0">
                <a:effectLst/>
              </a:rPr>
              <a:t>الاتصال الثقافي </a:t>
            </a:r>
            <a:r>
              <a:rPr lang="en-US" dirty="0">
                <a:effectLst/>
              </a:rPr>
              <a:t/>
            </a:r>
            <a:br>
              <a:rPr lang="en-US" dirty="0">
                <a:effectLst/>
              </a:rPr>
            </a:br>
            <a:endParaRPr lang="ar-IQ" dirty="0"/>
          </a:p>
        </p:txBody>
      </p:sp>
      <p:sp>
        <p:nvSpPr>
          <p:cNvPr id="3" name="Content Placeholder 2"/>
          <p:cNvSpPr>
            <a:spLocks noGrp="1"/>
          </p:cNvSpPr>
          <p:nvPr>
            <p:ph idx="1"/>
          </p:nvPr>
        </p:nvSpPr>
        <p:spPr>
          <a:xfrm>
            <a:off x="1259632" y="1124744"/>
            <a:ext cx="7674056" cy="5472608"/>
          </a:xfrm>
        </p:spPr>
        <p:txBody>
          <a:bodyPr>
            <a:normAutofit fontScale="85000" lnSpcReduction="20000"/>
          </a:bodyPr>
          <a:lstStyle/>
          <a:p>
            <a:pPr algn="just"/>
            <a:r>
              <a:rPr lang="ar-IQ" dirty="0"/>
              <a:t>يطلق الاتصال الثقافي على الدراسات التي تنضوي تحت عنوان الدراسات الانتشاريه اذ انها تؤكد مبدا واسعا فرض نفسه عبر التاريخ الحضاري , اذ ان المجتمعات البشريه منذ اقدم الازمنه اتصلت ببعضها واخذت واعطت فكريا عبر هذا الاتصال .  كما تؤكد بل تشدد هذه الدراسات على حقيقه معروفه هي ان العناصر الثقافيه التي ابتكرت في الاقليم ما لا تظل محصورة فيه بل غالبا ما تنتشر الى الاقاليم بصوره اشعاعيه , اي في جميع الاتجاهات وان دائره انتشارها تتسع جغرافيا مع مرور الوقت حتى تصل مسافات بالغه البعد. ينطلق اصحاب المدرسه الانتشاريه التي ازدهرت في اواخر القرن التاسع عشر والنصف الاول من القرن العشرين في اوربا وامريكا ،ينطلقون من رأي مفاده ان اغلبية الناس لا تميل الى الاختراع بل تفضل التقليد ، بعكس المدرسة التطورية التي اعتقدت بالنقيض . لقد اتخذ هذا التناقض بين المدرستين صيغة التضاد بين الاقتباس والاختراع الاول يمثل جوهر الفلسفة الانتشارية والثاني يمثل جوهر الفلسفة التطورية .</a:t>
            </a:r>
          </a:p>
        </p:txBody>
      </p:sp>
    </p:spTree>
    <p:extLst>
      <p:ext uri="{BB962C8B-B14F-4D97-AF65-F5344CB8AC3E}">
        <p14:creationId xmlns:p14="http://schemas.microsoft.com/office/powerpoint/2010/main" val="919382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60648"/>
            <a:ext cx="7674056" cy="6408712"/>
          </a:xfrm>
        </p:spPr>
        <p:txBody>
          <a:bodyPr>
            <a:normAutofit fontScale="85000" lnSpcReduction="20000"/>
          </a:bodyPr>
          <a:lstStyle/>
          <a:p>
            <a:pPr algn="just"/>
            <a:r>
              <a:rPr lang="ar-IQ" dirty="0"/>
              <a:t>ان الصحيح في نظر المتخصصين الانثروبولوجيين المعاصرين (هو ان حركة حضارات البشر اعتمدت على الاختراع والاقتباس في الوقت نفسه وبدرجات تفاوت فيها دور كل منها) </a:t>
            </a:r>
            <a:r>
              <a:rPr lang="ar-IQ" dirty="0" smtClean="0"/>
              <a:t>.</a:t>
            </a:r>
          </a:p>
          <a:p>
            <a:pPr algn="just"/>
            <a:endParaRPr lang="en-US" dirty="0"/>
          </a:p>
          <a:p>
            <a:pPr algn="just"/>
            <a:r>
              <a:rPr lang="ar-IQ" dirty="0"/>
              <a:t>يعاني الاتجاه الانتشاري من هنات (ضعف) ملموسه ابرزها التبسيط الشديد لعملية الانتشار (انتشار الثقافات)او بعض عناصرها ، ويضهر الانتشار هذا كما لو كان آليا لعد تطرق الانتشاريين الى العوائق النفسية والفكرية التي تتزامن مع الانتشار . فضلا عن ان الاتجاه يوحي بالحتمية الجغرافية حينما يهتم بالاقاليم الثقافية اذ انه مبدأ يرفضه الفكر الاجتماعي المعاصر . والمثلب الاخر في الاتجاه الانتشاري انه ينحاز بدرجه او باخرى الى ابراز العناصر الثقافية المادية اكثر من العناصر المعنوية ، والاهم من ذلك ان مفهوم الاقاليم الثقافية يعجز عن تفسير الفروق الثقافية التي لا علاقة لها بالانتشار بل نتجة عن عوامل تاريخيه واجتماعية مختلفه. وعلى الرغم من اهمية العوامل الجغرافية في خلق التشابه والاختلاف الثقافي ، الا ان هناك عوامل نفسية وثقافية لا تطابق ضغوط البيئة الجغرافية التي يعتمد عليها المفكرون اصحاب الاتجاه الجغرافي المتعصب .</a:t>
            </a:r>
            <a:endParaRPr lang="en-US" dirty="0"/>
          </a:p>
          <a:p>
            <a:endParaRPr lang="ar-IQ" dirty="0"/>
          </a:p>
        </p:txBody>
      </p:sp>
    </p:spTree>
    <p:extLst>
      <p:ext uri="{BB962C8B-B14F-4D97-AF65-F5344CB8AC3E}">
        <p14:creationId xmlns:p14="http://schemas.microsoft.com/office/powerpoint/2010/main" val="2846444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60648"/>
            <a:ext cx="7674056" cy="6336704"/>
          </a:xfrm>
        </p:spPr>
        <p:txBody>
          <a:bodyPr>
            <a:normAutofit/>
          </a:bodyPr>
          <a:lstStyle/>
          <a:p>
            <a:pPr algn="just"/>
            <a:r>
              <a:rPr lang="ar-IQ" sz="2800" dirty="0"/>
              <a:t>لعل من التطورات الحديثه التي تحققت في حيز الاتصال الثقافي ظهور الميدان العلمي للتثاقف . والتثاقف يقصد به التفاعل الثقافي المباشر الذي يجري بين المجتمعات التي تباينت ثقافاتها (تفاعل ثقافي مباشر ويستمر فترة طويلة نسبيا). وما يتمخض عنه من آثار اجتماعية وثقافية ونفسية في واقع حياة الجماعات ، ان مزايا التثاقف يكشف عن الحقائق الاجتماعية والنفسية المصاحبه للتفاعل الانساني لابعاده الايجابية والسلبية . </a:t>
            </a:r>
            <a:endParaRPr lang="en-US" sz="2800" dirty="0"/>
          </a:p>
          <a:p>
            <a:pPr algn="just"/>
            <a:r>
              <a:rPr lang="ar-IQ" sz="2800" dirty="0"/>
              <a:t>في ضوء ما تقدم يمكن القول (ان مفهوم الاتصال الثقافي يتمحور في الاحتكاك الثقافي الواقع بين جماعتين ثقافيتين تختلفان في الاعراف والقيم ، اذ يحدث تفاعل اجتماعي بين افراد الجماعتين ولفترة طويلة نسبيا ، وما ينجم عن ذلك من تاثيرات مادية او نفسية او اجتماعية او فكرية في سلوك احدى الجماعتين او كليهما).</a:t>
            </a:r>
          </a:p>
        </p:txBody>
      </p:sp>
    </p:spTree>
    <p:extLst>
      <p:ext uri="{BB962C8B-B14F-4D97-AF65-F5344CB8AC3E}">
        <p14:creationId xmlns:p14="http://schemas.microsoft.com/office/powerpoint/2010/main" val="121720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848872" cy="6408712"/>
          </a:xfrm>
        </p:spPr>
        <p:txBody>
          <a:bodyPr>
            <a:normAutofit fontScale="92500" lnSpcReduction="20000"/>
          </a:bodyPr>
          <a:lstStyle/>
          <a:p>
            <a:pPr algn="just"/>
            <a:r>
              <a:rPr lang="ar-IQ" sz="2800" dirty="0"/>
              <a:t>وعلى ذلك فأن مفهوم الاتصال الثقافي يختلف عن مفهوم الانتشار الكلاسيكي ، فقد ابتغى الانثروبولوجيون الانتشاريون معرفة انتقال العناصر الثقافية (الافكار التكنولوجيا ، المعلومات الجديدة) من مصادر ابتكارها الى جماعات اخرى . وكان مبتغاهم لاثبات عملية الاقتباس الثقافي ولدحض نظرية التطور من دون اهتمام منهم بعملية التصادم وربما التصارع النفسي الاجتماعي الذي ينتج عن الانتشار عند الجماعات التي تأثرت به </a:t>
            </a:r>
            <a:r>
              <a:rPr lang="ar-IQ" sz="2800" dirty="0" smtClean="0"/>
              <a:t>.</a:t>
            </a:r>
            <a:endParaRPr lang="en-US" sz="2800" dirty="0"/>
          </a:p>
          <a:p>
            <a:pPr algn="just"/>
            <a:r>
              <a:rPr lang="ar-IQ" sz="2800" dirty="0"/>
              <a:t>ان المبتغى الاقوى في دراسات الباحثين المعاصرين من دراسة التفاعل واحتكاك الجماعات الانسانية ن انه لا يتسم بمعرفة العناصر الثقافية التي يجري تبادلها او انتقالها من حيث اصل اختراعها او موقع اقتباسها . بل هو الانغماس والتعمق في طبيعة العلاقات التي تنشأ بين الجماعات االمتفاعلة (المحتكه مع بعضها البعض) وما يتمخض عنها من تصارع او تضامن او عن تعايش مشوب بالخوف والريبة </a:t>
            </a:r>
            <a:r>
              <a:rPr lang="ar-IQ" sz="2800" dirty="0" smtClean="0"/>
              <a:t>.</a:t>
            </a:r>
          </a:p>
          <a:p>
            <a:pPr algn="just"/>
            <a:endParaRPr lang="ar-IQ" sz="2800" dirty="0" smtClean="0"/>
          </a:p>
          <a:p>
            <a:pPr algn="just"/>
            <a:r>
              <a:rPr lang="ar-IQ" sz="2800" dirty="0"/>
              <a:t>خلاصة القول ان الانثروبولوجيين المعاصرين يريدون من دراسة الاحتكاك الثقافي او ما يمكن تسميته بالتثاقف (التحاضر) فهم او استيعاب الصيرورة الثقافية والنفسية والاجتماعية على مستوى المؤسسات المادية التي تجري بينها الاحتكاك والتفاعل .</a:t>
            </a:r>
          </a:p>
        </p:txBody>
      </p:sp>
    </p:spTree>
    <p:extLst>
      <p:ext uri="{BB962C8B-B14F-4D97-AF65-F5344CB8AC3E}">
        <p14:creationId xmlns:p14="http://schemas.microsoft.com/office/powerpoint/2010/main" val="109922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16632"/>
            <a:ext cx="7498080" cy="1008112"/>
          </a:xfrm>
        </p:spPr>
        <p:txBody>
          <a:bodyPr/>
          <a:lstStyle/>
          <a:p>
            <a:pPr algn="ctr"/>
            <a:r>
              <a:rPr lang="ar-IQ" b="1" dirty="0">
                <a:effectLst/>
              </a:rPr>
              <a:t>انواع الاتصال الثقافي </a:t>
            </a:r>
            <a:endParaRPr lang="ar-IQ" dirty="0"/>
          </a:p>
        </p:txBody>
      </p:sp>
      <p:sp>
        <p:nvSpPr>
          <p:cNvPr id="3" name="Content Placeholder 2"/>
          <p:cNvSpPr>
            <a:spLocks noGrp="1"/>
          </p:cNvSpPr>
          <p:nvPr>
            <p:ph idx="1"/>
          </p:nvPr>
        </p:nvSpPr>
        <p:spPr>
          <a:xfrm>
            <a:off x="1331640" y="1268760"/>
            <a:ext cx="7602048" cy="5184576"/>
          </a:xfrm>
        </p:spPr>
        <p:txBody>
          <a:bodyPr>
            <a:normAutofit fontScale="85000" lnSpcReduction="10000"/>
          </a:bodyPr>
          <a:lstStyle/>
          <a:p>
            <a:pPr algn="just"/>
            <a:r>
              <a:rPr lang="ar-IQ" b="1" dirty="0"/>
              <a:t>اولا / الاتصال المباشر وغير </a:t>
            </a:r>
            <a:r>
              <a:rPr lang="ar-IQ" b="1" dirty="0" smtClean="0"/>
              <a:t>المباشر</a:t>
            </a:r>
          </a:p>
          <a:p>
            <a:pPr algn="just"/>
            <a:endParaRPr lang="ar-IQ" u="sng" dirty="0" smtClean="0"/>
          </a:p>
          <a:p>
            <a:pPr algn="just"/>
            <a:r>
              <a:rPr lang="ar-IQ" u="sng" dirty="0" smtClean="0"/>
              <a:t>الاتصال </a:t>
            </a:r>
            <a:r>
              <a:rPr lang="ar-IQ" u="sng" dirty="0"/>
              <a:t>المباشر :</a:t>
            </a:r>
            <a:r>
              <a:rPr lang="ar-IQ" dirty="0"/>
              <a:t> يعني التفاعل (الاحتكاك) الفعلي بين الجماعات المختلفة ثقافيا و حضاريا ، يظهر هذا النوع بين الاقليات الانثولوجية العرقية </a:t>
            </a:r>
            <a:r>
              <a:rPr lang="en-US" dirty="0"/>
              <a:t>Ethnic group</a:t>
            </a:r>
            <a:r>
              <a:rPr lang="ar-IQ" dirty="0"/>
              <a:t> التي تقطن مجتمعا واحدا كما في مجتمعات العالم الجديد ، اذ تتكون الامه من عدة جماعات ثقافية مهاجرة من انحاء متفرقه من العالم فالأحتكاك والتفاعل في كندا يعد احتكاكا مباشرا بوصفه يجري بين الاقلية الفرنسية والاكثرية الانكليزية ، وفي الولايات المتحدة يضم الاكثرية الانكلوسكسونية والاقليات الثقافية القادمه من مجتمعات اسيوية وافريقية ولاتينية . ان الاتصال الثقافي المباشر يعد الميدان الاهم في دراسات الصراع الثقافي لما ينشأ عنه من مواقف وردود فعل ذهنية وعاطفية ايجابية او سلبية .</a:t>
            </a:r>
            <a:endParaRPr lang="en-US" dirty="0"/>
          </a:p>
          <a:p>
            <a:pPr algn="just"/>
            <a:endParaRPr lang="ar-IQ" dirty="0"/>
          </a:p>
        </p:txBody>
      </p:sp>
    </p:spTree>
    <p:extLst>
      <p:ext uri="{BB962C8B-B14F-4D97-AF65-F5344CB8AC3E}">
        <p14:creationId xmlns:p14="http://schemas.microsoft.com/office/powerpoint/2010/main" val="2516075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498080" cy="5904656"/>
          </a:xfrm>
        </p:spPr>
        <p:txBody>
          <a:bodyPr>
            <a:normAutofit/>
          </a:bodyPr>
          <a:lstStyle/>
          <a:p>
            <a:pPr algn="just"/>
            <a:r>
              <a:rPr lang="ar-IQ" sz="2800" u="sng" dirty="0"/>
              <a:t>الاتصال غير المباشر :</a:t>
            </a:r>
            <a:r>
              <a:rPr lang="ar-IQ" sz="2800" dirty="0"/>
              <a:t> يتضمن انتقال فكرة او عنصر ثقافي من جماعة الى اخرى تبتعد عنها من دون التقاء افراد الجماعتين (وجها لوجه). يجري الاتصال من خلال وسائل الاعلام الجماهيري كالراديو والتلفزيون والمجلات . ان قموات الاتصال غير المباشر تعد مبتكرات اخترعها الانسان تسمح بنقل العناصر الثقافية بين المجتمعات المفصولة مكانيا ومسافات بعيدة وينجم عن الاتصال تأثيرات ثقافية اجتماعية نفسية . اذ ان الاعلام والبضائع التجارية والكتب والصحف كلها تعد مبتكرات تسهم في نشر الثقافات الانسانية عبر القارات .</a:t>
            </a:r>
          </a:p>
        </p:txBody>
      </p:sp>
    </p:spTree>
    <p:extLst>
      <p:ext uri="{BB962C8B-B14F-4D97-AF65-F5344CB8AC3E}">
        <p14:creationId xmlns:p14="http://schemas.microsoft.com/office/powerpoint/2010/main" val="251857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1435100" y="260648"/>
            <a:ext cx="7499350" cy="6336704"/>
          </a:xfrm>
        </p:spPr>
        <p:txBody>
          <a:bodyPr>
            <a:normAutofit fontScale="85000" lnSpcReduction="10000"/>
          </a:bodyPr>
          <a:lstStyle/>
          <a:p>
            <a:pPr algn="just"/>
            <a:r>
              <a:rPr lang="ar-IQ" b="1" dirty="0"/>
              <a:t>ثانيا م اتصال الحرب واتصال السلم </a:t>
            </a:r>
            <a:endParaRPr lang="en-US" dirty="0"/>
          </a:p>
          <a:p>
            <a:pPr algn="just"/>
            <a:endParaRPr lang="ar-IQ" u="sng" dirty="0" smtClean="0"/>
          </a:p>
          <a:p>
            <a:pPr algn="just"/>
            <a:r>
              <a:rPr lang="ar-IQ" u="sng" dirty="0" smtClean="0"/>
              <a:t>اتصال </a:t>
            </a:r>
            <a:r>
              <a:rPr lang="ar-IQ" u="sng" dirty="0"/>
              <a:t>الحرب : </a:t>
            </a:r>
            <a:r>
              <a:rPr lang="ar-IQ" dirty="0"/>
              <a:t>مما لا شك فيه ان الاتصال الثقافي الذي غمر الجزء الاكبر من تاريخ الانسان ، جرى عن طريق الغزو الحربي ، فالتاريخ زاخر بقصص الحروب التي خاضتها الدول والمجتمعات التي اكتسحت اراضي الجماعات الضعيفه وبسطت عليها نفوذها سياسيا واقتصاديا وثقافيا ودينيا وبذلك نشأت الامبراطوريات المعروفه عبر التاريخ . نموذج في ذلك غزو الاسبان لقبائل امريكا الوسطى والجنوبية 0اتصال ثقافي حربي مباشر)</a:t>
            </a:r>
            <a:r>
              <a:rPr lang="ar-IQ" b="1" dirty="0"/>
              <a:t>.</a:t>
            </a:r>
            <a:r>
              <a:rPr lang="ar-IQ" dirty="0"/>
              <a:t> لقد فتك الغزات الاسبان بعشرات الآلاف من السكان المحليين وفرضوا عليهم عقيدتهم الكاثوليكيه فضلا عن نشرهم لافكار الاقتصاد والتكنولوجيا الاوربية الى مستوطناتهم ، لذا يمكن القول ان انتشار الكاثوليكيه واللغه الاسبانية وطراز العيش الاسباني لدى السكان الاصليين تعد شواهد وحقائق موضوعية تؤشر على عمق التأثير الثقافي للغزات في تلك القبائل الذي بلغ درجة الانصهار الثقافي . </a:t>
            </a:r>
          </a:p>
        </p:txBody>
      </p:sp>
    </p:spTree>
    <p:extLst>
      <p:ext uri="{BB962C8B-B14F-4D97-AF65-F5344CB8AC3E}">
        <p14:creationId xmlns:p14="http://schemas.microsoft.com/office/powerpoint/2010/main" val="294518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5915744"/>
          </a:xfrm>
        </p:spPr>
        <p:txBody>
          <a:bodyPr>
            <a:normAutofit fontScale="85000" lnSpcReduction="20000"/>
          </a:bodyPr>
          <a:lstStyle/>
          <a:p>
            <a:pPr algn="just"/>
            <a:r>
              <a:rPr lang="ar-IQ" dirty="0"/>
              <a:t>ان حركة الاحتكاك الثقافي التي اعقبت التوسع الاستعمار الغربي في العالم كانت تأخذ دائما :</a:t>
            </a:r>
            <a:endParaRPr lang="en-US" dirty="0"/>
          </a:p>
          <a:p>
            <a:pPr algn="just"/>
            <a:r>
              <a:rPr lang="ar-IQ" dirty="0"/>
              <a:t>1- صور التسلط السياسي ضد الجماعات الاقاليم المستعمرة .</a:t>
            </a:r>
            <a:endParaRPr lang="en-US" dirty="0"/>
          </a:p>
          <a:p>
            <a:pPr algn="just"/>
            <a:r>
              <a:rPr lang="ar-IQ" dirty="0"/>
              <a:t>2- فرض قيم وافكار وفنون الغزات .</a:t>
            </a:r>
            <a:endParaRPr lang="en-US" dirty="0"/>
          </a:p>
          <a:p>
            <a:pPr algn="just"/>
            <a:r>
              <a:rPr lang="ar-IQ" dirty="0"/>
              <a:t>3- لم يكتفي الغزات بنهب الموارد الطبيعية الموجوده في الاقاليم المستعمرة ، انما عهد الغزات الى استغلال الاراضي المستعمرة لاغراض السكن والزراعه والصناعه لصالح الغازي كما هو الحال في جنوب افريقيا و روديسيا والامريكيتين .</a:t>
            </a:r>
            <a:endParaRPr lang="en-US" dirty="0"/>
          </a:p>
          <a:p>
            <a:pPr marL="82296" indent="0" algn="just">
              <a:buNone/>
            </a:pPr>
            <a:endParaRPr lang="en-US" dirty="0"/>
          </a:p>
          <a:p>
            <a:pPr algn="just"/>
            <a:r>
              <a:rPr lang="ar-IQ" dirty="0"/>
              <a:t>وبذلك اصبح السكان الاصليون يعيشون مع الغزات بصورة دائمية في اوضاع اللامساواة والسيطرة لصالح البيض . في ضوء ما تقدم يتوضح لنا ان الجماعات المغزوة هي التي تغيرت تحت وطأة افكار وعقائد الغزات ولم يحدث العكس وهذا يسمى تثاقف بأتجاه واحد يقوم على اقتباس افكار وعقائد الغزات من قبل الجماعات الاصليين . </a:t>
            </a:r>
            <a:r>
              <a:rPr lang="ar-IQ" b="1" dirty="0"/>
              <a:t> </a:t>
            </a:r>
            <a:endParaRPr lang="en-US" dirty="0"/>
          </a:p>
          <a:p>
            <a:endParaRPr lang="ar-IQ" dirty="0"/>
          </a:p>
        </p:txBody>
      </p:sp>
    </p:spTree>
    <p:extLst>
      <p:ext uri="{BB962C8B-B14F-4D97-AF65-F5344CB8AC3E}">
        <p14:creationId xmlns:p14="http://schemas.microsoft.com/office/powerpoint/2010/main" val="17258332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TotalTime>
  <Words>1058</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مادة تقنيات الاتصال</vt:lpstr>
      <vt:lpstr>الاتصال الثقافي  </vt:lpstr>
      <vt:lpstr>PowerPoint Presentation</vt:lpstr>
      <vt:lpstr>PowerPoint Presentation</vt:lpstr>
      <vt:lpstr>PowerPoint Presentation</vt:lpstr>
      <vt:lpstr>انواع الاتصال الثقافي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2020-05-20T00:35:51Z</dcterms:created>
  <dcterms:modified xsi:type="dcterms:W3CDTF">2020-05-30T11:27:32Z</dcterms:modified>
</cp:coreProperties>
</file>