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960" r:id="rId1"/>
  </p:sldMasterIdLst>
  <p:sldIdLst>
    <p:sldId id="261" r:id="rId2"/>
    <p:sldId id="258" r:id="rId3"/>
    <p:sldId id="260" r:id="rId4"/>
    <p:sldId id="256" r:id="rId5"/>
    <p:sldId id="262" r:id="rId6"/>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0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1B8ABB09-4A1D-463E-8065-109CC2B7EFAA}" type="datetimeFigureOut">
              <a:rPr lang="ar-SA" smtClean="0"/>
              <a:t>01/10/1441</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1B8ABB09-4A1D-463E-8065-109CC2B7EFAA}" type="datetimeFigureOut">
              <a:rPr lang="ar-SA" smtClean="0"/>
              <a:t>01/10/1441</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عنوان ونص عموديان">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1B8ABB09-4A1D-463E-8065-109CC2B7EFAA}" type="datetimeFigureOut">
              <a:rPr lang="ar-SA" smtClean="0"/>
              <a:t>01/10/1441</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1B8ABB09-4A1D-463E-8065-109CC2B7EFAA}" type="datetimeFigureOut">
              <a:rPr lang="ar-SA" smtClean="0"/>
              <a:t>01/10/1441</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
        <p:nvSpPr>
          <p:cNvPr id="7" name="Title 6"/>
          <p:cNvSpPr>
            <a:spLocks noGrp="1"/>
          </p:cNvSpPr>
          <p:nvPr>
            <p:ph type="title"/>
          </p:nvPr>
        </p:nvSpPr>
        <p:spPr/>
        <p:txBody>
          <a:bodyPr/>
          <a:lstStyle/>
          <a:p>
            <a:r>
              <a:rPr lang="ar-SA" smtClean="0"/>
              <a:t>انقر لتحرير نمط العنوان الرئيسي</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1B8ABB09-4A1D-463E-8065-109CC2B7EFAA}" type="datetimeFigureOut">
              <a:rPr lang="ar-SA" smtClean="0"/>
              <a:t>01/10/1441</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5" name="Date Placeholder 4"/>
          <p:cNvSpPr>
            <a:spLocks noGrp="1"/>
          </p:cNvSpPr>
          <p:nvPr>
            <p:ph type="dt" sz="half" idx="10"/>
          </p:nvPr>
        </p:nvSpPr>
        <p:spPr/>
        <p:txBody>
          <a:bodyPr/>
          <a:lstStyle/>
          <a:p>
            <a:fld id="{1B8ABB09-4A1D-463E-8065-109CC2B7EFAA}" type="datetimeFigureOut">
              <a:rPr lang="ar-SA" smtClean="0"/>
              <a:t>01/10/1441</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34F065-1154-456A-91E3-76DE8E75E17B}" type="slidenum">
              <a:rPr lang="ar-SA" smtClean="0"/>
              <a:t>‹#›</a:t>
            </a:fld>
            <a:endParaRPr lang="ar-SA"/>
          </a:p>
        </p:txBody>
      </p:sp>
      <p:sp>
        <p:nvSpPr>
          <p:cNvPr id="9" name="Content Placeholder 8"/>
          <p:cNvSpPr>
            <a:spLocks noGrp="1"/>
          </p:cNvSpPr>
          <p:nvPr>
            <p:ph sz="quarter" idx="13"/>
          </p:nvPr>
        </p:nvSpPr>
        <p:spPr>
          <a:xfrm>
            <a:off x="676655" y="2679192"/>
            <a:ext cx="3822192" cy="344728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1B8ABB09-4A1D-463E-8065-109CC2B7EFAA}" type="datetimeFigureOut">
              <a:rPr lang="ar-SA" smtClean="0"/>
              <a:t>01/10/1441</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Date Placeholder 2"/>
          <p:cNvSpPr>
            <a:spLocks noGrp="1"/>
          </p:cNvSpPr>
          <p:nvPr>
            <p:ph type="dt" sz="half" idx="10"/>
          </p:nvPr>
        </p:nvSpPr>
        <p:spPr/>
        <p:txBody>
          <a:bodyPr/>
          <a:lstStyle/>
          <a:p>
            <a:fld id="{1B8ABB09-4A1D-463E-8065-109CC2B7EFAA}" type="datetimeFigureOut">
              <a:rPr lang="ar-SA" smtClean="0"/>
              <a:t>01/10/1441</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فارغ">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1B8ABB09-4A1D-463E-8065-109CC2B7EFAA}" type="datetimeFigureOut">
              <a:rPr lang="ar-SA" smtClean="0"/>
              <a:t>01/10/1441</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1B8ABB09-4A1D-463E-8065-109CC2B7EFAA}" type="datetimeFigureOut">
              <a:rPr lang="ar-SA" smtClean="0"/>
              <a:t>01/10/1441</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34F065-1154-456A-91E3-76DE8E75E17B}" type="slidenum">
              <a:rPr lang="ar-SA" smtClean="0"/>
              <a:t>‹#›</a:t>
            </a:fld>
            <a:endParaRPr lang="ar-SA"/>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ar-SA" smtClean="0"/>
              <a:t>انقر لتحرير نمط العنوان الرئيسي</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1B8ABB09-4A1D-463E-8065-109CC2B7EFAA}" type="datetimeFigureOut">
              <a:rPr lang="ar-SA" smtClean="0"/>
              <a:t>01/10/1441</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34F065-1154-456A-91E3-76DE8E75E17B}" type="slidenum">
              <a:rPr lang="ar-SA" smtClean="0"/>
              <a:t>‹#›</a:t>
            </a:fld>
            <a:endParaRPr lang="ar-SA"/>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ar-SA" smtClean="0"/>
              <a:t>انقر لتحرير نمط العنوان الرئيسي</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1B8ABB09-4A1D-463E-8065-109CC2B7EFAA}" type="datetimeFigureOut">
              <a:rPr lang="ar-SA" smtClean="0"/>
              <a:t>01/10/1441</a:t>
            </a:fld>
            <a:endParaRPr lang="ar-SA"/>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ar-SA"/>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0B34F065-1154-456A-91E3-76DE8E75E17B}" type="slidenum">
              <a:rPr lang="ar-SA" smtClean="0"/>
              <a:t>‹#›</a:t>
            </a:fld>
            <a:endParaRPr lang="ar-SA"/>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Tree>
  </p:cSld>
  <p:clrMap bg1="lt1" tx1="dk1" bg2="lt2" tx2="dk2" accent1="accent1" accent2="accent2" accent3="accent3" accent4="accent4" accent5="accent5" accent6="accent6" hlink="hlink" folHlink="folHlink"/>
  <p:sldLayoutIdLst>
    <p:sldLayoutId id="2147483961" r:id="rId1"/>
    <p:sldLayoutId id="2147483962" r:id="rId2"/>
    <p:sldLayoutId id="2147483963" r:id="rId3"/>
    <p:sldLayoutId id="2147483964" r:id="rId4"/>
    <p:sldLayoutId id="2147483965" r:id="rId5"/>
    <p:sldLayoutId id="2147483966" r:id="rId6"/>
    <p:sldLayoutId id="2147483967" r:id="rId7"/>
    <p:sldLayoutId id="2147483968" r:id="rId8"/>
    <p:sldLayoutId id="2147483969" r:id="rId9"/>
    <p:sldLayoutId id="2147483970" r:id="rId10"/>
    <p:sldLayoutId id="2147483971" r:id="rId11"/>
  </p:sldLayoutIdLst>
  <p:txStyles>
    <p:titleStyle>
      <a:lvl1pPr algn="ctr" defTabSz="914400" rtl="1" eaLnBrk="1" latinLnBrk="0" hangingPunct="1">
        <a:spcBef>
          <a:spcPct val="0"/>
        </a:spcBef>
        <a:buNone/>
        <a:defRPr sz="4400" kern="1200">
          <a:solidFill>
            <a:srgbClr val="FFFFFF"/>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274320" indent="-274320" algn="r" defTabSz="914400" rtl="1"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r" defTabSz="914400" rtl="1"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r" defTabSz="914400" rtl="1"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r" defTabSz="914400" rtl="1"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r" defTabSz="914400" rtl="1"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r" defTabSz="914400" rtl="1"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r" defTabSz="914400" rtl="1"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r" defTabSz="914400" rtl="1"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r" defTabSz="914400" rtl="1"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51520" y="1196752"/>
            <a:ext cx="8640960" cy="4154984"/>
          </a:xfrm>
          <a:prstGeom prst="rect">
            <a:avLst/>
          </a:prstGeom>
        </p:spPr>
        <p:txBody>
          <a:bodyPr wrap="square">
            <a:spAutoFit/>
          </a:bodyPr>
          <a:lstStyle/>
          <a:p>
            <a:pPr algn="ctr"/>
            <a:r>
              <a:rPr lang="ar-IQ" sz="4400" b="1" dirty="0">
                <a:solidFill>
                  <a:srgbClr val="00B050"/>
                </a:solidFill>
                <a:effectLst>
                  <a:outerShdw blurRad="38100" dist="38100" dir="2700000" algn="tl">
                    <a:srgbClr val="000000">
                      <a:alpha val="43137"/>
                    </a:srgbClr>
                  </a:outerShdw>
                </a:effectLst>
              </a:rPr>
              <a:t>«مجتمع المعلومات»</a:t>
            </a:r>
          </a:p>
          <a:p>
            <a:pPr algn="ctr"/>
            <a:r>
              <a:rPr lang="ar-IQ" sz="4400" b="1" dirty="0">
                <a:solidFill>
                  <a:srgbClr val="0070C0"/>
                </a:solidFill>
                <a:effectLst>
                  <a:outerShdw blurRad="38100" dist="38100" dir="2700000" algn="tl">
                    <a:srgbClr val="000000">
                      <a:alpha val="43137"/>
                    </a:srgbClr>
                  </a:outerShdw>
                </a:effectLst>
              </a:rPr>
              <a:t>د. خالدة عبد عبدالله </a:t>
            </a:r>
          </a:p>
          <a:p>
            <a:pPr algn="ctr"/>
            <a:r>
              <a:rPr lang="ar-IQ" sz="4400" b="1" dirty="0" smtClean="0">
                <a:solidFill>
                  <a:srgbClr val="C00000"/>
                </a:solidFill>
                <a:effectLst>
                  <a:outerShdw blurRad="38100" dist="38100" dir="2700000" algn="tl">
                    <a:srgbClr val="000000">
                      <a:alpha val="43137"/>
                    </a:srgbClr>
                  </a:outerShdw>
                </a:effectLst>
              </a:rPr>
              <a:t>مادة: علم </a:t>
            </a:r>
            <a:r>
              <a:rPr lang="ar-IQ" sz="4400" b="1" dirty="0">
                <a:solidFill>
                  <a:srgbClr val="C00000"/>
                </a:solidFill>
                <a:effectLst>
                  <a:outerShdw blurRad="38100" dist="38100" dir="2700000" algn="tl">
                    <a:srgbClr val="000000">
                      <a:alpha val="43137"/>
                    </a:srgbClr>
                  </a:outerShdw>
                </a:effectLst>
              </a:rPr>
              <a:t>المعلومات</a:t>
            </a:r>
          </a:p>
          <a:p>
            <a:pPr algn="ctr"/>
            <a:r>
              <a:rPr lang="ar-IQ" sz="4400" b="1" dirty="0" smtClean="0">
                <a:solidFill>
                  <a:schemeClr val="accent5">
                    <a:lumMod val="50000"/>
                  </a:schemeClr>
                </a:solidFill>
                <a:effectLst>
                  <a:outerShdw blurRad="38100" dist="38100" dir="2700000" algn="tl">
                    <a:srgbClr val="000000">
                      <a:alpha val="43137"/>
                    </a:srgbClr>
                  </a:outerShdw>
                </a:effectLst>
              </a:rPr>
              <a:t>المرحلة 3</a:t>
            </a:r>
            <a:endParaRPr lang="ar-IQ" sz="4400" b="1" dirty="0">
              <a:solidFill>
                <a:schemeClr val="accent5">
                  <a:lumMod val="50000"/>
                </a:schemeClr>
              </a:solidFill>
              <a:effectLst>
                <a:outerShdw blurRad="38100" dist="38100" dir="2700000" algn="tl">
                  <a:srgbClr val="000000">
                    <a:alpha val="43137"/>
                  </a:srgbClr>
                </a:outerShdw>
              </a:effectLst>
            </a:endParaRPr>
          </a:p>
          <a:p>
            <a:pPr algn="ctr"/>
            <a:r>
              <a:rPr lang="ar-IQ" sz="4400" b="1" dirty="0">
                <a:solidFill>
                  <a:srgbClr val="7030A0"/>
                </a:solidFill>
                <a:effectLst>
                  <a:outerShdw blurRad="38100" dist="38100" dir="2700000" algn="tl">
                    <a:srgbClr val="000000">
                      <a:alpha val="43137"/>
                    </a:srgbClr>
                  </a:outerShdw>
                </a:effectLst>
              </a:rPr>
              <a:t>قسم المعلومات والمكتبات</a:t>
            </a:r>
          </a:p>
          <a:p>
            <a:pPr algn="ctr"/>
            <a:r>
              <a:rPr lang="ar-IQ" sz="4400" b="1" dirty="0">
                <a:solidFill>
                  <a:srgbClr val="FFC000"/>
                </a:solidFill>
                <a:effectLst>
                  <a:outerShdw blurRad="38100" dist="38100" dir="2700000" algn="tl">
                    <a:srgbClr val="000000">
                      <a:alpha val="43137"/>
                    </a:srgbClr>
                  </a:outerShdw>
                </a:effectLst>
              </a:rPr>
              <a:t>كلية الآداب/ الجامعة المستنصرية</a:t>
            </a:r>
          </a:p>
        </p:txBody>
      </p:sp>
    </p:spTree>
    <p:extLst>
      <p:ext uri="{BB962C8B-B14F-4D97-AF65-F5344CB8AC3E}">
        <p14:creationId xmlns:p14="http://schemas.microsoft.com/office/powerpoint/2010/main" val="10946586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67544" y="1700808"/>
            <a:ext cx="8229600" cy="4569371"/>
          </a:xfrm>
        </p:spPr>
        <p:txBody>
          <a:bodyPr>
            <a:normAutofit fontScale="85000" lnSpcReduction="10000"/>
          </a:bodyPr>
          <a:lstStyle/>
          <a:p>
            <a:pPr marL="0" indent="0" algn="just">
              <a:buNone/>
            </a:pPr>
            <a:endParaRPr lang="ar-IQ" sz="2400" dirty="0"/>
          </a:p>
          <a:p>
            <a:pPr marL="0" indent="0" algn="just">
              <a:buNone/>
            </a:pPr>
            <a:r>
              <a:rPr lang="ar-IQ" sz="3500" dirty="0" smtClean="0">
                <a:solidFill>
                  <a:srgbClr val="C00000"/>
                </a:solidFill>
              </a:rPr>
              <a:t>التعريف:</a:t>
            </a:r>
          </a:p>
          <a:p>
            <a:pPr marL="0" indent="0" algn="just">
              <a:buNone/>
            </a:pPr>
            <a:r>
              <a:rPr lang="ar-IQ" sz="3500" dirty="0" smtClean="0">
                <a:solidFill>
                  <a:srgbClr val="00B050"/>
                </a:solidFill>
              </a:rPr>
              <a:t>    هو </a:t>
            </a:r>
            <a:r>
              <a:rPr lang="ar-IQ" sz="3500" dirty="0" smtClean="0">
                <a:solidFill>
                  <a:srgbClr val="00B050"/>
                </a:solidFill>
              </a:rPr>
              <a:t>النظام </a:t>
            </a:r>
            <a:r>
              <a:rPr lang="ar-IQ" sz="3500" dirty="0">
                <a:solidFill>
                  <a:srgbClr val="00B050"/>
                </a:solidFill>
              </a:rPr>
              <a:t>الذي يدير او يحكم تداول المعلومات ونقلها من منتجيها الى </a:t>
            </a:r>
            <a:r>
              <a:rPr lang="ar-IQ" sz="3500" dirty="0" smtClean="0">
                <a:solidFill>
                  <a:srgbClr val="00B050"/>
                </a:solidFill>
              </a:rPr>
              <a:t>المستفيدين</a:t>
            </a:r>
            <a:endParaRPr lang="ar-IQ" sz="3500" dirty="0" smtClean="0">
              <a:solidFill>
                <a:srgbClr val="00B050"/>
              </a:solidFill>
            </a:endParaRPr>
          </a:p>
          <a:p>
            <a:pPr marL="0" indent="0" algn="just">
              <a:buNone/>
            </a:pPr>
            <a:r>
              <a:rPr lang="ar-IQ" sz="2600" b="1" dirty="0">
                <a:effectLst>
                  <a:outerShdw blurRad="38100" dist="38100" dir="2700000" algn="tl">
                    <a:srgbClr val="000000">
                      <a:alpha val="43137"/>
                    </a:srgbClr>
                  </a:outerShdw>
                </a:effectLst>
                <a:latin typeface="Arial Unicode MS" pitchFamily="34" charset="-128"/>
                <a:ea typeface="Arial Unicode MS" pitchFamily="34" charset="-128"/>
                <a:cs typeface="Arial Unicode MS" pitchFamily="34" charset="-128"/>
              </a:rPr>
              <a:t>متطلبات نظم المعلومات</a:t>
            </a:r>
            <a:endParaRPr lang="ar-IQ" sz="2600" b="1" dirty="0" smtClean="0">
              <a:effectLst>
                <a:outerShdw blurRad="38100" dist="38100" dir="2700000" algn="tl">
                  <a:srgbClr val="000000">
                    <a:alpha val="43137"/>
                  </a:srgbClr>
                </a:outerShdw>
              </a:effectLst>
              <a:latin typeface="Arial Unicode MS" pitchFamily="34" charset="-128"/>
              <a:ea typeface="Arial Unicode MS" pitchFamily="34" charset="-128"/>
              <a:cs typeface="Arial Unicode MS" pitchFamily="34" charset="-128"/>
            </a:endParaRPr>
          </a:p>
          <a:p>
            <a:pPr marL="0" indent="0" algn="just">
              <a:buNone/>
            </a:pPr>
            <a:r>
              <a:rPr lang="ar-IQ" sz="2600" dirty="0" smtClean="0"/>
              <a:t>اولا</a:t>
            </a:r>
            <a:r>
              <a:rPr lang="ar-IQ" sz="2600" dirty="0"/>
              <a:t>: ان يكون له القدرة على ايجاد المعلومات بسرعة ويسر.</a:t>
            </a:r>
          </a:p>
          <a:p>
            <a:pPr marL="0" indent="0" algn="just">
              <a:buNone/>
            </a:pPr>
            <a:r>
              <a:rPr lang="ar-IQ" sz="2600" dirty="0"/>
              <a:t>ثانيا: امكانية الاجابة عن الاسئلة المقدمة من المستفيدين في اطار زمن محدد </a:t>
            </a:r>
            <a:r>
              <a:rPr lang="ar-IQ" sz="2600" dirty="0" smtClean="0"/>
              <a:t>ومناسب تبعا </a:t>
            </a:r>
            <a:r>
              <a:rPr lang="ar-IQ" sz="2600" dirty="0" smtClean="0"/>
              <a:t>لآراء </a:t>
            </a:r>
            <a:r>
              <a:rPr lang="ar-IQ" sz="2600" dirty="0"/>
              <a:t>المستفيدين.</a:t>
            </a:r>
          </a:p>
          <a:p>
            <a:pPr marL="0" indent="0" algn="just">
              <a:buNone/>
            </a:pPr>
            <a:r>
              <a:rPr lang="ar-IQ" sz="2600" dirty="0"/>
              <a:t>ثالثا: قابليته على نقل المعلومات الى المستفيدين عند طلبها.</a:t>
            </a:r>
          </a:p>
          <a:p>
            <a:pPr marL="0" indent="0" algn="just">
              <a:buNone/>
            </a:pPr>
            <a:r>
              <a:rPr lang="ar-IQ" sz="2200" dirty="0"/>
              <a:t>  </a:t>
            </a:r>
            <a:r>
              <a:rPr lang="ar-IQ" sz="2600" dirty="0"/>
              <a:t> في هذا الصدد يرى عدد من علماء المعلومات ان نظم المعلومات </a:t>
            </a:r>
            <a:r>
              <a:rPr lang="ar-IQ" sz="2600" dirty="0" smtClean="0"/>
              <a:t>هو</a:t>
            </a:r>
            <a:r>
              <a:rPr lang="ar-IQ" sz="2600" dirty="0" smtClean="0"/>
              <a:t> </a:t>
            </a:r>
            <a:r>
              <a:rPr lang="ar-IQ" sz="2600" dirty="0"/>
              <a:t>توليفة </a:t>
            </a:r>
            <a:r>
              <a:rPr lang="ar-IQ" sz="2600" dirty="0" smtClean="0"/>
              <a:t>من </a:t>
            </a:r>
            <a:r>
              <a:rPr lang="ar-IQ" sz="2600" dirty="0"/>
              <a:t>النتاج الفكري للإنسان والحاسوب هدفها الاساس (جمع، وتخزين واسترجاع واستخدام المعلومات) لإدارة المؤسسة لاستثمارها في </a:t>
            </a:r>
            <a:r>
              <a:rPr lang="ar-IQ" sz="2600" dirty="0" smtClean="0"/>
              <a:t>عمليات </a:t>
            </a:r>
            <a:r>
              <a:rPr lang="ar-IQ" sz="2600" dirty="0"/>
              <a:t>التخطيط واتخاذ القرارات </a:t>
            </a:r>
            <a:r>
              <a:rPr lang="ar-IQ" sz="2600" dirty="0" smtClean="0"/>
              <a:t>واعداد </a:t>
            </a:r>
            <a:r>
              <a:rPr lang="ar-IQ" sz="2600" dirty="0"/>
              <a:t>التقارير. </a:t>
            </a:r>
            <a:endParaRPr lang="ar-IQ" sz="2600" dirty="0" smtClean="0"/>
          </a:p>
          <a:p>
            <a:pPr marL="0" indent="0" algn="just">
              <a:buNone/>
            </a:pPr>
            <a:endParaRPr lang="ar-IQ" sz="2000" dirty="0" smtClean="0"/>
          </a:p>
          <a:p>
            <a:pPr marL="0" indent="0" algn="just">
              <a:buNone/>
            </a:pPr>
            <a:endParaRPr lang="ar-IQ" sz="2000" dirty="0"/>
          </a:p>
        </p:txBody>
      </p:sp>
      <p:sp>
        <p:nvSpPr>
          <p:cNvPr id="2" name="عنوان 1"/>
          <p:cNvSpPr>
            <a:spLocks noGrp="1"/>
          </p:cNvSpPr>
          <p:nvPr>
            <p:ph type="title"/>
          </p:nvPr>
        </p:nvSpPr>
        <p:spPr>
          <a:xfrm>
            <a:off x="467544" y="188640"/>
            <a:ext cx="8208912" cy="1800200"/>
          </a:xfrm>
        </p:spPr>
        <p:txBody>
          <a:bodyPr>
            <a:noAutofit/>
          </a:bodyPr>
          <a:lstStyle/>
          <a:p>
            <a:pPr marL="0" indent="0" algn="ctr">
              <a:buNone/>
            </a:pPr>
            <a:r>
              <a:rPr lang="ar-IQ" sz="3200" dirty="0" smtClean="0"/>
              <a:t/>
            </a:r>
            <a:br>
              <a:rPr lang="ar-IQ" sz="3200" dirty="0" smtClean="0"/>
            </a:br>
            <a:r>
              <a:rPr lang="ar-IQ" sz="3200" dirty="0" smtClean="0"/>
              <a:t>        نظام المعلومات</a:t>
            </a:r>
            <a:r>
              <a:rPr lang="ar-IQ" sz="3200" dirty="0"/>
              <a:t> </a:t>
            </a:r>
            <a:r>
              <a:rPr lang="en-US" sz="3200" dirty="0" smtClean="0"/>
              <a:t>Information System</a:t>
            </a:r>
            <a:r>
              <a:rPr lang="ar-IQ" sz="2400" dirty="0" smtClean="0"/>
              <a:t>(ص37-38)</a:t>
            </a:r>
            <a:r>
              <a:rPr lang="en-US" sz="2400" dirty="0" smtClean="0"/>
              <a:t> </a:t>
            </a:r>
            <a:r>
              <a:rPr lang="en-US" sz="3600" dirty="0"/>
              <a:t/>
            </a:r>
            <a:br>
              <a:rPr lang="en-US" sz="3600" dirty="0"/>
            </a:br>
            <a:endParaRPr lang="ar-IQ" sz="3600" dirty="0"/>
          </a:p>
        </p:txBody>
      </p:sp>
    </p:spTree>
    <p:extLst>
      <p:ext uri="{BB962C8B-B14F-4D97-AF65-F5344CB8AC3E}">
        <p14:creationId xmlns:p14="http://schemas.microsoft.com/office/powerpoint/2010/main" val="24236409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22" presetClass="entr" presetSubtype="4"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wipe(down)">
                                      <p:cBhvr>
                                        <p:cTn id="28" dur="500"/>
                                        <p:tgtEl>
                                          <p:spTgt spid="3">
                                            <p:txEl>
                                              <p:pRg st="3" end="3"/>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nodeType="clickEffect">
                                  <p:stCondLst>
                                    <p:cond delay="0"/>
                                  </p:stCondLst>
                                  <p:childTnLst>
                                    <p:set>
                                      <p:cBhvr>
                                        <p:cTn id="32" dur="1" fill="hold">
                                          <p:stCondLst>
                                            <p:cond delay="0"/>
                                          </p:stCondLst>
                                        </p:cTn>
                                        <p:tgtEl>
                                          <p:spTgt spid="3">
                                            <p:txEl>
                                              <p:pRg st="4" end="4"/>
                                            </p:txEl>
                                          </p:spTgt>
                                        </p:tgtEl>
                                        <p:attrNameLst>
                                          <p:attrName>style.visibility</p:attrName>
                                        </p:attrNameLst>
                                      </p:cBhvr>
                                      <p:to>
                                        <p:strVal val="visible"/>
                                      </p:to>
                                    </p:set>
                                    <p:animEffect transition="in" filter="fade">
                                      <p:cBhvr>
                                        <p:cTn id="33" dur="1000"/>
                                        <p:tgtEl>
                                          <p:spTgt spid="3">
                                            <p:txEl>
                                              <p:pRg st="4" end="4"/>
                                            </p:txEl>
                                          </p:spTgt>
                                        </p:tgtEl>
                                      </p:cBhvr>
                                    </p:animEffect>
                                    <p:anim calcmode="lin" valueType="num">
                                      <p:cBhvr>
                                        <p:cTn id="34"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16" presetClass="entr" presetSubtype="21" fill="hold" nodeType="clickEffect">
                                  <p:stCondLst>
                                    <p:cond delay="0"/>
                                  </p:stCondLst>
                                  <p:childTnLst>
                                    <p:set>
                                      <p:cBhvr>
                                        <p:cTn id="39" dur="1" fill="hold">
                                          <p:stCondLst>
                                            <p:cond delay="0"/>
                                          </p:stCondLst>
                                        </p:cTn>
                                        <p:tgtEl>
                                          <p:spTgt spid="3">
                                            <p:txEl>
                                              <p:pRg st="5" end="5"/>
                                            </p:txEl>
                                          </p:spTgt>
                                        </p:tgtEl>
                                        <p:attrNameLst>
                                          <p:attrName>style.visibility</p:attrName>
                                        </p:attrNameLst>
                                      </p:cBhvr>
                                      <p:to>
                                        <p:strVal val="visible"/>
                                      </p:to>
                                    </p:set>
                                    <p:animEffect transition="in" filter="barn(inVertical)">
                                      <p:cBhvr>
                                        <p:cTn id="40" dur="500"/>
                                        <p:tgtEl>
                                          <p:spTgt spid="3">
                                            <p:txEl>
                                              <p:pRg st="5" end="5"/>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16" presetClass="entr" presetSubtype="21" fill="hold" nodeType="clickEffect">
                                  <p:stCondLst>
                                    <p:cond delay="0"/>
                                  </p:stCondLst>
                                  <p:childTnLst>
                                    <p:set>
                                      <p:cBhvr>
                                        <p:cTn id="44" dur="1" fill="hold">
                                          <p:stCondLst>
                                            <p:cond delay="0"/>
                                          </p:stCondLst>
                                        </p:cTn>
                                        <p:tgtEl>
                                          <p:spTgt spid="3">
                                            <p:txEl>
                                              <p:pRg st="6" end="6"/>
                                            </p:txEl>
                                          </p:spTgt>
                                        </p:tgtEl>
                                        <p:attrNameLst>
                                          <p:attrName>style.visibility</p:attrName>
                                        </p:attrNameLst>
                                      </p:cBhvr>
                                      <p:to>
                                        <p:strVal val="visible"/>
                                      </p:to>
                                    </p:set>
                                    <p:animEffect transition="in" filter="barn(inVertical)">
                                      <p:cBhvr>
                                        <p:cTn id="45" dur="500"/>
                                        <p:tgtEl>
                                          <p:spTgt spid="3">
                                            <p:txEl>
                                              <p:pRg st="6" end="6"/>
                                            </p:txEl>
                                          </p:spTgt>
                                        </p:tgtEl>
                                      </p:cBhvr>
                                    </p:animEffect>
                                  </p:childTnLst>
                                </p:cTn>
                              </p:par>
                            </p:childTnLst>
                          </p:cTn>
                        </p:par>
                      </p:childTnLst>
                    </p:cTn>
                  </p:par>
                  <p:par>
                    <p:cTn id="46" fill="hold">
                      <p:stCondLst>
                        <p:cond delay="indefinite"/>
                      </p:stCondLst>
                      <p:childTnLst>
                        <p:par>
                          <p:cTn id="47" fill="hold">
                            <p:stCondLst>
                              <p:cond delay="0"/>
                            </p:stCondLst>
                            <p:childTnLst>
                              <p:par>
                                <p:cTn id="48" presetID="42" presetClass="entr" presetSubtype="0" fill="hold" nodeType="clickEffect">
                                  <p:stCondLst>
                                    <p:cond delay="0"/>
                                  </p:stCondLst>
                                  <p:childTnLst>
                                    <p:set>
                                      <p:cBhvr>
                                        <p:cTn id="49" dur="1" fill="hold">
                                          <p:stCondLst>
                                            <p:cond delay="0"/>
                                          </p:stCondLst>
                                        </p:cTn>
                                        <p:tgtEl>
                                          <p:spTgt spid="3">
                                            <p:txEl>
                                              <p:pRg st="7" end="7"/>
                                            </p:txEl>
                                          </p:spTgt>
                                        </p:tgtEl>
                                        <p:attrNameLst>
                                          <p:attrName>style.visibility</p:attrName>
                                        </p:attrNameLst>
                                      </p:cBhvr>
                                      <p:to>
                                        <p:strVal val="visible"/>
                                      </p:to>
                                    </p:set>
                                    <p:animEffect transition="in" filter="fade">
                                      <p:cBhvr>
                                        <p:cTn id="50" dur="1000"/>
                                        <p:tgtEl>
                                          <p:spTgt spid="3">
                                            <p:txEl>
                                              <p:pRg st="7" end="7"/>
                                            </p:txEl>
                                          </p:spTgt>
                                        </p:tgtEl>
                                      </p:cBhvr>
                                    </p:animEffect>
                                    <p:anim calcmode="lin" valueType="num">
                                      <p:cBhvr>
                                        <p:cTn id="51"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2"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2"/>
          <p:cNvSpPr>
            <a:spLocks noGrp="1"/>
          </p:cNvSpPr>
          <p:nvPr>
            <p:ph type="ctrTitle"/>
          </p:nvPr>
        </p:nvSpPr>
        <p:spPr>
          <a:xfrm>
            <a:off x="1331640" y="476673"/>
            <a:ext cx="7175351" cy="1440160"/>
          </a:xfrm>
        </p:spPr>
        <p:txBody>
          <a:bodyPr>
            <a:normAutofit fontScale="90000"/>
          </a:bodyPr>
          <a:lstStyle/>
          <a:p>
            <a:pPr marL="0" lvl="0" indent="0" algn="ctr">
              <a:spcBef>
                <a:spcPct val="20000"/>
              </a:spcBef>
              <a:spcAft>
                <a:spcPts val="300"/>
              </a:spcAft>
            </a:pPr>
            <a:r>
              <a:rPr lang="ar-IQ" sz="2800" dirty="0" smtClean="0">
                <a:solidFill>
                  <a:prstClr val="black">
                    <a:lumMod val="75000"/>
                    <a:lumOff val="25000"/>
                  </a:prstClr>
                </a:solidFill>
                <a:effectLst/>
                <a:ea typeface="+mn-ea"/>
              </a:rPr>
              <a:t/>
            </a:r>
            <a:br>
              <a:rPr lang="ar-IQ" sz="2800" dirty="0" smtClean="0">
                <a:solidFill>
                  <a:prstClr val="black">
                    <a:lumMod val="75000"/>
                    <a:lumOff val="25000"/>
                  </a:prstClr>
                </a:solidFill>
                <a:effectLst/>
                <a:ea typeface="+mn-ea"/>
              </a:rPr>
            </a:br>
            <a:r>
              <a:rPr lang="ar-IQ" sz="2800" dirty="0" smtClean="0">
                <a:solidFill>
                  <a:prstClr val="black">
                    <a:lumMod val="75000"/>
                    <a:lumOff val="25000"/>
                  </a:prstClr>
                </a:solidFill>
                <a:effectLst/>
                <a:latin typeface="Arial Unicode MS" pitchFamily="34" charset="-128"/>
                <a:ea typeface="Arial Unicode MS" pitchFamily="34" charset="-128"/>
                <a:cs typeface="Arial Unicode MS" pitchFamily="34" charset="-128"/>
              </a:rPr>
              <a:t>وظائف </a:t>
            </a:r>
            <a:r>
              <a:rPr lang="ar-IQ" sz="2800" dirty="0">
                <a:solidFill>
                  <a:prstClr val="black">
                    <a:lumMod val="75000"/>
                    <a:lumOff val="25000"/>
                  </a:prstClr>
                </a:solidFill>
                <a:effectLst/>
                <a:latin typeface="Arial Unicode MS" pitchFamily="34" charset="-128"/>
                <a:ea typeface="Arial Unicode MS" pitchFamily="34" charset="-128"/>
                <a:cs typeface="Arial Unicode MS" pitchFamily="34" charset="-128"/>
              </a:rPr>
              <a:t>نظم المعلومات</a:t>
            </a:r>
            <a:r>
              <a:rPr lang="ar-IQ" sz="1700" dirty="0">
                <a:solidFill>
                  <a:prstClr val="black">
                    <a:lumMod val="75000"/>
                    <a:lumOff val="25000"/>
                  </a:prstClr>
                </a:solidFill>
                <a:effectLst/>
                <a:ea typeface="+mn-ea"/>
              </a:rPr>
              <a:t/>
            </a:r>
            <a:br>
              <a:rPr lang="ar-IQ" sz="1700" dirty="0">
                <a:solidFill>
                  <a:prstClr val="black">
                    <a:lumMod val="75000"/>
                    <a:lumOff val="25000"/>
                  </a:prstClr>
                </a:solidFill>
                <a:effectLst/>
                <a:ea typeface="+mn-ea"/>
              </a:rPr>
            </a:br>
            <a:endParaRPr lang="ar-IQ" dirty="0"/>
          </a:p>
        </p:txBody>
      </p:sp>
      <p:sp>
        <p:nvSpPr>
          <p:cNvPr id="2" name="عنوان فرعي 1"/>
          <p:cNvSpPr>
            <a:spLocks noGrp="1"/>
          </p:cNvSpPr>
          <p:nvPr>
            <p:ph type="subTitle" idx="1"/>
          </p:nvPr>
        </p:nvSpPr>
        <p:spPr>
          <a:xfrm>
            <a:off x="1043608" y="1772816"/>
            <a:ext cx="7416824" cy="4248472"/>
          </a:xfrm>
        </p:spPr>
        <p:txBody>
          <a:bodyPr>
            <a:normAutofit/>
          </a:bodyPr>
          <a:lstStyle/>
          <a:p>
            <a:pPr lvl="0" algn="just">
              <a:buClr>
                <a:srgbClr val="F14124">
                  <a:lumMod val="75000"/>
                </a:srgbClr>
              </a:buClr>
            </a:pPr>
            <a:r>
              <a:rPr lang="ar-IQ" sz="2400" dirty="0" smtClean="0">
                <a:solidFill>
                  <a:prstClr val="black">
                    <a:lumMod val="75000"/>
                    <a:lumOff val="25000"/>
                  </a:prstClr>
                </a:solidFill>
              </a:rPr>
              <a:t>   ان </a:t>
            </a:r>
            <a:r>
              <a:rPr lang="ar-IQ" sz="2400" dirty="0">
                <a:solidFill>
                  <a:prstClr val="black">
                    <a:lumMod val="75000"/>
                    <a:lumOff val="25000"/>
                  </a:prstClr>
                </a:solidFill>
              </a:rPr>
              <a:t>نظم المعلومات تهدف الى تنفيذ مجموعة كبيرة ومتنوعة من الوظائف والمهام تتمثل بالآتي:</a:t>
            </a:r>
          </a:p>
          <a:p>
            <a:pPr lvl="0" algn="just">
              <a:buClr>
                <a:srgbClr val="F14124">
                  <a:lumMod val="75000"/>
                </a:srgbClr>
              </a:buClr>
            </a:pPr>
            <a:r>
              <a:rPr lang="ar-IQ" sz="2400" dirty="0" smtClean="0">
                <a:solidFill>
                  <a:prstClr val="black">
                    <a:lumMod val="75000"/>
                    <a:lumOff val="25000"/>
                  </a:prstClr>
                </a:solidFill>
              </a:rPr>
              <a:t>1.جمع </a:t>
            </a:r>
            <a:r>
              <a:rPr lang="ar-IQ" sz="2400" dirty="0">
                <a:solidFill>
                  <a:prstClr val="black">
                    <a:lumMod val="75000"/>
                    <a:lumOff val="25000"/>
                  </a:prstClr>
                </a:solidFill>
              </a:rPr>
              <a:t>البيانات</a:t>
            </a:r>
          </a:p>
          <a:p>
            <a:pPr lvl="0" algn="just">
              <a:buClr>
                <a:srgbClr val="F14124">
                  <a:lumMod val="75000"/>
                </a:srgbClr>
              </a:buClr>
            </a:pPr>
            <a:r>
              <a:rPr lang="ar-IQ" sz="2400" dirty="0" smtClean="0">
                <a:solidFill>
                  <a:prstClr val="black">
                    <a:lumMod val="75000"/>
                    <a:lumOff val="25000"/>
                  </a:prstClr>
                </a:solidFill>
              </a:rPr>
              <a:t>2.معالجة </a:t>
            </a:r>
            <a:r>
              <a:rPr lang="ar-IQ" sz="2400" dirty="0">
                <a:solidFill>
                  <a:prstClr val="black">
                    <a:lumMod val="75000"/>
                    <a:lumOff val="25000"/>
                  </a:prstClr>
                </a:solidFill>
              </a:rPr>
              <a:t>البيانات: مثلا فرزها، حسابها، مقارنتها مع بعضها، تلخيصها.</a:t>
            </a:r>
          </a:p>
          <a:p>
            <a:pPr lvl="0" algn="just">
              <a:buClr>
                <a:srgbClr val="F14124">
                  <a:lumMod val="75000"/>
                </a:srgbClr>
              </a:buClr>
            </a:pPr>
            <a:r>
              <a:rPr lang="ar-IQ" sz="2400" dirty="0" smtClean="0">
                <a:solidFill>
                  <a:prstClr val="black">
                    <a:lumMod val="75000"/>
                    <a:lumOff val="25000"/>
                  </a:prstClr>
                </a:solidFill>
              </a:rPr>
              <a:t>3.انتاج </a:t>
            </a:r>
            <a:r>
              <a:rPr lang="ar-IQ" sz="2400" dirty="0">
                <a:solidFill>
                  <a:prstClr val="black">
                    <a:lumMod val="75000"/>
                    <a:lumOff val="25000"/>
                  </a:prstClr>
                </a:solidFill>
              </a:rPr>
              <a:t>المعلومات: وتتمثل بإعداد تقارير عن نشاطات المؤسسة.</a:t>
            </a:r>
          </a:p>
          <a:p>
            <a:pPr lvl="0" algn="just">
              <a:buClr>
                <a:srgbClr val="F14124">
                  <a:lumMod val="75000"/>
                </a:srgbClr>
              </a:buClr>
            </a:pPr>
            <a:r>
              <a:rPr lang="ar-IQ" sz="2400" dirty="0" smtClean="0">
                <a:solidFill>
                  <a:prstClr val="black">
                    <a:lumMod val="75000"/>
                    <a:lumOff val="25000"/>
                  </a:prstClr>
                </a:solidFill>
              </a:rPr>
              <a:t>4.ادارة </a:t>
            </a:r>
            <a:r>
              <a:rPr lang="ar-IQ" sz="2400" dirty="0">
                <a:solidFill>
                  <a:prstClr val="black">
                    <a:lumMod val="75000"/>
                    <a:lumOff val="25000"/>
                  </a:prstClr>
                </a:solidFill>
              </a:rPr>
              <a:t>البيانات(نقصد بذلك تخزينها وصيانتها واسترجاعها)</a:t>
            </a:r>
          </a:p>
          <a:p>
            <a:pPr lvl="0" algn="just">
              <a:buClr>
                <a:srgbClr val="F14124">
                  <a:lumMod val="75000"/>
                </a:srgbClr>
              </a:buClr>
            </a:pPr>
            <a:r>
              <a:rPr lang="ar-IQ" sz="2400" dirty="0">
                <a:solidFill>
                  <a:prstClr val="black">
                    <a:lumMod val="75000"/>
                    <a:lumOff val="25000"/>
                  </a:prstClr>
                </a:solidFill>
              </a:rPr>
              <a:t>المحافظة على رقابة البيانات وأمنها.</a:t>
            </a:r>
          </a:p>
          <a:p>
            <a:endParaRPr lang="ar-IQ" dirty="0"/>
          </a:p>
        </p:txBody>
      </p:sp>
    </p:spTree>
    <p:extLst>
      <p:ext uri="{BB962C8B-B14F-4D97-AF65-F5344CB8AC3E}">
        <p14:creationId xmlns:p14="http://schemas.microsoft.com/office/powerpoint/2010/main" val="6930711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nodeType="clickEffect">
                                  <p:stCondLst>
                                    <p:cond delay="0"/>
                                  </p:stCondLst>
                                  <p:childTnLst>
                                    <p:set>
                                      <p:cBhvr>
                                        <p:cTn id="12" dur="1" fill="hold">
                                          <p:stCondLst>
                                            <p:cond delay="0"/>
                                          </p:stCondLst>
                                        </p:cTn>
                                        <p:tgtEl>
                                          <p:spTgt spid="2">
                                            <p:txEl>
                                              <p:pRg st="0" end="0"/>
                                            </p:txEl>
                                          </p:spTgt>
                                        </p:tgtEl>
                                        <p:attrNameLst>
                                          <p:attrName>style.visibility</p:attrName>
                                        </p:attrNameLst>
                                      </p:cBhvr>
                                      <p:to>
                                        <p:strVal val="visible"/>
                                      </p:to>
                                    </p:set>
                                    <p:animEffect transition="in" filter="barn(inVertical)">
                                      <p:cBhvr>
                                        <p:cTn id="13" dur="500"/>
                                        <p:tgtEl>
                                          <p:spTgt spid="2">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42" presetClass="entr" presetSubtype="0" fill="hold" nodeType="clickEffect">
                                  <p:stCondLst>
                                    <p:cond delay="0"/>
                                  </p:stCondLst>
                                  <p:childTnLst>
                                    <p:set>
                                      <p:cBhvr>
                                        <p:cTn id="17" dur="1" fill="hold">
                                          <p:stCondLst>
                                            <p:cond delay="0"/>
                                          </p:stCondLst>
                                        </p:cTn>
                                        <p:tgtEl>
                                          <p:spTgt spid="2">
                                            <p:txEl>
                                              <p:pRg st="1" end="1"/>
                                            </p:txEl>
                                          </p:spTgt>
                                        </p:tgtEl>
                                        <p:attrNameLst>
                                          <p:attrName>style.visibility</p:attrName>
                                        </p:attrNameLst>
                                      </p:cBhvr>
                                      <p:to>
                                        <p:strVal val="visible"/>
                                      </p:to>
                                    </p:set>
                                    <p:animEffect transition="in" filter="fade">
                                      <p:cBhvr>
                                        <p:cTn id="18" dur="1000"/>
                                        <p:tgtEl>
                                          <p:spTgt spid="2">
                                            <p:txEl>
                                              <p:pRg st="1" end="1"/>
                                            </p:txEl>
                                          </p:spTgt>
                                        </p:tgtEl>
                                      </p:cBhvr>
                                    </p:animEffect>
                                    <p:anim calcmode="lin" valueType="num">
                                      <p:cBhvr>
                                        <p:cTn id="19"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20"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nodeType="clickEffect">
                                  <p:stCondLst>
                                    <p:cond delay="0"/>
                                  </p:stCondLst>
                                  <p:childTnLst>
                                    <p:set>
                                      <p:cBhvr>
                                        <p:cTn id="24" dur="1" fill="hold">
                                          <p:stCondLst>
                                            <p:cond delay="0"/>
                                          </p:stCondLst>
                                        </p:cTn>
                                        <p:tgtEl>
                                          <p:spTgt spid="2">
                                            <p:txEl>
                                              <p:pRg st="2" end="2"/>
                                            </p:txEl>
                                          </p:spTgt>
                                        </p:tgtEl>
                                        <p:attrNameLst>
                                          <p:attrName>style.visibility</p:attrName>
                                        </p:attrNameLst>
                                      </p:cBhvr>
                                      <p:to>
                                        <p:strVal val="visible"/>
                                      </p:to>
                                    </p:set>
                                    <p:animEffect transition="in" filter="fade">
                                      <p:cBhvr>
                                        <p:cTn id="25" dur="1000"/>
                                        <p:tgtEl>
                                          <p:spTgt spid="2">
                                            <p:txEl>
                                              <p:pRg st="2" end="2"/>
                                            </p:txEl>
                                          </p:spTgt>
                                        </p:tgtEl>
                                      </p:cBhvr>
                                    </p:animEffect>
                                    <p:anim calcmode="lin" valueType="num">
                                      <p:cBhvr>
                                        <p:cTn id="26"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7"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42" presetClass="entr" presetSubtype="0" fill="hold" nodeType="clickEffect">
                                  <p:stCondLst>
                                    <p:cond delay="0"/>
                                  </p:stCondLst>
                                  <p:childTnLst>
                                    <p:set>
                                      <p:cBhvr>
                                        <p:cTn id="31" dur="1" fill="hold">
                                          <p:stCondLst>
                                            <p:cond delay="0"/>
                                          </p:stCondLst>
                                        </p:cTn>
                                        <p:tgtEl>
                                          <p:spTgt spid="2">
                                            <p:txEl>
                                              <p:pRg st="3" end="3"/>
                                            </p:txEl>
                                          </p:spTgt>
                                        </p:tgtEl>
                                        <p:attrNameLst>
                                          <p:attrName>style.visibility</p:attrName>
                                        </p:attrNameLst>
                                      </p:cBhvr>
                                      <p:to>
                                        <p:strVal val="visible"/>
                                      </p:to>
                                    </p:set>
                                    <p:animEffect transition="in" filter="fade">
                                      <p:cBhvr>
                                        <p:cTn id="32" dur="1000"/>
                                        <p:tgtEl>
                                          <p:spTgt spid="2">
                                            <p:txEl>
                                              <p:pRg st="3" end="3"/>
                                            </p:txEl>
                                          </p:spTgt>
                                        </p:tgtEl>
                                      </p:cBhvr>
                                    </p:animEffect>
                                    <p:anim calcmode="lin" valueType="num">
                                      <p:cBhvr>
                                        <p:cTn id="33"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34"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42" presetClass="entr" presetSubtype="0" fill="hold" nodeType="clickEffect">
                                  <p:stCondLst>
                                    <p:cond delay="0"/>
                                  </p:stCondLst>
                                  <p:childTnLst>
                                    <p:set>
                                      <p:cBhvr>
                                        <p:cTn id="38" dur="1" fill="hold">
                                          <p:stCondLst>
                                            <p:cond delay="0"/>
                                          </p:stCondLst>
                                        </p:cTn>
                                        <p:tgtEl>
                                          <p:spTgt spid="2">
                                            <p:txEl>
                                              <p:pRg st="4" end="4"/>
                                            </p:txEl>
                                          </p:spTgt>
                                        </p:tgtEl>
                                        <p:attrNameLst>
                                          <p:attrName>style.visibility</p:attrName>
                                        </p:attrNameLst>
                                      </p:cBhvr>
                                      <p:to>
                                        <p:strVal val="visible"/>
                                      </p:to>
                                    </p:set>
                                    <p:animEffect transition="in" filter="fade">
                                      <p:cBhvr>
                                        <p:cTn id="39" dur="1000"/>
                                        <p:tgtEl>
                                          <p:spTgt spid="2">
                                            <p:txEl>
                                              <p:pRg st="4" end="4"/>
                                            </p:txEl>
                                          </p:spTgt>
                                        </p:tgtEl>
                                      </p:cBhvr>
                                    </p:animEffect>
                                    <p:anim calcmode="lin" valueType="num">
                                      <p:cBhvr>
                                        <p:cTn id="40"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41" dur="1000" fill="hold"/>
                                        <p:tgtEl>
                                          <p:spTgt spid="2">
                                            <p:txEl>
                                              <p:pRg st="4" end="4"/>
                                            </p:txEl>
                                          </p:spTgt>
                                        </p:tgtEl>
                                        <p:attrNameLst>
                                          <p:attrName>ppt_y</p:attrName>
                                        </p:attrNameLst>
                                      </p:cBhvr>
                                      <p:tavLst>
                                        <p:tav tm="0">
                                          <p:val>
                                            <p:strVal val="#ppt_y+.1"/>
                                          </p:val>
                                        </p:tav>
                                        <p:tav tm="100000">
                                          <p:val>
                                            <p:strVal val="#ppt_y"/>
                                          </p:val>
                                        </p:tav>
                                      </p:tavLst>
                                    </p:anim>
                                  </p:childTnLst>
                                </p:cTn>
                              </p:par>
                              <p:par>
                                <p:cTn id="42" presetID="42" presetClass="entr" presetSubtype="0" fill="hold" nodeType="withEffect">
                                  <p:stCondLst>
                                    <p:cond delay="0"/>
                                  </p:stCondLst>
                                  <p:childTnLst>
                                    <p:set>
                                      <p:cBhvr>
                                        <p:cTn id="43" dur="1" fill="hold">
                                          <p:stCondLst>
                                            <p:cond delay="0"/>
                                          </p:stCondLst>
                                        </p:cTn>
                                        <p:tgtEl>
                                          <p:spTgt spid="2">
                                            <p:txEl>
                                              <p:pRg st="5" end="5"/>
                                            </p:txEl>
                                          </p:spTgt>
                                        </p:tgtEl>
                                        <p:attrNameLst>
                                          <p:attrName>style.visibility</p:attrName>
                                        </p:attrNameLst>
                                      </p:cBhvr>
                                      <p:to>
                                        <p:strVal val="visible"/>
                                      </p:to>
                                    </p:set>
                                    <p:animEffect transition="in" filter="fade">
                                      <p:cBhvr>
                                        <p:cTn id="44" dur="1000"/>
                                        <p:tgtEl>
                                          <p:spTgt spid="2">
                                            <p:txEl>
                                              <p:pRg st="5" end="5"/>
                                            </p:txEl>
                                          </p:spTgt>
                                        </p:tgtEl>
                                      </p:cBhvr>
                                    </p:animEffect>
                                    <p:anim calcmode="lin" valueType="num">
                                      <p:cBhvr>
                                        <p:cTn id="45" dur="10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46" dur="1000" fill="hold"/>
                                        <p:tgtEl>
                                          <p:spTgt spid="2">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467544" y="0"/>
            <a:ext cx="7772400" cy="1124744"/>
          </a:xfrm>
        </p:spPr>
        <p:txBody>
          <a:bodyPr>
            <a:normAutofit fontScale="90000"/>
          </a:bodyPr>
          <a:lstStyle/>
          <a:p>
            <a:pPr algn="ctr"/>
            <a:r>
              <a:rPr lang="ar-IQ" dirty="0" smtClean="0"/>
              <a:t/>
            </a:r>
            <a:br>
              <a:rPr lang="ar-IQ" dirty="0" smtClean="0"/>
            </a:br>
            <a:r>
              <a:rPr lang="ar-IQ" dirty="0" smtClean="0"/>
              <a:t>انواع نظم </a:t>
            </a:r>
            <a:r>
              <a:rPr lang="ar-IQ" dirty="0" smtClean="0"/>
              <a:t>المعلومات</a:t>
            </a:r>
            <a:endParaRPr lang="ar-IQ" dirty="0"/>
          </a:p>
        </p:txBody>
      </p:sp>
      <p:sp>
        <p:nvSpPr>
          <p:cNvPr id="3" name="عنوان فرعي 2"/>
          <p:cNvSpPr>
            <a:spLocks noGrp="1"/>
          </p:cNvSpPr>
          <p:nvPr>
            <p:ph type="subTitle" idx="1"/>
          </p:nvPr>
        </p:nvSpPr>
        <p:spPr>
          <a:xfrm>
            <a:off x="1043608" y="1052736"/>
            <a:ext cx="7920880" cy="5328592"/>
          </a:xfrm>
        </p:spPr>
        <p:txBody>
          <a:bodyPr>
            <a:noAutofit/>
          </a:bodyPr>
          <a:lstStyle/>
          <a:p>
            <a:pPr algn="just"/>
            <a:r>
              <a:rPr lang="ar-IQ" sz="2800" dirty="0" smtClean="0">
                <a:solidFill>
                  <a:schemeClr val="tx1"/>
                </a:solidFill>
                <a:effectLst>
                  <a:outerShdw blurRad="38100" dist="38100" dir="2700000" algn="tl">
                    <a:srgbClr val="000000">
                      <a:alpha val="43137"/>
                    </a:srgbClr>
                  </a:outerShdw>
                </a:effectLst>
              </a:rPr>
              <a:t>بالإمكان التفريق بين نوعين </a:t>
            </a:r>
            <a:r>
              <a:rPr lang="ar-IQ" sz="2800" dirty="0" smtClean="0">
                <a:solidFill>
                  <a:schemeClr val="tx1"/>
                </a:solidFill>
                <a:effectLst>
                  <a:outerShdw blurRad="38100" dist="38100" dir="2700000" algn="tl">
                    <a:srgbClr val="000000">
                      <a:alpha val="43137"/>
                    </a:srgbClr>
                  </a:outerShdw>
                </a:effectLst>
              </a:rPr>
              <a:t>من نظم المعلومات: </a:t>
            </a:r>
          </a:p>
          <a:p>
            <a:pPr algn="just"/>
            <a:r>
              <a:rPr lang="ar-IQ" sz="2400" b="1" dirty="0" smtClean="0">
                <a:solidFill>
                  <a:srgbClr val="00B050"/>
                </a:solidFill>
                <a:effectLst>
                  <a:outerShdw blurRad="38100" dist="38100" dir="2700000" algn="tl">
                    <a:srgbClr val="000000">
                      <a:alpha val="43137"/>
                    </a:srgbClr>
                  </a:outerShdw>
                </a:effectLst>
              </a:rPr>
              <a:t>الاول </a:t>
            </a:r>
            <a:r>
              <a:rPr lang="ar-IQ" sz="2400" b="1" dirty="0" smtClean="0">
                <a:solidFill>
                  <a:srgbClr val="00B050"/>
                </a:solidFill>
                <a:effectLst>
                  <a:outerShdw blurRad="38100" dist="38100" dir="2700000" algn="tl">
                    <a:srgbClr val="000000">
                      <a:alpha val="43137"/>
                    </a:srgbClr>
                  </a:outerShdw>
                </a:effectLst>
              </a:rPr>
              <a:t>نظام المعلومات الإدارية:</a:t>
            </a:r>
          </a:p>
          <a:p>
            <a:pPr algn="just"/>
            <a:r>
              <a:rPr lang="ar-IQ" sz="2400" dirty="0">
                <a:solidFill>
                  <a:schemeClr val="tx1"/>
                </a:solidFill>
              </a:rPr>
              <a:t> </a:t>
            </a:r>
            <a:r>
              <a:rPr lang="ar-IQ" sz="2400" dirty="0" smtClean="0">
                <a:solidFill>
                  <a:schemeClr val="tx1"/>
                </a:solidFill>
              </a:rPr>
              <a:t>  </a:t>
            </a:r>
            <a:r>
              <a:rPr lang="ar-IQ" sz="2400" b="1" dirty="0" smtClean="0">
                <a:solidFill>
                  <a:schemeClr val="accent5">
                    <a:lumMod val="50000"/>
                  </a:schemeClr>
                </a:solidFill>
                <a:effectLst>
                  <a:outerShdw blurRad="38100" dist="38100" dir="2700000" algn="tl">
                    <a:srgbClr val="000000">
                      <a:alpha val="43137"/>
                    </a:srgbClr>
                  </a:outerShdw>
                </a:effectLst>
              </a:rPr>
              <a:t>يشتمل على عمليات الادارة(التخطيط، التنظيم، التوجيه الرقابة والمتابعة) وان هذه العمليات تتطلب وجود موارد بشرية فاعلة لإنجاز هذه العمليات من اجل المساعدة في اتخاذ القرارات المناسبة لمعالجة حالات معينة تمرَّ بها المؤسسات. </a:t>
            </a:r>
          </a:p>
          <a:p>
            <a:pPr algn="just"/>
            <a:r>
              <a:rPr lang="ar-IQ" sz="2400" b="1" dirty="0">
                <a:solidFill>
                  <a:schemeClr val="accent5">
                    <a:lumMod val="50000"/>
                  </a:schemeClr>
                </a:solidFill>
                <a:effectLst>
                  <a:outerShdw blurRad="38100" dist="38100" dir="2700000" algn="tl">
                    <a:srgbClr val="000000">
                      <a:alpha val="43137"/>
                    </a:srgbClr>
                  </a:outerShdw>
                </a:effectLst>
              </a:rPr>
              <a:t> ان الهدف الاساس لنظم المعلومات الادارية هو ترشيد عمليات التخطيط والتنفيذ لنشاطات المؤسسات. ومن المعلوم ان </a:t>
            </a:r>
            <a:r>
              <a:rPr lang="ar-IQ" sz="2400" b="1" dirty="0" smtClean="0">
                <a:solidFill>
                  <a:schemeClr val="accent5">
                    <a:lumMod val="50000"/>
                  </a:schemeClr>
                </a:solidFill>
                <a:effectLst>
                  <a:outerShdw blurRad="38100" dist="38100" dir="2700000" algn="tl">
                    <a:srgbClr val="000000">
                      <a:alpha val="43137"/>
                    </a:srgbClr>
                  </a:outerShdw>
                </a:effectLst>
              </a:rPr>
              <a:t>نظام </a:t>
            </a:r>
            <a:r>
              <a:rPr lang="ar-IQ" sz="2400" b="1" dirty="0">
                <a:solidFill>
                  <a:schemeClr val="accent5">
                    <a:lumMod val="50000"/>
                  </a:schemeClr>
                </a:solidFill>
                <a:effectLst>
                  <a:outerShdw blurRad="38100" dist="38100" dir="2700000" algn="tl">
                    <a:srgbClr val="000000">
                      <a:alpha val="43137"/>
                    </a:srgbClr>
                  </a:outerShdw>
                </a:effectLst>
              </a:rPr>
              <a:t>المعلومات يعدَ جهازا مرنا ليتنبأ بالمستقبل ويتضمن على معلومات عن البيئة الداخلية والبيئة الخارجية</a:t>
            </a:r>
            <a:r>
              <a:rPr lang="ar-IQ" sz="2400" dirty="0">
                <a:solidFill>
                  <a:schemeClr val="tx1"/>
                </a:solidFill>
              </a:rPr>
              <a:t>.</a:t>
            </a:r>
          </a:p>
          <a:p>
            <a:pPr algn="just"/>
            <a:r>
              <a:rPr lang="ar-IQ" sz="2400" dirty="0">
                <a:solidFill>
                  <a:schemeClr val="tx1"/>
                </a:solidFill>
              </a:rPr>
              <a:t>   </a:t>
            </a:r>
            <a:r>
              <a:rPr lang="ar-IQ" sz="2400" b="1" dirty="0" smtClean="0">
                <a:solidFill>
                  <a:srgbClr val="7030A0"/>
                </a:solidFill>
                <a:effectLst>
                  <a:outerShdw blurRad="38100" dist="38100" dir="2700000" algn="tl">
                    <a:srgbClr val="000000">
                      <a:alpha val="43137"/>
                    </a:srgbClr>
                  </a:outerShdw>
                </a:effectLst>
              </a:rPr>
              <a:t>وللتوضيح:</a:t>
            </a:r>
          </a:p>
          <a:p>
            <a:pPr algn="just"/>
            <a:r>
              <a:rPr lang="ar-IQ" sz="2400" b="1" dirty="0">
                <a:solidFill>
                  <a:srgbClr val="7030A0"/>
                </a:solidFill>
                <a:effectLst>
                  <a:outerShdw blurRad="38100" dist="38100" dir="2700000" algn="tl">
                    <a:srgbClr val="000000">
                      <a:alpha val="43137"/>
                    </a:srgbClr>
                  </a:outerShdw>
                </a:effectLst>
              </a:rPr>
              <a:t>-</a:t>
            </a:r>
            <a:r>
              <a:rPr lang="ar-IQ" sz="2400" b="1" dirty="0" smtClean="0">
                <a:solidFill>
                  <a:srgbClr val="7030A0"/>
                </a:solidFill>
                <a:effectLst>
                  <a:outerShdw blurRad="38100" dist="38100" dir="2700000" algn="tl">
                    <a:srgbClr val="000000">
                      <a:alpha val="43137"/>
                    </a:srgbClr>
                  </a:outerShdw>
                </a:effectLst>
              </a:rPr>
              <a:t> </a:t>
            </a:r>
            <a:r>
              <a:rPr lang="ar-IQ" sz="2400" b="1" dirty="0">
                <a:solidFill>
                  <a:srgbClr val="7030A0"/>
                </a:solidFill>
                <a:effectLst>
                  <a:outerShdw blurRad="38100" dist="38100" dir="2700000" algn="tl">
                    <a:srgbClr val="000000">
                      <a:alpha val="43137"/>
                    </a:srgbClr>
                  </a:outerShdw>
                </a:effectLst>
              </a:rPr>
              <a:t>البيئة الداخلية تشمل الموظفين ومنتسبي </a:t>
            </a:r>
            <a:r>
              <a:rPr lang="ar-IQ" sz="2400" b="1" dirty="0" smtClean="0">
                <a:solidFill>
                  <a:srgbClr val="7030A0"/>
                </a:solidFill>
                <a:effectLst>
                  <a:outerShdw blurRad="38100" dist="38100" dir="2700000" algn="tl">
                    <a:srgbClr val="000000">
                      <a:alpha val="43137"/>
                    </a:srgbClr>
                  </a:outerShdw>
                </a:effectLst>
              </a:rPr>
              <a:t>المؤسسة</a:t>
            </a:r>
          </a:p>
          <a:p>
            <a:pPr algn="just"/>
            <a:r>
              <a:rPr lang="ar-IQ" sz="2400" b="1" dirty="0" smtClean="0">
                <a:solidFill>
                  <a:srgbClr val="7030A0"/>
                </a:solidFill>
                <a:effectLst>
                  <a:outerShdw blurRad="38100" dist="38100" dir="2700000" algn="tl">
                    <a:srgbClr val="000000">
                      <a:alpha val="43137"/>
                    </a:srgbClr>
                  </a:outerShdw>
                </a:effectLst>
              </a:rPr>
              <a:t>- </a:t>
            </a:r>
            <a:r>
              <a:rPr lang="ar-IQ" sz="2400" b="1" dirty="0" smtClean="0">
                <a:solidFill>
                  <a:srgbClr val="7030A0"/>
                </a:solidFill>
                <a:effectLst>
                  <a:outerShdw blurRad="38100" dist="38100" dir="2700000" algn="tl">
                    <a:srgbClr val="000000">
                      <a:alpha val="43137"/>
                    </a:srgbClr>
                  </a:outerShdw>
                </a:effectLst>
              </a:rPr>
              <a:t>البيئة </a:t>
            </a:r>
            <a:r>
              <a:rPr lang="ar-IQ" sz="2400" b="1" dirty="0">
                <a:solidFill>
                  <a:srgbClr val="7030A0"/>
                </a:solidFill>
                <a:effectLst>
                  <a:outerShdw blurRad="38100" dist="38100" dir="2700000" algn="tl">
                    <a:srgbClr val="000000">
                      <a:alpha val="43137"/>
                    </a:srgbClr>
                  </a:outerShdw>
                </a:effectLst>
              </a:rPr>
              <a:t>الخارجية فتتمثل بالمؤسسات المنافسة لهذه المؤسسة وكيفية التعامل معها من اجل الظهور بمظهر مناسب ومقبول امام </a:t>
            </a:r>
            <a:r>
              <a:rPr lang="ar-IQ" sz="2400" b="1" dirty="0" smtClean="0">
                <a:solidFill>
                  <a:srgbClr val="7030A0"/>
                </a:solidFill>
                <a:effectLst>
                  <a:outerShdw blurRad="38100" dist="38100" dir="2700000" algn="tl">
                    <a:srgbClr val="000000">
                      <a:alpha val="43137"/>
                    </a:srgbClr>
                  </a:outerShdw>
                </a:effectLst>
              </a:rPr>
              <a:t>جمهور</a:t>
            </a:r>
            <a:r>
              <a:rPr lang="ar-IQ" sz="2400" b="1" dirty="0">
                <a:solidFill>
                  <a:srgbClr val="7030A0"/>
                </a:solidFill>
                <a:effectLst>
                  <a:outerShdw blurRad="38100" dist="38100" dir="2700000" algn="tl">
                    <a:srgbClr val="000000">
                      <a:alpha val="43137"/>
                    </a:srgbClr>
                  </a:outerShdw>
                </a:effectLst>
              </a:rPr>
              <a:t> </a:t>
            </a:r>
            <a:r>
              <a:rPr lang="ar-IQ" sz="2400" b="1" dirty="0" smtClean="0">
                <a:solidFill>
                  <a:srgbClr val="7030A0"/>
                </a:solidFill>
                <a:effectLst>
                  <a:outerShdw blurRad="38100" dist="38100" dir="2700000" algn="tl">
                    <a:srgbClr val="000000">
                      <a:alpha val="43137"/>
                    </a:srgbClr>
                  </a:outerShdw>
                </a:effectLst>
              </a:rPr>
              <a:t>المستفيدين</a:t>
            </a:r>
            <a:r>
              <a:rPr lang="ar-IQ" sz="2400" b="1" dirty="0" smtClean="0">
                <a:solidFill>
                  <a:srgbClr val="7030A0"/>
                </a:solidFill>
                <a:effectLst>
                  <a:outerShdw blurRad="38100" dist="38100" dir="2700000" algn="tl">
                    <a:srgbClr val="000000">
                      <a:alpha val="43137"/>
                    </a:srgbClr>
                  </a:outerShdw>
                </a:effectLst>
              </a:rPr>
              <a:t> </a:t>
            </a:r>
            <a:endParaRPr lang="ar-IQ" sz="2400" b="1" dirty="0" smtClean="0">
              <a:solidFill>
                <a:srgbClr val="7030A0"/>
              </a:solidFill>
              <a:effectLst>
                <a:outerShdw blurRad="38100" dist="38100" dir="2700000" algn="tl">
                  <a:srgbClr val="000000">
                    <a:alpha val="43137"/>
                  </a:srgbClr>
                </a:outerShdw>
              </a:effectLst>
            </a:endParaRPr>
          </a:p>
          <a:p>
            <a:pPr algn="just"/>
            <a:endParaRPr lang="ar-IQ" sz="2400" b="1" dirty="0">
              <a:solidFill>
                <a:srgbClr val="7030A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31536673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755576" y="260648"/>
            <a:ext cx="7772400" cy="1296144"/>
          </a:xfrm>
        </p:spPr>
        <p:txBody>
          <a:bodyPr/>
          <a:lstStyle/>
          <a:p>
            <a:r>
              <a:rPr lang="ar-IQ" dirty="0"/>
              <a:t>انواع نظم المعلومات</a:t>
            </a:r>
          </a:p>
        </p:txBody>
      </p:sp>
      <p:sp>
        <p:nvSpPr>
          <p:cNvPr id="3" name="عنوان فرعي 2"/>
          <p:cNvSpPr>
            <a:spLocks noGrp="1"/>
          </p:cNvSpPr>
          <p:nvPr>
            <p:ph type="subTitle" idx="1"/>
          </p:nvPr>
        </p:nvSpPr>
        <p:spPr>
          <a:xfrm>
            <a:off x="323528" y="2060848"/>
            <a:ext cx="8496944" cy="3960440"/>
          </a:xfrm>
        </p:spPr>
        <p:txBody>
          <a:bodyPr>
            <a:normAutofit/>
          </a:bodyPr>
          <a:lstStyle/>
          <a:p>
            <a:pPr algn="just"/>
            <a:r>
              <a:rPr lang="ar-IQ" sz="3200" dirty="0" smtClean="0">
                <a:solidFill>
                  <a:schemeClr val="tx1"/>
                </a:solidFill>
              </a:rPr>
              <a:t>الثاني نظم </a:t>
            </a:r>
            <a:r>
              <a:rPr lang="ar-IQ" sz="3200" dirty="0">
                <a:solidFill>
                  <a:schemeClr val="tx1"/>
                </a:solidFill>
              </a:rPr>
              <a:t>المعلومات الوثائقية: </a:t>
            </a:r>
          </a:p>
          <a:p>
            <a:pPr algn="just"/>
            <a:r>
              <a:rPr lang="ar-IQ" sz="3200" smtClean="0">
                <a:solidFill>
                  <a:schemeClr val="tx1"/>
                </a:solidFill>
              </a:rPr>
              <a:t>    تمثل </a:t>
            </a:r>
            <a:r>
              <a:rPr lang="ar-IQ" sz="3200" dirty="0">
                <a:solidFill>
                  <a:schemeClr val="tx1"/>
                </a:solidFill>
              </a:rPr>
              <a:t>هذه النظم بمجموعة من الفعاليات التي تسمح بوصف وتلخيص المعلومات الوثائقية من اجل سهولة الرجوع اليها.</a:t>
            </a:r>
          </a:p>
          <a:p>
            <a:pPr algn="just"/>
            <a:r>
              <a:rPr lang="ar-IQ" sz="3200" dirty="0">
                <a:solidFill>
                  <a:schemeClr val="tx1"/>
                </a:solidFill>
              </a:rPr>
              <a:t>وهناك نظم فرعية تمثل وحدة متكاملة تشمل البث الانتقائي للمعلومات</a:t>
            </a:r>
            <a:r>
              <a:rPr lang="en-US" sz="3200" dirty="0">
                <a:solidFill>
                  <a:schemeClr val="tx1"/>
                </a:solidFill>
              </a:rPr>
              <a:t>SDI (selective dissemination of information))</a:t>
            </a:r>
            <a:r>
              <a:rPr lang="ar-IQ" sz="3200" dirty="0">
                <a:solidFill>
                  <a:schemeClr val="tx1"/>
                </a:solidFill>
              </a:rPr>
              <a:t>وإعداد نشرات المعلومات الصحفية والمستخلصات والكشافات.</a:t>
            </a:r>
          </a:p>
          <a:p>
            <a:pPr algn="r"/>
            <a:endParaRPr lang="ar-IQ" sz="3200" dirty="0"/>
          </a:p>
        </p:txBody>
      </p:sp>
    </p:spTree>
    <p:extLst>
      <p:ext uri="{BB962C8B-B14F-4D97-AF65-F5344CB8AC3E}">
        <p14:creationId xmlns:p14="http://schemas.microsoft.com/office/powerpoint/2010/main" val="296203272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شكل موجة">
  <a:themeElements>
    <a:clrScheme name="شكل موجة">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شكل موجة">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شكل موجة">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355</TotalTime>
  <Words>343</Words>
  <Application>Microsoft Office PowerPoint</Application>
  <PresentationFormat>عرض على الشاشة (3:4)‏</PresentationFormat>
  <Paragraphs>34</Paragraphs>
  <Slides>5</Slides>
  <Notes>0</Notes>
  <HiddenSlides>0</HiddenSlides>
  <MMClips>0</MMClips>
  <ScaleCrop>false</ScaleCrop>
  <HeadingPairs>
    <vt:vector size="4" baseType="variant">
      <vt:variant>
        <vt:lpstr>نسق</vt:lpstr>
      </vt:variant>
      <vt:variant>
        <vt:i4>1</vt:i4>
      </vt:variant>
      <vt:variant>
        <vt:lpstr>عناوين الشرائح</vt:lpstr>
      </vt:variant>
      <vt:variant>
        <vt:i4>5</vt:i4>
      </vt:variant>
    </vt:vector>
  </HeadingPairs>
  <TitlesOfParts>
    <vt:vector size="6" baseType="lpstr">
      <vt:lpstr>شكل موجة</vt:lpstr>
      <vt:lpstr>عرض تقديمي في PowerPoint</vt:lpstr>
      <vt:lpstr>         نظام المعلومات Information System(ص37-38)  </vt:lpstr>
      <vt:lpstr> وظائف نظم المعلومات </vt:lpstr>
      <vt:lpstr> انواع نظم المعلومات</vt:lpstr>
      <vt:lpstr>انواع نظم المعلومات</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نظم المعلومات</dc:title>
  <dc:creator>orange</dc:creator>
  <cp:lastModifiedBy>Maher</cp:lastModifiedBy>
  <cp:revision>29</cp:revision>
  <dcterms:created xsi:type="dcterms:W3CDTF">2020-03-10T10:49:00Z</dcterms:created>
  <dcterms:modified xsi:type="dcterms:W3CDTF">2020-05-23T09:06:53Z</dcterms:modified>
</cp:coreProperties>
</file>