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0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B0FF5707-14C4-4193-8C67-19F2E6CAFA65}"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0FF5707-14C4-4193-8C67-19F2E6CAFA6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0FF5707-14C4-4193-8C67-19F2E6CAFA6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0FF5707-14C4-4193-8C67-19F2E6CAFA6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0FF5707-14C4-4193-8C67-19F2E6CAFA65}"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0FF5707-14C4-4193-8C67-19F2E6CAFA6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B0FF5707-14C4-4193-8C67-19F2E6CAFA6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B0FF5707-14C4-4193-8C67-19F2E6CAFA6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B0FF5707-14C4-4193-8C67-19F2E6CAFA65}"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0FF5707-14C4-4193-8C67-19F2E6CAFA6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F9F3AAC-2A0D-47D1-B728-28FAAC8B8F1C}" type="datetimeFigureOut">
              <a:rPr lang="ar-IQ" smtClean="0"/>
              <a:t>9/28/1441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0FF5707-14C4-4193-8C67-19F2E6CAFA65}"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F9F3AAC-2A0D-47D1-B728-28FAAC8B8F1C}" type="datetimeFigureOut">
              <a:rPr lang="ar-IQ" smtClean="0"/>
              <a:t>9/28/1441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0FF5707-14C4-4193-8C67-19F2E6CAFA65}"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6600" dirty="0"/>
              <a:t>مادة تقنيات الاتصال</a:t>
            </a:r>
          </a:p>
        </p:txBody>
      </p:sp>
      <p:sp>
        <p:nvSpPr>
          <p:cNvPr id="3" name="Subtitle 2"/>
          <p:cNvSpPr>
            <a:spLocks noGrp="1"/>
          </p:cNvSpPr>
          <p:nvPr>
            <p:ph type="subTitle" idx="1"/>
          </p:nvPr>
        </p:nvSpPr>
        <p:spPr>
          <a:xfrm>
            <a:off x="1432560" y="2348880"/>
            <a:ext cx="7406640" cy="2664296"/>
          </a:xfrm>
        </p:spPr>
        <p:txBody>
          <a:bodyPr>
            <a:normAutofit fontScale="92500" lnSpcReduction="10000"/>
          </a:bodyPr>
          <a:lstStyle/>
          <a:p>
            <a:pPr algn="ctr"/>
            <a:r>
              <a:rPr lang="ar-IQ" sz="3600" dirty="0"/>
              <a:t>المرحلة الثالثه انثروبولوجي </a:t>
            </a:r>
            <a:r>
              <a:rPr lang="ar-IQ" sz="3600"/>
              <a:t>/ </a:t>
            </a:r>
            <a:r>
              <a:rPr lang="ar-IQ" sz="3600" smtClean="0"/>
              <a:t>مسائي / صباحي</a:t>
            </a:r>
            <a:endParaRPr lang="ar-IQ" sz="3600" dirty="0"/>
          </a:p>
          <a:p>
            <a:pPr algn="ctr"/>
            <a:r>
              <a:rPr lang="ar-IQ" sz="3600" dirty="0"/>
              <a:t>اعداد </a:t>
            </a:r>
            <a:r>
              <a:rPr lang="ar-IQ" sz="3600" dirty="0" smtClean="0"/>
              <a:t>:</a:t>
            </a:r>
          </a:p>
          <a:p>
            <a:pPr algn="ctr"/>
            <a:r>
              <a:rPr lang="ar-IQ" sz="3600" dirty="0" smtClean="0"/>
              <a:t>د. ذكرى جميل البناء </a:t>
            </a:r>
          </a:p>
          <a:p>
            <a:pPr algn="ctr"/>
            <a:r>
              <a:rPr lang="ar-IQ" sz="3600" dirty="0" smtClean="0"/>
              <a:t>م.م </a:t>
            </a:r>
            <a:r>
              <a:rPr lang="ar-IQ" sz="3600" dirty="0"/>
              <a:t>ياسمين اسام</a:t>
            </a:r>
          </a:p>
          <a:p>
            <a:pPr algn="ctr"/>
            <a:r>
              <a:rPr lang="ar-IQ" sz="3600" dirty="0"/>
              <a:t>المحاضرة </a:t>
            </a:r>
            <a:r>
              <a:rPr lang="ar-IQ" sz="3600" dirty="0" smtClean="0"/>
              <a:t>الخامسه</a:t>
            </a:r>
            <a:endParaRPr lang="ar-IQ" sz="3600" dirty="0"/>
          </a:p>
          <a:p>
            <a:endParaRPr lang="ar-IQ" dirty="0"/>
          </a:p>
        </p:txBody>
      </p:sp>
    </p:spTree>
    <p:extLst>
      <p:ext uri="{BB962C8B-B14F-4D97-AF65-F5344CB8AC3E}">
        <p14:creationId xmlns:p14="http://schemas.microsoft.com/office/powerpoint/2010/main" val="455995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548680"/>
            <a:ext cx="7746064" cy="5976664"/>
          </a:xfrm>
        </p:spPr>
        <p:txBody>
          <a:bodyPr>
            <a:noAutofit/>
          </a:bodyPr>
          <a:lstStyle/>
          <a:p>
            <a:pPr algn="just"/>
            <a:r>
              <a:rPr lang="ar-IQ" sz="2800" dirty="0"/>
              <a:t>وابرز مثال على دور تطور تقنيات العمل الاعلامي في زيادة الاتصال الثقافي بين الشعوب هي القنوات التلفازية التي استعملت البث الفضائي المباشر كواسطه للوصول الى الجمهور مستعملة الاقمار الصناعية في ذلك والتي تغطي مساحات واسعه جدا من الكرة الارضية في بثها .</a:t>
            </a:r>
            <a:endParaRPr lang="en-US" sz="2800" dirty="0"/>
          </a:p>
          <a:p>
            <a:pPr algn="just"/>
            <a:r>
              <a:rPr lang="ar-IQ" sz="2800" dirty="0"/>
              <a:t>تساهم الوسائل الاعلامية في خلق رؤى مشتركه وآراء متشابهة و افكار متقاربة عن الكثير من الموضوعات والقضايا التي تهم العالم .</a:t>
            </a:r>
            <a:endParaRPr lang="en-US" sz="2800" dirty="0"/>
          </a:p>
          <a:p>
            <a:pPr algn="just"/>
            <a:r>
              <a:rPr lang="ar-IQ" sz="2800" dirty="0"/>
              <a:t>والتي بدون وجود هذه التقنيات المتطورة لما امكن من ايجاد هذه المقاربات بين الكثير من الافراد من شعوب العالم المختلفه .</a:t>
            </a:r>
            <a:endParaRPr lang="en-US" sz="2800" dirty="0"/>
          </a:p>
          <a:p>
            <a:pPr algn="just"/>
            <a:endParaRPr lang="ar-IQ" sz="2800" dirty="0"/>
          </a:p>
        </p:txBody>
      </p:sp>
    </p:spTree>
    <p:extLst>
      <p:ext uri="{BB962C8B-B14F-4D97-AF65-F5344CB8AC3E}">
        <p14:creationId xmlns:p14="http://schemas.microsoft.com/office/powerpoint/2010/main" val="827375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92696"/>
            <a:ext cx="7498080" cy="5555704"/>
          </a:xfrm>
        </p:spPr>
        <p:txBody>
          <a:bodyPr>
            <a:normAutofit/>
          </a:bodyPr>
          <a:lstStyle/>
          <a:p>
            <a:pPr algn="just"/>
            <a:r>
              <a:rPr lang="ar-IQ" sz="2800" dirty="0"/>
              <a:t>والمثال المهم لمدى مساهمة تكنولوجيا الاعلام في زيادة الاتصال الثقافي بين الشعوب هو شبكة المعلومات العالمية (الانترنت) فقد تم عن طريق هذه التكنولوجيا المتطورة ، والتي نتجت عن دمج تكنولوجيا الحاسبات مع تكنولوجيا الاتصالات في ايجاد فضاء اتصالي واعلامي مباشر بين مختلف افراد شعوب العالم من ثقافات ولغات وقوميات متعددة وساهمت في تقريب بعضهم بالبعض الاخر بسهولة وبطريقة قليلة التكلفه مقارنة بالخدمات المتعاظمه التي تقدمها للاتصال الثقافي بين الشعوب .</a:t>
            </a:r>
            <a:endParaRPr lang="en-US" sz="2800" dirty="0"/>
          </a:p>
          <a:p>
            <a:pPr algn="just"/>
            <a:endParaRPr lang="ar-IQ" sz="2800" dirty="0"/>
          </a:p>
        </p:txBody>
      </p:sp>
    </p:spTree>
    <p:extLst>
      <p:ext uri="{BB962C8B-B14F-4D97-AF65-F5344CB8AC3E}">
        <p14:creationId xmlns:p14="http://schemas.microsoft.com/office/powerpoint/2010/main" val="2191618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20688"/>
            <a:ext cx="7498080" cy="5760640"/>
          </a:xfrm>
        </p:spPr>
        <p:txBody>
          <a:bodyPr>
            <a:normAutofit/>
          </a:bodyPr>
          <a:lstStyle/>
          <a:p>
            <a:pPr algn="just"/>
            <a:r>
              <a:rPr lang="ar-IQ" sz="2800" dirty="0"/>
              <a:t>وساهمت الطرق التفاعلية المستعملة في كثير من انواع الاتصالات التي توفرها هذه الشبكة في ايجاد اتصال تبادلي بين القائمين بالاتصال وبين الجمهور سواء المحلي او العالمي مما ساهم في تعديل او ابدال مضمونات الكثير من البرامج الاعلامية المقدمه لكي تتلائم مع متطلبات الجمهور، فعملت على تقديم مادة اعلامية ملائمه للكثير من الثقافات المتباينه والمتعدده في دول متقاربة او متباعده جغرافيا .</a:t>
            </a:r>
            <a:endParaRPr lang="en-US" sz="2800" dirty="0"/>
          </a:p>
          <a:p>
            <a:pPr algn="just"/>
            <a:r>
              <a:rPr lang="ar-IQ" sz="2800" dirty="0"/>
              <a:t>وهنا الغيت الحواجز الجغرافية او السياسية او الاقتصادية وصعوبات الاتصال الشخصي بين افراد الشعوب المختلفة والمتمثله بتكاليف السفر المرتفعه لتجد طريقة سهلة وبسيطه ومنخفضه الكلفة للتعرف على الافراد او المجموعات الثقافية التي ينتمون اليها وطبيعة ثقافاتهم وحضاراتهم ممن قد يكونون قريبين منا جغرافيا او بعيدين .</a:t>
            </a:r>
            <a:endParaRPr lang="en-US" sz="2800" dirty="0"/>
          </a:p>
          <a:p>
            <a:pPr algn="just"/>
            <a:endParaRPr lang="ar-IQ" sz="2800" dirty="0"/>
          </a:p>
        </p:txBody>
      </p:sp>
    </p:spTree>
    <p:extLst>
      <p:ext uri="{BB962C8B-B14F-4D97-AF65-F5344CB8AC3E}">
        <p14:creationId xmlns:p14="http://schemas.microsoft.com/office/powerpoint/2010/main" val="2357259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3600" b="1" dirty="0">
                <a:effectLst/>
              </a:rPr>
              <a:t>ثالثا / حتمية الاتصال الثقافي بين شعوب العالم </a:t>
            </a:r>
            <a:endParaRPr lang="ar-IQ" sz="3600" dirty="0"/>
          </a:p>
        </p:txBody>
      </p:sp>
      <p:sp>
        <p:nvSpPr>
          <p:cNvPr id="3" name="Content Placeholder 2"/>
          <p:cNvSpPr>
            <a:spLocks noGrp="1"/>
          </p:cNvSpPr>
          <p:nvPr>
            <p:ph idx="1"/>
          </p:nvPr>
        </p:nvSpPr>
        <p:spPr>
          <a:xfrm>
            <a:off x="1435608" y="1556792"/>
            <a:ext cx="7498080" cy="4691608"/>
          </a:xfrm>
        </p:spPr>
        <p:txBody>
          <a:bodyPr>
            <a:normAutofit/>
          </a:bodyPr>
          <a:lstStyle/>
          <a:p>
            <a:pPr algn="just"/>
            <a:r>
              <a:rPr lang="ar-IQ" sz="2800" dirty="0" smtClean="0"/>
              <a:t>يعد الاتصال الثقافي بين شعوب العالم من الحتميات الحضارية للامم . فعن طريق الاتصال الثقافي يتحقق التفاعل الثقافي بين الثقافات المتعدده والذي يؤدي الى التلاقح الفكري والحضاري الامر الذي يقود الى الارتقاء بالتفكير والسلوك البشري .</a:t>
            </a:r>
            <a:endParaRPr lang="en-US" sz="2800" dirty="0" smtClean="0"/>
          </a:p>
          <a:p>
            <a:pPr algn="just"/>
            <a:r>
              <a:rPr lang="ar-IQ" sz="2800" dirty="0" smtClean="0"/>
              <a:t>ومن </a:t>
            </a:r>
            <a:r>
              <a:rPr lang="ar-IQ" sz="2800" dirty="0"/>
              <a:t>اهم الاسباب التي ادت الى استمرارية بقاء</a:t>
            </a:r>
            <a:r>
              <a:rPr lang="ar-IQ" sz="2800" b="1" dirty="0"/>
              <a:t> </a:t>
            </a:r>
            <a:r>
              <a:rPr lang="ar-IQ" sz="2800" dirty="0"/>
              <a:t>المجتمعات البشرية وتطورها بحركه تصاعدية هو توفر عنصر التفاعل بين الثقافات الذي افضى الى الاخذ بالامور الايجابية من كل ثقافه بما يؤمن مجتمعا منفتحا وايجابيا بعيدا عن الانغلاق والسلبية .</a:t>
            </a:r>
            <a:endParaRPr lang="en-US" sz="2800" dirty="0"/>
          </a:p>
          <a:p>
            <a:pPr algn="just"/>
            <a:endParaRPr lang="ar-IQ" dirty="0"/>
          </a:p>
        </p:txBody>
      </p:sp>
    </p:spTree>
    <p:extLst>
      <p:ext uri="{BB962C8B-B14F-4D97-AF65-F5344CB8AC3E}">
        <p14:creationId xmlns:p14="http://schemas.microsoft.com/office/powerpoint/2010/main" val="20597375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48680"/>
            <a:ext cx="7498080" cy="5976664"/>
          </a:xfrm>
        </p:spPr>
        <p:txBody>
          <a:bodyPr>
            <a:normAutofit fontScale="92500" lnSpcReduction="20000"/>
          </a:bodyPr>
          <a:lstStyle/>
          <a:p>
            <a:pPr algn="just"/>
            <a:r>
              <a:rPr lang="ar-IQ" sz="3000" dirty="0"/>
              <a:t>ويجب ان تستثمر وسائل الاعلام امكاناتها في الوصول الى فئات كبيرة ومتعدده من الجماهير في مختلف ارجاء العالم وذلك من خلال : </a:t>
            </a:r>
            <a:endParaRPr lang="en-US" sz="3000" dirty="0"/>
          </a:p>
          <a:p>
            <a:pPr algn="just"/>
            <a:r>
              <a:rPr lang="ar-IQ" sz="3000" dirty="0"/>
              <a:t> 1- الدعوة والترويج لمبادئ الانفتاح الفكري والثقافي على الثقافات الاخرى. </a:t>
            </a:r>
            <a:endParaRPr lang="en-US" sz="3000" dirty="0"/>
          </a:p>
          <a:p>
            <a:pPr algn="just"/>
            <a:r>
              <a:rPr lang="ar-IQ" sz="3000" dirty="0"/>
              <a:t>2- ضرورة التفاعل مع الثقافات تفاعلا ايجابيا يفضي الى تطوير الحضارة الانسانية بمجملها وبما يعمل على تطوير ما هو ايجابي في كل ثقافه واكتسابه ونبذ ورفض كل ما هو سلبي .</a:t>
            </a:r>
            <a:endParaRPr lang="en-US" sz="3000" dirty="0"/>
          </a:p>
          <a:p>
            <a:pPr algn="just"/>
            <a:r>
              <a:rPr lang="ar-IQ" sz="3000" dirty="0"/>
              <a:t>3- فسح المجال لمناقشة الافكار والرؤى المتعدده شريطة ان تكون ايجابية وتدعوا الى تطوير المجتمعات البشرية وان تبتعد عن العنصرية والعدوانية والسلبية </a:t>
            </a:r>
            <a:r>
              <a:rPr lang="ar-IQ" sz="3000" dirty="0" smtClean="0"/>
              <a:t>.</a:t>
            </a:r>
            <a:endParaRPr lang="en-US" sz="3000" dirty="0"/>
          </a:p>
          <a:p>
            <a:pPr algn="just"/>
            <a:r>
              <a:rPr lang="ar-IQ" sz="3000" dirty="0"/>
              <a:t>4- العمل على التحاور بين من ينتمون الى الثقافات المتعدده فلا سبيل الى التقدم والارتقاء وضمان العيش الآمن للبشرية جمعاء الا بالتفاعل والانفتاح على الاخر.</a:t>
            </a:r>
            <a:endParaRPr lang="en-US" sz="3000" dirty="0"/>
          </a:p>
          <a:p>
            <a:endParaRPr lang="ar-IQ" dirty="0"/>
          </a:p>
        </p:txBody>
      </p:sp>
    </p:spTree>
    <p:extLst>
      <p:ext uri="{BB962C8B-B14F-4D97-AF65-F5344CB8AC3E}">
        <p14:creationId xmlns:p14="http://schemas.microsoft.com/office/powerpoint/2010/main" val="3932162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08720"/>
            <a:ext cx="7498080" cy="5544616"/>
          </a:xfrm>
        </p:spPr>
        <p:txBody>
          <a:bodyPr>
            <a:noAutofit/>
          </a:bodyPr>
          <a:lstStyle/>
          <a:p>
            <a:pPr algn="just"/>
            <a:r>
              <a:rPr lang="ar-IQ" sz="2800" dirty="0"/>
              <a:t>ان الانغلاق على الثقافه الواحدة وعدم التفاعل مع الثقافات الاخرى يؤدي بالنتيجه النهائية الى تحجر هذه الثقافه وجمودها وركودها مما يصيبها بالشلل والتخلف والتحجر وعدم مجاراتها للتغيرات والتطورات الحاصلة في البيئة العالمية .</a:t>
            </a:r>
            <a:endParaRPr lang="en-US" sz="2800" dirty="0"/>
          </a:p>
          <a:p>
            <a:pPr algn="just"/>
            <a:r>
              <a:rPr lang="ar-IQ" sz="2800" dirty="0"/>
              <a:t>وتفاعل الثقافات يعني اخذ بعضها من البعض الاخر ماهو ايجابي مما يؤدي الى التكامل بينها وزيادة نضوجها واثرائها وزيادة قيمتها المعنوية والرمزية وزيادة تخصيب قيمها بسبب التنوع والتعدد لهذه الثقافات .</a:t>
            </a:r>
            <a:endParaRPr lang="en-US" sz="2800" dirty="0"/>
          </a:p>
          <a:p>
            <a:endParaRPr lang="ar-IQ" sz="2800" dirty="0"/>
          </a:p>
        </p:txBody>
      </p:sp>
    </p:spTree>
    <p:extLst>
      <p:ext uri="{BB962C8B-B14F-4D97-AF65-F5344CB8AC3E}">
        <p14:creationId xmlns:p14="http://schemas.microsoft.com/office/powerpoint/2010/main" val="27686361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48680"/>
            <a:ext cx="7498080" cy="5699720"/>
          </a:xfrm>
        </p:spPr>
        <p:txBody>
          <a:bodyPr>
            <a:normAutofit fontScale="92500"/>
          </a:bodyPr>
          <a:lstStyle/>
          <a:p>
            <a:pPr algn="just"/>
            <a:r>
              <a:rPr lang="ar-IQ" sz="3000" dirty="0"/>
              <a:t>ويجب ان تكون وسائل الاعلام اداة فاعلة وايجابية في الدعوة الى تفاعل الثقافات وتحاور الحضارات لا ان تكون اداة للتحريض وتشويه صورة الاخر واداة للدعوات العنصرية او الانغلاق على الذات ومحاربة الاخر ونبذه لان مثل هذه الدعوات لن تفضي الا الى تخريب المجتمعات البشرية وتجميد وتحجير الفكر الانساني الذي يحتاج دوما الى التعدد والتنوع والحيوية والاختلاف فهي ادوات رئيسة في انضاجه واثرائه ودفعه الى الامام . ان حتمية اتصال الثقافات الانسانية هي حقيقة لا يمكن لاحد ان ينكرها او ان يقف سدا للحؤول بينها ، بل من الواجب ابداء كل انواع الدعم للاتصال الثقافي وضرورة تشجيع كل الدعوات التي تدعوا الى التحاور والتفاعل وتدعوا الى عدم الغاء الاخر ونبذه لما فيه خير للمجتمعات البشرية جمعاء.</a:t>
            </a:r>
            <a:endParaRPr lang="en-US" sz="3000" dirty="0"/>
          </a:p>
          <a:p>
            <a:endParaRPr lang="ar-IQ" dirty="0"/>
          </a:p>
        </p:txBody>
      </p:sp>
    </p:spTree>
    <p:extLst>
      <p:ext uri="{BB962C8B-B14F-4D97-AF65-F5344CB8AC3E}">
        <p14:creationId xmlns:p14="http://schemas.microsoft.com/office/powerpoint/2010/main" val="3530785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92696"/>
            <a:ext cx="7498080" cy="648072"/>
          </a:xfrm>
        </p:spPr>
        <p:txBody>
          <a:bodyPr>
            <a:normAutofit fontScale="90000"/>
          </a:bodyPr>
          <a:lstStyle/>
          <a:p>
            <a:pPr algn="ctr"/>
            <a:r>
              <a:rPr lang="ar-IQ" sz="4000" b="1" dirty="0">
                <a:effectLst/>
              </a:rPr>
              <a:t>دور تكنولوجيا الاتصال في تفعيل الاتصال الثقافي</a:t>
            </a:r>
            <a:r>
              <a:rPr lang="en-US" sz="4000" dirty="0">
                <a:effectLst/>
              </a:rPr>
              <a:t/>
            </a:r>
            <a:br>
              <a:rPr lang="en-US" sz="4000" dirty="0">
                <a:effectLst/>
              </a:rPr>
            </a:br>
            <a:r>
              <a:rPr lang="ar-IQ" dirty="0">
                <a:effectLst/>
              </a:rPr>
              <a:t> </a:t>
            </a:r>
            <a:endParaRPr lang="en-US" dirty="0">
              <a:effectLst/>
            </a:endParaRPr>
          </a:p>
        </p:txBody>
      </p:sp>
      <p:sp>
        <p:nvSpPr>
          <p:cNvPr id="3" name="Content Placeholder 2"/>
          <p:cNvSpPr>
            <a:spLocks noGrp="1"/>
          </p:cNvSpPr>
          <p:nvPr>
            <p:ph idx="1"/>
          </p:nvPr>
        </p:nvSpPr>
        <p:spPr/>
        <p:txBody>
          <a:bodyPr>
            <a:normAutofit/>
          </a:bodyPr>
          <a:lstStyle/>
          <a:p>
            <a:pPr algn="just"/>
            <a:r>
              <a:rPr lang="ar-IQ" sz="2800" dirty="0"/>
              <a:t>تسهم وسائل الاتصال مساهمه كبيرة في استمرارية التفاعل والاتصال الثقافي بين الشعوب ذات الثقافات المختلفه او المتعدده فقد استعمل الانسان عبر تاريخه الاتصال الشخصي في التواصل بينه وبين الاخرين سواء من الثقافه التي ينتمي اليها او مع الاخرين من الثقافات الاخرى والذي كان اتصاله بهم محدودا بسبب عامل اختلاف اللغه وصعوبة وسائل المواصلات وعدم توفر وسائل الاتصالات المتطورة ، كما هو الحال عليه حاليا .</a:t>
            </a:r>
            <a:endParaRPr lang="en-US" sz="2800" dirty="0"/>
          </a:p>
          <a:p>
            <a:pPr algn="just"/>
            <a:endParaRPr lang="ar-IQ" sz="2800" dirty="0"/>
          </a:p>
        </p:txBody>
      </p:sp>
    </p:spTree>
    <p:extLst>
      <p:ext uri="{BB962C8B-B14F-4D97-AF65-F5344CB8AC3E}">
        <p14:creationId xmlns:p14="http://schemas.microsoft.com/office/powerpoint/2010/main" val="2443557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80728"/>
            <a:ext cx="7498080" cy="5544616"/>
          </a:xfrm>
        </p:spPr>
        <p:txBody>
          <a:bodyPr>
            <a:normAutofit/>
          </a:bodyPr>
          <a:lstStyle/>
          <a:p>
            <a:pPr algn="just"/>
            <a:r>
              <a:rPr lang="ar-IQ" sz="2800" dirty="0"/>
              <a:t>وقد كفلت وسائل الاتصال سواء الشخصية او المتطورة للثقافات الانتشار والوصول الى مسافات بعيده عن المكان الذي وجدت او نمت فيه . </a:t>
            </a:r>
            <a:endParaRPr lang="en-US" sz="2800" dirty="0"/>
          </a:p>
          <a:p>
            <a:pPr algn="just"/>
            <a:r>
              <a:rPr lang="ar-IQ" sz="2800" dirty="0"/>
              <a:t>اذ وفرت وسائل الاتصال لعناصر الثقافه الانتقال من مجتمعات بشرية الى اخرى و وفرت لها استمرارية الانتقال من جيل الى جيل اخر كما انها امنت لها الاليات الضرورية للتلاقح والتمازج والتفاعل مع الثقافات الاخرى عن طريق تناقلها بين الناس او المجتمعات او الشعوب المختلفه .</a:t>
            </a:r>
            <a:endParaRPr lang="en-US" sz="2800" dirty="0"/>
          </a:p>
          <a:p>
            <a:pPr algn="just"/>
            <a:endParaRPr lang="ar-IQ" sz="2800" dirty="0"/>
          </a:p>
        </p:txBody>
      </p:sp>
    </p:spTree>
    <p:extLst>
      <p:ext uri="{BB962C8B-B14F-4D97-AF65-F5344CB8AC3E}">
        <p14:creationId xmlns:p14="http://schemas.microsoft.com/office/powerpoint/2010/main" val="4125835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332656"/>
            <a:ext cx="7498080" cy="936104"/>
          </a:xfrm>
        </p:spPr>
        <p:txBody>
          <a:bodyPr>
            <a:normAutofit fontScale="90000"/>
          </a:bodyPr>
          <a:lstStyle/>
          <a:p>
            <a:pPr algn="ctr"/>
            <a:r>
              <a:rPr lang="ar-IQ" sz="3200" b="1" dirty="0">
                <a:effectLst/>
              </a:rPr>
              <a:t>اولا / دور وسائل الاتصال في تعزيز الاتصال الثقافي بين الشعوب </a:t>
            </a:r>
            <a:endParaRPr lang="ar-IQ" sz="3200" dirty="0"/>
          </a:p>
        </p:txBody>
      </p:sp>
      <p:sp>
        <p:nvSpPr>
          <p:cNvPr id="3" name="Content Placeholder 2"/>
          <p:cNvSpPr>
            <a:spLocks noGrp="1"/>
          </p:cNvSpPr>
          <p:nvPr>
            <p:ph idx="1"/>
          </p:nvPr>
        </p:nvSpPr>
        <p:spPr/>
        <p:txBody>
          <a:bodyPr>
            <a:normAutofit/>
          </a:bodyPr>
          <a:lstStyle/>
          <a:p>
            <a:pPr algn="just"/>
            <a:r>
              <a:rPr lang="ar-IQ" sz="2800" dirty="0"/>
              <a:t>تؤدي وسائل الاتصال الشخصية والجماهيرية وظائف متعدده  لعل ابرزها :</a:t>
            </a:r>
            <a:endParaRPr lang="en-US" sz="2800" dirty="0"/>
          </a:p>
          <a:p>
            <a:pPr algn="just"/>
            <a:r>
              <a:rPr lang="ar-IQ" sz="2800" dirty="0"/>
              <a:t>1- نقل المعلومات والافكار والصور والعواطف بين الافراد وبين المجموعات البشرية المتعدده.</a:t>
            </a:r>
            <a:endParaRPr lang="en-US" sz="2800" dirty="0"/>
          </a:p>
          <a:p>
            <a:pPr algn="just"/>
            <a:r>
              <a:rPr lang="ar-IQ" sz="2800" dirty="0"/>
              <a:t>2- نقل التراث الثقافي من جيل الى جيل .</a:t>
            </a:r>
            <a:endParaRPr lang="en-US" sz="2800" dirty="0"/>
          </a:p>
          <a:p>
            <a:pPr algn="just"/>
            <a:r>
              <a:rPr lang="ar-IQ" sz="2800" dirty="0"/>
              <a:t>3- تعمل على تسهيل الاتصال والتواصل بين الثقافات المختلفه للمجموعات البشرية المتعدده.</a:t>
            </a:r>
            <a:endParaRPr lang="en-US" sz="2800" dirty="0"/>
          </a:p>
          <a:p>
            <a:pPr algn="just"/>
            <a:r>
              <a:rPr lang="ar-IQ" sz="2800" dirty="0"/>
              <a:t>4- تسهم بصورة كبيرة في امكانية ايجاد فرص التحاور والتلاقي والتواصل بين المجموعات البشرية ذات الثقافات المتعدده.</a:t>
            </a:r>
            <a:endParaRPr lang="en-US" sz="2800" dirty="0"/>
          </a:p>
          <a:p>
            <a:endParaRPr lang="ar-IQ" dirty="0"/>
          </a:p>
        </p:txBody>
      </p:sp>
    </p:spTree>
    <p:extLst>
      <p:ext uri="{BB962C8B-B14F-4D97-AF65-F5344CB8AC3E}">
        <p14:creationId xmlns:p14="http://schemas.microsoft.com/office/powerpoint/2010/main" val="3830251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692696"/>
            <a:ext cx="7674056" cy="5555704"/>
          </a:xfrm>
        </p:spPr>
        <p:txBody>
          <a:bodyPr>
            <a:normAutofit/>
          </a:bodyPr>
          <a:lstStyle/>
          <a:p>
            <a:pPr algn="just"/>
            <a:r>
              <a:rPr lang="ar-IQ" sz="2800" dirty="0"/>
              <a:t>وقد قامت وسائل الاعلام التي هي جزء من وسائل الاتصال بدور كبير على مختلف الحقب التاريخيه لظهورها سواء بشكلها البدائي او البسيط او التقني المعقد الذي تمر به حاليا ، في تواصل الثقافات المتعدده وذلك عن طريق زيادة التدفق المعلوماتي بشكل كبير جدا الى الجمهور المختلف الاذواق والمرجعيات واللغات والاصول الاثنيه المتعدده التي يعود اليها .</a:t>
            </a:r>
            <a:endParaRPr lang="en-US" sz="2800" dirty="0"/>
          </a:p>
          <a:p>
            <a:pPr algn="just"/>
            <a:r>
              <a:rPr lang="ar-IQ" sz="2800" dirty="0"/>
              <a:t>وتقنيات الاتصال زادت من تعريف الشعوب بعضها بالبعض الاخر عن طريق التعريف بعاداته وتقاليده ومثله واديانه ومعتقداته والافكار والمبادئ التي يؤمن بها ، فقد اغنت بشكل كبير جدا عن الطرق التقليديه التي كان يتم بها التعرف على الشعوب المختلفه ، ومن هذه الطرق :</a:t>
            </a:r>
            <a:endParaRPr lang="en-US" sz="2800" dirty="0"/>
          </a:p>
          <a:p>
            <a:endParaRPr lang="ar-IQ" dirty="0"/>
          </a:p>
        </p:txBody>
      </p:sp>
    </p:spTree>
    <p:extLst>
      <p:ext uri="{BB962C8B-B14F-4D97-AF65-F5344CB8AC3E}">
        <p14:creationId xmlns:p14="http://schemas.microsoft.com/office/powerpoint/2010/main" val="949550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908720"/>
            <a:ext cx="7674056" cy="5760640"/>
          </a:xfrm>
        </p:spPr>
        <p:txBody>
          <a:bodyPr>
            <a:noAutofit/>
          </a:bodyPr>
          <a:lstStyle/>
          <a:p>
            <a:pPr algn="just"/>
            <a:r>
              <a:rPr lang="ar-IQ" sz="2800" dirty="0"/>
              <a:t>1</a:t>
            </a:r>
            <a:r>
              <a:rPr lang="ar-IQ" sz="2800" b="1" dirty="0"/>
              <a:t>- السفر / </a:t>
            </a:r>
            <a:r>
              <a:rPr lang="ar-IQ" sz="2800" dirty="0"/>
              <a:t>والذي كانت حركته بطيئة تبعا للوسائل المستعمله فيه وكانت تمتاز بالبدائية وبالتالي فهي بطيئة الحركه الامر الذي ادى الى بطئ انتقال البشر ومن ثم بطئ انتقال الافكار والذي ادى الى بطئ حركة تفاعل الشعوب مع بعضها  </a:t>
            </a:r>
            <a:r>
              <a:rPr lang="ar-IQ" sz="2800" dirty="0" smtClean="0"/>
              <a:t>.</a:t>
            </a:r>
          </a:p>
          <a:p>
            <a:pPr algn="just"/>
            <a:endParaRPr lang="en-US" sz="2800" dirty="0"/>
          </a:p>
          <a:p>
            <a:pPr algn="just"/>
            <a:r>
              <a:rPr lang="ar-IQ" sz="2800" dirty="0"/>
              <a:t>2- </a:t>
            </a:r>
            <a:r>
              <a:rPr lang="ar-IQ" sz="2800" b="1" dirty="0"/>
              <a:t>الرواية /</a:t>
            </a:r>
            <a:r>
              <a:rPr lang="ar-IQ" sz="2800" dirty="0"/>
              <a:t> انتقال الروايات من فرد الى اخر او من جيل الى اخر الامر الذي اشار الى بطئ حركة تعرف المجموعات البشرية بعضها بالبعض الاخر لاسيما المجموعات المتباعدة جغرافيا </a:t>
            </a:r>
            <a:r>
              <a:rPr lang="ar-IQ" sz="2800" dirty="0" smtClean="0"/>
              <a:t>.</a:t>
            </a:r>
          </a:p>
          <a:p>
            <a:pPr algn="just"/>
            <a:endParaRPr lang="ar-IQ" sz="2800" dirty="0" smtClean="0"/>
          </a:p>
          <a:p>
            <a:pPr algn="just"/>
            <a:endParaRPr lang="ar-IQ" sz="2400" dirty="0"/>
          </a:p>
        </p:txBody>
      </p:sp>
    </p:spTree>
    <p:extLst>
      <p:ext uri="{BB962C8B-B14F-4D97-AF65-F5344CB8AC3E}">
        <p14:creationId xmlns:p14="http://schemas.microsoft.com/office/powerpoint/2010/main" val="343260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92696"/>
            <a:ext cx="7498080" cy="5555704"/>
          </a:xfrm>
        </p:spPr>
        <p:txBody>
          <a:bodyPr/>
          <a:lstStyle/>
          <a:p>
            <a:pPr algn="just"/>
            <a:r>
              <a:rPr lang="ar-IQ" dirty="0"/>
              <a:t>3</a:t>
            </a:r>
            <a:r>
              <a:rPr lang="ar-IQ" sz="2800" dirty="0"/>
              <a:t>- </a:t>
            </a:r>
            <a:r>
              <a:rPr lang="ar-IQ" sz="2800" b="1" dirty="0"/>
              <a:t>الحروب والغزوات / </a:t>
            </a:r>
            <a:r>
              <a:rPr lang="ar-IQ" sz="2800" dirty="0"/>
              <a:t>مثلت طريقة من طرق تفاعل الثقافات ولو بطريقة تصادمية ، وصلت في بعض الاحيان الى درجة الصراع الذي ادى الى فناء امة دون اخرى ، او ادى هذا الصراع الى بقاء حالة الحرب مستمرة لفترات طويلة من الزمن . الا انها ادت بطريقة او باخرى الى تعريف الامم بعضها بالبعض الاخر ونقلها اساليبا وطرقا وانماطا معينه ومجموعة مصطلحات ومفردات لغوية من ثقافة تلك الامه المتصادمه معها والامثلة التاريخيه كثيره في هذا المجال .</a:t>
            </a:r>
          </a:p>
        </p:txBody>
      </p:sp>
    </p:spTree>
    <p:extLst>
      <p:ext uri="{BB962C8B-B14F-4D97-AF65-F5344CB8AC3E}">
        <p14:creationId xmlns:p14="http://schemas.microsoft.com/office/powerpoint/2010/main" val="2535367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76672"/>
            <a:ext cx="7498080" cy="5976664"/>
          </a:xfrm>
        </p:spPr>
        <p:txBody>
          <a:bodyPr>
            <a:normAutofit/>
          </a:bodyPr>
          <a:lstStyle/>
          <a:p>
            <a:pPr algn="just"/>
            <a:r>
              <a:rPr lang="ar-IQ" sz="2800" dirty="0"/>
              <a:t>الا ان وسائل الاتصال مثلت اكثر الطرق الحضارية والسلمية فعالية في تفعيل وتطوير وزيادة الاتصال الثقافي بين الامم والشعوب وادت ادوارا مهمه وكبيره لايمكن قياسها او حسابها بسهولة مقارنة بأي طريقة اخرى لاتصال الثقافات العالمية ومارست ادوارا متعددة حسب نوعية الوسيلة الاعلامية ومدى سهولة وصولها الى الجمهور وتفاعله معها .</a:t>
            </a:r>
            <a:endParaRPr lang="en-US" sz="2800" dirty="0"/>
          </a:p>
          <a:p>
            <a:pPr algn="just"/>
            <a:r>
              <a:rPr lang="ar-IQ" sz="2800" dirty="0"/>
              <a:t>فاسهمت كل وسيلة اعلامية تبعا لامكاناتها ومواصفات عملها سواء الصحافه او الكتب او السينما او الاذاعة والقنوات التلفازية الارضية والفضائية والوسيلة الحديثة من المواقع الالكترونية على شبكة المعلومات العالمية (الانترنت) فأدت كلها مجتمعة خدمات لا تحصى للاتصال الثقافي العالمي وزادت من تفاعله وتطويره .</a:t>
            </a:r>
          </a:p>
        </p:txBody>
      </p:sp>
    </p:spTree>
    <p:extLst>
      <p:ext uri="{BB962C8B-B14F-4D97-AF65-F5344CB8AC3E}">
        <p14:creationId xmlns:p14="http://schemas.microsoft.com/office/powerpoint/2010/main" val="4111623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48680"/>
            <a:ext cx="7498080" cy="868958"/>
          </a:xfrm>
        </p:spPr>
        <p:txBody>
          <a:bodyPr>
            <a:normAutofit fontScale="90000"/>
          </a:bodyPr>
          <a:lstStyle/>
          <a:p>
            <a:pPr algn="ctr"/>
            <a:r>
              <a:rPr lang="ar-IQ" sz="3600" b="1" dirty="0">
                <a:effectLst/>
              </a:rPr>
              <a:t>ثانيا / دور تطور التقنيات الاعلامية في زيادة امكانات وسائل الاعلام في زيادة الاتصال الثقافي بين الامم </a:t>
            </a:r>
            <a:r>
              <a:rPr lang="en-US" dirty="0">
                <a:effectLst/>
              </a:rPr>
              <a:t/>
            </a:r>
            <a:br>
              <a:rPr lang="en-US" dirty="0">
                <a:effectLst/>
              </a:rPr>
            </a:br>
            <a:endParaRPr lang="ar-IQ" dirty="0"/>
          </a:p>
        </p:txBody>
      </p:sp>
      <p:sp>
        <p:nvSpPr>
          <p:cNvPr id="3" name="Content Placeholder 2"/>
          <p:cNvSpPr>
            <a:spLocks noGrp="1"/>
          </p:cNvSpPr>
          <p:nvPr>
            <p:ph idx="1"/>
          </p:nvPr>
        </p:nvSpPr>
        <p:spPr>
          <a:xfrm>
            <a:off x="1435608" y="1447800"/>
            <a:ext cx="7498080" cy="5077544"/>
          </a:xfrm>
        </p:spPr>
        <p:txBody>
          <a:bodyPr>
            <a:normAutofit/>
          </a:bodyPr>
          <a:lstStyle/>
          <a:p>
            <a:pPr algn="just"/>
            <a:r>
              <a:rPr lang="ar-IQ" sz="2800" dirty="0"/>
              <a:t>ساهم تطور التقنيات المستعمله في وسائل الاعلام في زياده امكانات وصولها الى فئات كبيرة و واسعه من الجمهور في الدولة التي تصدر بها الوسيلة الاعلامية او الدول القريبة لها جغرافيا او حتى مجموعه كبيرة من الدول البعيدة عنها بمسافات جغرافية كبيرة جدا .</a:t>
            </a:r>
            <a:endParaRPr lang="en-US" sz="2800" dirty="0"/>
          </a:p>
          <a:p>
            <a:pPr algn="just"/>
            <a:r>
              <a:rPr lang="ar-IQ" sz="2800" dirty="0"/>
              <a:t>الامر الذي سهل وصول مضمونات وسائل الاعلام الى جمهور كبير جدا ليصبح جمهور هذه الوسائل ليس محليا فحسب ، وانما جمهورا عالميا لكثير من هذه الوسائل وما زاد من امكانات تاثيرها محليا واقليميا ودوليا وعمل على توحيد تلقي هذا الجمهور للمواد والمضمونات نفسها وان كانوا ينتمون الى خلفيات ثقافية وقومية وفكرية متباينة .</a:t>
            </a:r>
            <a:endParaRPr lang="en-US" sz="2800" dirty="0"/>
          </a:p>
          <a:p>
            <a:pPr algn="just"/>
            <a:endParaRPr lang="ar-IQ" sz="2800" dirty="0"/>
          </a:p>
        </p:txBody>
      </p:sp>
    </p:spTree>
    <p:extLst>
      <p:ext uri="{BB962C8B-B14F-4D97-AF65-F5344CB8AC3E}">
        <p14:creationId xmlns:p14="http://schemas.microsoft.com/office/powerpoint/2010/main" val="1671127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TotalTime>
  <Words>1332</Words>
  <Application>Microsoft Office PowerPoint</Application>
  <PresentationFormat>On-screen Show (4:3)</PresentationFormat>
  <Paragraphs>44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مادة تقنيات الاتصال</vt:lpstr>
      <vt:lpstr>دور تكنولوجيا الاتصال في تفعيل الاتصال الثقافي  </vt:lpstr>
      <vt:lpstr>PowerPoint Presentation</vt:lpstr>
      <vt:lpstr>اولا / دور وسائل الاتصال في تعزيز الاتصال الثقافي بين الشعوب </vt:lpstr>
      <vt:lpstr>PowerPoint Presentation</vt:lpstr>
      <vt:lpstr>PowerPoint Presentation</vt:lpstr>
      <vt:lpstr>PowerPoint Presentation</vt:lpstr>
      <vt:lpstr>PowerPoint Presentation</vt:lpstr>
      <vt:lpstr>ثانيا / دور تطور التقنيات الاعلامية في زيادة امكانات وسائل الاعلام في زيادة الاتصال الثقافي بين الامم  </vt:lpstr>
      <vt:lpstr>PowerPoint Presentation</vt:lpstr>
      <vt:lpstr>PowerPoint Presentation</vt:lpstr>
      <vt:lpstr>PowerPoint Presentation</vt:lpstr>
      <vt:lpstr>ثالثا / حتمية الاتصال الثقافي بين شعوب العالم </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7</cp:revision>
  <dcterms:created xsi:type="dcterms:W3CDTF">2020-05-15T22:31:33Z</dcterms:created>
  <dcterms:modified xsi:type="dcterms:W3CDTF">2020-05-19T23:57:04Z</dcterms:modified>
</cp:coreProperties>
</file>