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53" d="100"/>
          <a:sy n="53" d="100"/>
        </p:scale>
        <p:origin x="-96" y="-33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26/09/1441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26/09/1441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26/09/1441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26/09/1441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26/09/1441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26/09/1441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pPr/>
              <a:t>26/09/1441</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pPr/>
              <a:t>26/09/1441</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pPr/>
              <a:t>26/09/1441</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26/09/1441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26/09/1441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pPr/>
              <a:t>26/09/1441</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142853"/>
            <a:ext cx="7772400" cy="1071569"/>
          </a:xfrm>
        </p:spPr>
        <p:style>
          <a:lnRef idx="1">
            <a:schemeClr val="accent2"/>
          </a:lnRef>
          <a:fillRef idx="2">
            <a:schemeClr val="accent2"/>
          </a:fillRef>
          <a:effectRef idx="1">
            <a:schemeClr val="accent2"/>
          </a:effectRef>
          <a:fontRef idx="minor">
            <a:schemeClr val="dk1"/>
          </a:fontRef>
        </p:style>
        <p:txBody>
          <a:bodyPr/>
          <a:lstStyle/>
          <a:p>
            <a:r>
              <a:rPr lang="ar-IQ" dirty="0" smtClean="0"/>
              <a:t>مدرسة التقليب</a:t>
            </a:r>
            <a:endParaRPr lang="ar-IQ" dirty="0"/>
          </a:p>
        </p:txBody>
      </p:sp>
      <p:sp>
        <p:nvSpPr>
          <p:cNvPr id="3" name="عنوان فرعي 2"/>
          <p:cNvSpPr>
            <a:spLocks noGrp="1"/>
          </p:cNvSpPr>
          <p:nvPr>
            <p:ph type="subTitle" idx="1"/>
          </p:nvPr>
        </p:nvSpPr>
        <p:spPr>
          <a:xfrm>
            <a:off x="428596" y="1500174"/>
            <a:ext cx="8501122" cy="4138626"/>
          </a:xfrm>
        </p:spPr>
        <p:style>
          <a:lnRef idx="1">
            <a:schemeClr val="accent1"/>
          </a:lnRef>
          <a:fillRef idx="2">
            <a:schemeClr val="accent1"/>
          </a:fillRef>
          <a:effectRef idx="1">
            <a:schemeClr val="accent1"/>
          </a:effectRef>
          <a:fontRef idx="minor">
            <a:schemeClr val="dk1"/>
          </a:fontRef>
        </p:style>
        <p:txBody>
          <a:bodyPr/>
          <a:lstStyle/>
          <a:p>
            <a:pPr algn="r"/>
            <a:r>
              <a:rPr lang="ar-IQ" b="1" dirty="0" smtClean="0">
                <a:solidFill>
                  <a:srgbClr val="FF0000"/>
                </a:solidFill>
                <a:effectLst>
                  <a:outerShdw blurRad="38100" dist="38100" dir="2700000" algn="tl">
                    <a:srgbClr val="000000">
                      <a:alpha val="43137"/>
                    </a:srgbClr>
                  </a:outerShdw>
                </a:effectLst>
              </a:rPr>
              <a:t>النظام العام لهذه المدرسة:</a:t>
            </a:r>
          </a:p>
          <a:p>
            <a:pPr algn="just"/>
            <a:r>
              <a:rPr lang="ar-IQ" dirty="0" smtClean="0"/>
              <a:t>     </a:t>
            </a:r>
            <a:r>
              <a:rPr lang="ar-IQ" dirty="0" smtClean="0">
                <a:solidFill>
                  <a:schemeClr val="tx1"/>
                </a:solidFill>
              </a:rPr>
              <a:t>أقدم المدارس المعجمية العربية، تميزت معجمات هذه المدرسة بنظام تقليب اللغة الذي ابتكره الخليل بن أحمد الفراهيدي، فكل لفظة تقلب على كل وجه ، فتتولد منها ألفاظ أخرى ، فيفسر مستعملها وينبه على مهملها ، فمثلا (ضرب) تقليباتها (ضبر، رضب، بضر، ربض، برض) وهذه الألفاظ وما يشتق منها مرتبة في المعجم حسب مخارج حروفها الأبعد مخرجا له تقدم في الذكر على الأقرب. </a:t>
            </a:r>
            <a:r>
              <a:rPr lang="ar-IQ" dirty="0" smtClean="0"/>
              <a:t>   </a:t>
            </a:r>
            <a:endParaRPr lang="ar-IQ"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dirty="0"/>
          </a:p>
        </p:txBody>
      </p:sp>
      <p:sp>
        <p:nvSpPr>
          <p:cNvPr id="3" name="عنصر نائب للمحتوى 2"/>
          <p:cNvSpPr>
            <a:spLocks noGrp="1"/>
          </p:cNvSpPr>
          <p:nvPr>
            <p:ph idx="1"/>
          </p:nvPr>
        </p:nvSpPr>
        <p:spPr>
          <a:xfrm>
            <a:off x="457200" y="1571612"/>
            <a:ext cx="8229600" cy="4500594"/>
          </a:xfrm>
        </p:spPr>
        <p:txBody>
          <a:bodyPr>
            <a:normAutofit fontScale="70000" lnSpcReduction="20000"/>
          </a:bodyPr>
          <a:lstStyle/>
          <a:p>
            <a:pPr algn="just">
              <a:buNone/>
            </a:pPr>
            <a:r>
              <a:rPr lang="ar-IQ" dirty="0" smtClean="0"/>
              <a:t>   </a:t>
            </a:r>
          </a:p>
          <a:p>
            <a:pPr algn="just">
              <a:buNone/>
            </a:pPr>
            <a:r>
              <a:rPr lang="ar-IQ" b="1" dirty="0" smtClean="0"/>
              <a:t>       ألفه الخليل بن أحمد الفراهيدي، وقد دارت حول نسبته إليه شبهات كثيرة ، والحق أن العين للخليل بن أحمد، وأن ما ورد فيه من خلط في النسخة التي وصلت إلينا هو من عمل النساخ والوراقين. </a:t>
            </a:r>
          </a:p>
          <a:p>
            <a:pPr algn="just">
              <a:buNone/>
            </a:pPr>
            <a:endParaRPr lang="ar-IQ" b="1" dirty="0" smtClean="0"/>
          </a:p>
          <a:p>
            <a:pPr algn="just">
              <a:buNone/>
            </a:pPr>
            <a:r>
              <a:rPr lang="ar-IQ" b="1" dirty="0" smtClean="0"/>
              <a:t>        أراد الخليل لمعجمه أن يستوعب كلام العرب الواضح والغريب، فرتب المــــواد اللغوية في كتابه حسب مخارج الأصوات من الحلق هكذا( ع ح هـ خ غ/ ق ك /ج ش ض/ ص س ز /ط د ت/ ظ ذ ث/ ل ن/ ف ب م / و ا </a:t>
            </a:r>
            <a:r>
              <a:rPr lang="ar-IQ" b="1" dirty="0" err="1" smtClean="0"/>
              <a:t>ي</a:t>
            </a:r>
            <a:r>
              <a:rPr lang="ar-IQ" b="1" dirty="0" smtClean="0"/>
              <a:t>) وبدأ الخليل بن أحمد معجمه بالعين لأنه أبعد الحروف مخرجا في الحلق، ونظم الألفاظ حسب أصولها بعد تجريدها من الحروف الزوائد، وجعل لكل حرف كتابا قسمه إلى أربعة أقسام : الثنائي المضاعف،مثل: عفّ وعقّ، والثلاثي الصحيح، مثل:علم، والثلاثي المعتل بحرف واحد، مثل عون، والثلاثي اللفيف المعتل بحرفين، مثل وعى، والرباعي،مثل دحرج، والخماسي، مثل جحمرش، ثم قلب المواد اللغوية الموزعة على هذه الأبواب.</a:t>
            </a:r>
          </a:p>
          <a:p>
            <a:pPr>
              <a:buNone/>
            </a:pPr>
            <a:endParaRPr lang="ar-IQ" b="1" dirty="0"/>
          </a:p>
        </p:txBody>
      </p:sp>
      <p:sp>
        <p:nvSpPr>
          <p:cNvPr id="4" name="شكل بيضاوي 3"/>
          <p:cNvSpPr/>
          <p:nvPr/>
        </p:nvSpPr>
        <p:spPr>
          <a:xfrm>
            <a:off x="1071538" y="285728"/>
            <a:ext cx="6500858" cy="1000132"/>
          </a:xfrm>
          <a:prstGeom prst="ellipse">
            <a:avLst/>
          </a:prstGeom>
        </p:spPr>
        <p:style>
          <a:lnRef idx="1">
            <a:schemeClr val="accent3"/>
          </a:lnRef>
          <a:fillRef idx="2">
            <a:schemeClr val="accent3"/>
          </a:fillRef>
          <a:effectRef idx="1">
            <a:schemeClr val="accent3"/>
          </a:effectRef>
          <a:fontRef idx="minor">
            <a:schemeClr val="dk1"/>
          </a:fontRef>
        </p:style>
        <p:txBody>
          <a:bodyPr rtlCol="1" anchor="ctr"/>
          <a:lstStyle/>
          <a:p>
            <a:pPr algn="ctr"/>
            <a:r>
              <a:rPr lang="ar-IQ" sz="4000" b="1" dirty="0" smtClean="0">
                <a:effectLst>
                  <a:outerShdw blurRad="38100" dist="38100" dir="2700000" algn="tl">
                    <a:srgbClr val="000000">
                      <a:alpha val="43137"/>
                    </a:srgbClr>
                  </a:outerShdw>
                </a:effectLst>
              </a:rPr>
              <a:t>كتاب العين</a:t>
            </a:r>
            <a:endParaRPr lang="ar-IQ" sz="4000" b="1"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a:xfrm>
            <a:off x="571472" y="285728"/>
            <a:ext cx="8158162" cy="5929354"/>
          </a:xfrm>
        </p:spPr>
        <p:style>
          <a:lnRef idx="1">
            <a:schemeClr val="accent5"/>
          </a:lnRef>
          <a:fillRef idx="2">
            <a:schemeClr val="accent5"/>
          </a:fillRef>
          <a:effectRef idx="1">
            <a:schemeClr val="accent5"/>
          </a:effectRef>
          <a:fontRef idx="minor">
            <a:schemeClr val="dk1"/>
          </a:fontRef>
        </p:style>
        <p:txBody>
          <a:bodyPr>
            <a:normAutofit fontScale="85000" lnSpcReduction="20000"/>
          </a:bodyPr>
          <a:lstStyle/>
          <a:p>
            <a:pPr algn="just">
              <a:buNone/>
            </a:pPr>
            <a:r>
              <a:rPr lang="ar-IQ" dirty="0" smtClean="0"/>
              <a:t>    وكان الخليل يشير إلى ما هو مستعمل وما هو غير مستعمل من هذه التقاليب .</a:t>
            </a:r>
          </a:p>
          <a:p>
            <a:pPr algn="just">
              <a:buNone/>
            </a:pPr>
            <a:r>
              <a:rPr lang="ar-IQ" dirty="0" smtClean="0"/>
              <a:t>استعان الخليل في شرحه للألفاظ ومشتقاتها علـــى المصادر الموثوق بها ، وأخذ شواهده من القرآن الكريم والحديث النبوي الشريف ومأثور كلام العرب نثرا وشعرا وأمثالا وحكما.</a:t>
            </a:r>
          </a:p>
          <a:p>
            <a:pPr algn="just">
              <a:buNone/>
            </a:pPr>
            <a:r>
              <a:rPr lang="ar-IQ" dirty="0" smtClean="0"/>
              <a:t>  طبع الجزء الأول من هذا المعجم لأول مرة سنة 1967م </a:t>
            </a:r>
          </a:p>
          <a:p>
            <a:pPr algn="just">
              <a:buNone/>
            </a:pPr>
            <a:r>
              <a:rPr lang="ar-IQ" dirty="0" smtClean="0"/>
              <a:t>  وقد اختصر الزبيدي(ت 379هـ) معجم العين في معجم آخر أسماه (مختصر العين)، وفيه حذف الزبيدي شواهد العين، وصحح ما وجده مصحفا ملتزما ترتيب الخليل ، وقد طبع هذا المعجم كاملا سنة 1980م بتحقيق إبراهيم السامرائي والدكتور مهدي المخزومي. وقد تأثر العلماء بمنهج الخليل في تأليف كتاب العين فحذا حذوه علماء المشرق والمغرب ، ويذكر أن العين عندما وصل بلاد الأندلس تناوله علماؤها بالدرس والتحليل وانتهجوا نهج الخليل فألف أبو علي القالي( ت356 هـ) كتابه البارع، وأبو منصور الأزهري (ت370هـ) الذي ألف تهذيب اللغة،وابن سيده (ت 458هـ) الذي سلك مسلك الخليل في الترتيب وألف معجم ( المحكم والمحيط الأعظم)، وسنعرف بهذين المعجمين</a:t>
            </a:r>
            <a:endParaRPr lang="ar-IQ"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0">
            <a:schemeClr val="dk1"/>
          </a:lnRef>
          <a:fillRef idx="3">
            <a:schemeClr val="dk1"/>
          </a:fillRef>
          <a:effectRef idx="3">
            <a:schemeClr val="dk1"/>
          </a:effectRef>
          <a:fontRef idx="minor">
            <a:schemeClr val="lt1"/>
          </a:fontRef>
        </p:style>
        <p:txBody>
          <a:bodyPr>
            <a:normAutofit fontScale="90000"/>
          </a:bodyPr>
          <a:lstStyle/>
          <a:p>
            <a:r>
              <a:rPr lang="ar-IQ" dirty="0" smtClean="0"/>
              <a:t>الطريقة المثلى للعثور على الكلمة في معجم العين</a:t>
            </a:r>
            <a:endParaRPr lang="ar-IQ" dirty="0"/>
          </a:p>
        </p:txBody>
      </p:sp>
      <p:sp>
        <p:nvSpPr>
          <p:cNvPr id="3" name="عنصر نائب للمحتوى 2"/>
          <p:cNvSpPr>
            <a:spLocks noGrp="1"/>
          </p:cNvSpPr>
          <p:nvPr>
            <p:ph idx="1"/>
          </p:nvPr>
        </p:nvSpPr>
        <p:spPr>
          <a:xfrm>
            <a:off x="457200" y="1600201"/>
            <a:ext cx="8229600" cy="4186254"/>
          </a:xfrm>
        </p:spPr>
        <p:txBody>
          <a:bodyPr>
            <a:normAutofit fontScale="85000" lnSpcReduction="10000"/>
          </a:bodyPr>
          <a:lstStyle/>
          <a:p>
            <a:pPr>
              <a:buNone/>
            </a:pPr>
            <a:r>
              <a:rPr lang="ar-IQ" dirty="0" smtClean="0"/>
              <a:t> </a:t>
            </a:r>
          </a:p>
          <a:p>
            <a:pPr>
              <a:buNone/>
            </a:pPr>
            <a:r>
              <a:rPr lang="ar-IQ" dirty="0" smtClean="0"/>
              <a:t>   أن نجرد الكلمة المراد معرفة معناها من الحروف المزيدة ، فإذا كانت الكلمة (تجاوز) حذفت التاء والألف وبقي المجرد(ج وز)، ثم يعاد ترتيب حروفها على حسب المخارج  فتصبح (ج زو)، ثم نبحث عن الموضع الملائم لها فنجدها مع أخواتها في كتاب الجيم باب الثلاثي المعتل  بحرف واحد، مادة الجيم مع الزاي وأحد حروف العلة.</a:t>
            </a:r>
          </a:p>
          <a:p>
            <a:pPr>
              <a:buNone/>
            </a:pPr>
            <a:r>
              <a:rPr lang="ar-IQ" dirty="0" smtClean="0"/>
              <a:t>  فالعين طمأن المراجع له ؛ بأنه سيجد طلبته والسبب أن الخليل أراد بنظام التقليب حصر اللغة ، وأتبعه بنظام أخر من الترتيب يجعل المراجع لمعجمه على معرفة بالموضع الذي يجب أن يبحث فيه عن اللفظة التي استغلق معناها عليه. </a:t>
            </a:r>
            <a:endParaRPr lang="ar-IQ"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lstStyle/>
          <a:p>
            <a:r>
              <a:rPr lang="ar-IQ" dirty="0" smtClean="0"/>
              <a:t>عيوب العين وأسبابها</a:t>
            </a:r>
            <a:endParaRPr lang="ar-IQ" dirty="0"/>
          </a:p>
        </p:txBody>
      </p:sp>
      <p:sp>
        <p:nvSpPr>
          <p:cNvPr id="3" name="عنصر نائب للمحتوى 2"/>
          <p:cNvSpPr>
            <a:spLocks noGrp="1"/>
          </p:cNvSpPr>
          <p:nvPr>
            <p:ph idx="1"/>
          </p:nvPr>
        </p:nvSpPr>
        <p:spPr/>
        <p:txBody>
          <a:bodyPr/>
          <a:lstStyle/>
          <a:p>
            <a:pPr algn="just">
              <a:buNone/>
            </a:pPr>
            <a:r>
              <a:rPr lang="ar-IQ" dirty="0" smtClean="0"/>
              <a:t>     وفي العين أخطاء كثيرة لا تجوز على أصغر تلامذة الخليل، وتعليل ذلك يعود إلى أن الخليل مات بعد أن وضع خطة كتابة  العين دون أن ينفذها أو مات بعد أن أنجز جزءا منه وكان الذي أتمه تلميذه الليث بن المظفر ، فارتكب أخطاء كثيرة عابت الكتاب، والحق أن اتهام الليث بكل الأخطاء التي في العين أمر غير صحيح لأن الكتاب تسربت له زيادات في أزمنة متعددة ومتأخرة جلبت عليه كثيرا من النقد</a:t>
            </a:r>
            <a:endParaRPr lang="ar-IQ"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normAutofit/>
          </a:bodyPr>
          <a:lstStyle/>
          <a:p>
            <a:r>
              <a:rPr lang="ar-IQ" sz="2800" dirty="0" smtClean="0"/>
              <a:t>البارع في اللغة </a:t>
            </a:r>
            <a:br>
              <a:rPr lang="ar-IQ" sz="2800" dirty="0" smtClean="0"/>
            </a:br>
            <a:r>
              <a:rPr lang="ar-IQ" sz="2800" dirty="0" smtClean="0"/>
              <a:t>لأبي علي إسماعيل بن القاسم القالي(ت 356هـ)</a:t>
            </a:r>
            <a:endParaRPr lang="ar-IQ" sz="2800" dirty="0"/>
          </a:p>
        </p:txBody>
      </p:sp>
      <p:sp>
        <p:nvSpPr>
          <p:cNvPr id="3" name="عنصر نائب للمحتوى 2"/>
          <p:cNvSpPr>
            <a:spLocks noGrp="1"/>
          </p:cNvSpPr>
          <p:nvPr>
            <p:ph idx="1"/>
          </p:nvPr>
        </p:nvSpPr>
        <p:spPr/>
        <p:txBody>
          <a:bodyPr>
            <a:normAutofit fontScale="85000" lnSpcReduction="10000"/>
          </a:bodyPr>
          <a:lstStyle/>
          <a:p>
            <a:pPr>
              <a:buNone/>
            </a:pPr>
            <a:r>
              <a:rPr lang="ar-IQ" dirty="0" smtClean="0"/>
              <a:t>   </a:t>
            </a:r>
          </a:p>
          <a:p>
            <a:pPr algn="just">
              <a:buNone/>
            </a:pPr>
            <a:r>
              <a:rPr lang="ar-IQ" dirty="0" smtClean="0"/>
              <a:t>       أول معجم ظهر في الأندلس ،  يبدو أن أبا علي القالي أراد من تأليف البارع  تلافي النقص  والاضطراب الذي لمسه في كتاب العين </a:t>
            </a:r>
            <a:r>
              <a:rPr lang="ar-IQ" dirty="0" err="1" smtClean="0"/>
              <a:t>و</a:t>
            </a:r>
            <a:r>
              <a:rPr lang="ar-IQ" dirty="0" smtClean="0"/>
              <a:t> جمهرة اللغة لابن دريد (ت 321هـ)، وقد اعتمد القالي في تأليف معجمه على نسخة من نسخ العين التي نقلت إلى الأندلس وارتأى أن يخالف في ترتيب الحروف بعض الشيء ، وأضاف ما ظنه الخليل مهملا، ونسب الشواهد غير المنسوبة إلى قائليها ، وأكمل ما اجتزئ منها ، مع إضافات وجدها في كتب اللغة  المختلفة.</a:t>
            </a:r>
          </a:p>
          <a:p>
            <a:pPr algn="just">
              <a:buNone/>
            </a:pPr>
            <a:r>
              <a:rPr lang="ar-IQ" dirty="0" smtClean="0"/>
              <a:t>       وذهب محقق البارع هاشم الطعان </a:t>
            </a:r>
            <a:r>
              <a:rPr lang="ar-IQ" smtClean="0"/>
              <a:t>إلى عدّ </a:t>
            </a:r>
            <a:r>
              <a:rPr lang="ar-IQ" dirty="0" smtClean="0"/>
              <a:t>البارع نسخة أخرى للعين لأنه وجد تطابقا (حذو القذة بالقذة ) بين البارع والعين.</a:t>
            </a:r>
          </a:p>
          <a:p>
            <a:pPr algn="just">
              <a:buNone/>
            </a:pPr>
            <a:r>
              <a:rPr lang="ar-IQ" dirty="0" smtClean="0"/>
              <a:t>    لم يصل </a:t>
            </a:r>
            <a:r>
              <a:rPr lang="ar-IQ" b="1" dirty="0" smtClean="0">
                <a:solidFill>
                  <a:srgbClr val="FF0000"/>
                </a:solidFill>
              </a:rPr>
              <a:t>البارع</a:t>
            </a:r>
            <a:r>
              <a:rPr lang="ar-IQ" dirty="0" smtClean="0"/>
              <a:t> كاملا وما طبع منه إنما هو بعض من كل . </a:t>
            </a:r>
          </a:p>
          <a:p>
            <a:pPr algn="just">
              <a:buNone/>
            </a:pPr>
            <a:endParaRPr lang="ar-IQ"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110</TotalTime>
  <Words>742</Words>
  <Application>Microsoft Office PowerPoint</Application>
  <PresentationFormat>عرض على الشاشة (3:4)‏</PresentationFormat>
  <Paragraphs>23</Paragraphs>
  <Slides>6</Slides>
  <Notes>0</Notes>
  <HiddenSlides>0</HiddenSlides>
  <MMClips>0</MMClips>
  <ScaleCrop>false</ScaleCrop>
  <HeadingPairs>
    <vt:vector size="4" baseType="variant">
      <vt:variant>
        <vt:lpstr>سمة</vt:lpstr>
      </vt:variant>
      <vt:variant>
        <vt:i4>1</vt:i4>
      </vt:variant>
      <vt:variant>
        <vt:lpstr>عناوين الشرائح</vt:lpstr>
      </vt:variant>
      <vt:variant>
        <vt:i4>6</vt:i4>
      </vt:variant>
    </vt:vector>
  </HeadingPairs>
  <TitlesOfParts>
    <vt:vector size="7" baseType="lpstr">
      <vt:lpstr>سمة Office</vt:lpstr>
      <vt:lpstr>مدرسة التقليب</vt:lpstr>
      <vt:lpstr>الشريحة 2</vt:lpstr>
      <vt:lpstr>الشريحة 3</vt:lpstr>
      <vt:lpstr>الطريقة المثلى للعثور على الكلمة في معجم العين</vt:lpstr>
      <vt:lpstr>عيوب العين وأسبابها</vt:lpstr>
      <vt:lpstr>البارع في اللغة  لأبي علي إسماعيل بن القاسم القالي(ت 356هـ)</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مدرسة التقليب</dc:title>
  <dc:creator>hp</dc:creator>
  <cp:lastModifiedBy>King Soft 2</cp:lastModifiedBy>
  <cp:revision>16</cp:revision>
  <dcterms:created xsi:type="dcterms:W3CDTF">2020-05-17T22:07:03Z</dcterms:created>
  <dcterms:modified xsi:type="dcterms:W3CDTF">2020-05-18T01:47:45Z</dcterms:modified>
</cp:coreProperties>
</file>