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id Jabbar HABIB" initials="RJH" lastIdx="1" clrIdx="0">
    <p:extLst>
      <p:ext uri="{19B8F6BF-5375-455C-9EA6-DF929625EA0E}">
        <p15:presenceInfo xmlns:p15="http://schemas.microsoft.com/office/powerpoint/2012/main" userId="d042c86974bfc2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14T00:19:45.182" idx="1">
    <p:pos x="1032" y="1661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15D68-E24A-4BF1-B6F1-5A70CF7FC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innerShdw blurRad="114300">
              <a:prstClr val="black"/>
            </a:innerShdw>
          </a:effectLst>
        </p:spPr>
        <p:txBody>
          <a:bodyPr/>
          <a:lstStyle/>
          <a:p>
            <a:pPr algn="ctr"/>
            <a:r>
              <a:rPr lang="fr-FR" sz="4000" b="1" dirty="0">
                <a:solidFill>
                  <a:srgbClr val="FFC000"/>
                </a:solidFill>
                <a:latin typeface="Algerian" panose="04020705040A02060702" pitchFamily="82" charset="0"/>
              </a:rPr>
              <a:t>Caligula-7</a:t>
            </a:r>
            <a:br>
              <a:rPr lang="ar-IQ" sz="4000" b="1" dirty="0">
                <a:solidFill>
                  <a:srgbClr val="FFC000"/>
                </a:solidFill>
                <a:latin typeface="Algerian" panose="04020705040A02060702" pitchFamily="82" charset="0"/>
              </a:rPr>
            </a:br>
            <a:br>
              <a:rPr lang="fr-FR" sz="4000" b="1" dirty="0">
                <a:solidFill>
                  <a:srgbClr val="FFC000"/>
                </a:solidFill>
                <a:latin typeface="Algerian" panose="04020705040A02060702" pitchFamily="82" charset="0"/>
              </a:rPr>
            </a:br>
            <a:r>
              <a:rPr lang="fr-FR" sz="4000" b="1" dirty="0">
                <a:solidFill>
                  <a:srgbClr val="00B050"/>
                </a:solidFill>
                <a:latin typeface="Algerian" panose="04020705040A02060702" pitchFamily="82" charset="0"/>
              </a:rPr>
              <a:t>Acte II</a:t>
            </a:r>
            <a:r>
              <a:rPr lang="ar-IQ" sz="4000" b="1" dirty="0">
                <a:solidFill>
                  <a:srgbClr val="00B050"/>
                </a:solidFill>
                <a:latin typeface="Algerian" panose="04020705040A02060702" pitchFamily="82" charset="0"/>
              </a:rPr>
              <a:t>- </a:t>
            </a:r>
            <a:r>
              <a:rPr lang="fr-FR" sz="4000" b="1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4000" b="1" dirty="0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fr-FR" sz="4000" b="1" dirty="0">
                <a:solidFill>
                  <a:srgbClr val="00B050"/>
                </a:solidFill>
                <a:latin typeface="Algerian" panose="04020705040A02060702" pitchFamily="82" charset="0"/>
              </a:rPr>
              <a:t>cène 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70ADB6-34DD-45BA-9CAC-343957FD1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400" b="1" dirty="0">
                <a:solidFill>
                  <a:srgbClr val="FFC000"/>
                </a:solidFill>
              </a:rPr>
              <a:t>Dr. Raid Jabbar HABIB</a:t>
            </a:r>
          </a:p>
        </p:txBody>
      </p:sp>
    </p:spTree>
    <p:extLst>
      <p:ext uri="{BB962C8B-B14F-4D97-AF65-F5344CB8AC3E}">
        <p14:creationId xmlns:p14="http://schemas.microsoft.com/office/powerpoint/2010/main" val="162396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1FA0F5-BE04-4CB6-9F97-B317C610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Algerian" panose="04020705040A02060702" pitchFamily="82" charset="0"/>
              </a:rPr>
              <a:t>ACTE II</a:t>
            </a:r>
            <a:endParaRPr lang="fr-FR" b="1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4594DE-1BA1-4BDF-B08A-85A800B44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Le second acte, 14 scènes.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Les patriciens font état des horribles actions posées par Caligula.</a:t>
            </a:r>
          </a:p>
          <a:p>
            <a:pPr algn="just"/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Les scènes 1 à 4 font émerger leur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révolte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et ils se préparent à mettre en œuvre un attentat.</a:t>
            </a:r>
          </a:p>
          <a:p>
            <a:pPr algn="just"/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L’acte II prend place chez Cherea, un homme de lettres.</a:t>
            </a:r>
          </a:p>
          <a:p>
            <a:pPr algn="just"/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Les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décisions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cruelles de Caligula ont fortement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blessé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et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humilié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les patriciens, qui s’en plaignent. Cherea, L’intellectuel, indique vouloir effectuer une tentative pour destituer le tyran. Toutefois, il suggère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d’attendre</a:t>
            </a:r>
            <a:r>
              <a:rPr lang="fr-FR" sz="2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 le moment propice.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27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2A60A6-51B1-4179-93D6-FDAAA19A4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SCÈNE I</a:t>
            </a:r>
            <a:br>
              <a:rPr lang="fr-FR" sz="24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</a:br>
            <a:r>
              <a:rPr lang="fr-FR" sz="2400" b="1" dirty="0">
                <a:solidFill>
                  <a:srgbClr val="FFC000"/>
                </a:solidFill>
                <a:latin typeface="Bahnschrift SemiBold Condensed" panose="020B0502040204020203" pitchFamily="34" charset="0"/>
              </a:rPr>
              <a:t>DES PATRICIENS SONT RÉUNIS CHEZ CHEREA.. 							  </a:t>
            </a:r>
            <a:r>
              <a:rPr lang="fr-FR" sz="24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P.69-70-71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769F65-B755-4B74-B8AF-1FD21A216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954306"/>
            <a:ext cx="8825659" cy="406549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latin typeface="Bahnschrift SemiBold Condensed" panose="020B0502040204020203" pitchFamily="34" charset="0"/>
            </a:endParaRPr>
          </a:p>
          <a:p>
            <a:pPr marL="0" indent="0" algn="just">
              <a:buNone/>
            </a:pP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(Insulter- humilier- se moquer…)</a:t>
            </a:r>
          </a:p>
          <a:p>
            <a:pPr marL="0" indent="0" algn="just">
              <a:buNone/>
            </a:pP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- PREMIER PATRICIEN: Il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insulte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 notre dignité.</a:t>
            </a:r>
          </a:p>
          <a:p>
            <a:pPr marL="0" indent="0" algn="just">
              <a:buNone/>
            </a:pP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- MUCIUS: Depuis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trois ans 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!</a:t>
            </a:r>
          </a:p>
          <a:p>
            <a:pPr marL="0" indent="0" algn="just">
              <a:buNone/>
            </a:pP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- LE VIEUX PATRICIEN: Il m'appelle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petite femme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 ! Il me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ridiculise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. À mort !</a:t>
            </a:r>
          </a:p>
          <a:p>
            <a:pPr marL="0" indent="0" algn="just">
              <a:buNone/>
            </a:pP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- MUCIUS: Depuis trois ans !</a:t>
            </a:r>
          </a:p>
          <a:p>
            <a:pPr marL="0" indent="0" algn="just">
              <a:buNone/>
            </a:pP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- PREMIER PATRICIEN: Il nous fait courir tous les soirs autour de sa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litière 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quand il va se promener dans la campagne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1210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F062AE-BC6F-48F3-90FE-BA4980BD6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IDEES DE LA 1ERE SCENE…								</a:t>
            </a:r>
            <a:endParaRPr lang="fr-FR" sz="2400" b="1" dirty="0">
              <a:solidFill>
                <a:srgbClr val="FFFF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EE2AB9-C15C-4470-A056-09D952C73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91938"/>
            <a:ext cx="8825659" cy="3727862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Au début de la 1ere scène, Mucius, le patricien, déclare que Caligula gouverne depuis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trois ans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avec sa nouvelle stratégie du pouvoir !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Caligula a commis, d’après les patriciens, des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crimes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contre les autres…Il a humilié les patriciens,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volé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leurs fortunes,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tué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patriciens et des membres de leurs familles,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enlevé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leurs femmes….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cela, les patriciens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ne supportent plus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 comportements injustes de Caligula, ils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préparent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pour l’attaquer, mais Cherea, qui entre à la fin de la 1ere scène, leur demande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d’attendre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 ce n’est pas encore le moment d’attaquer l’empereur… Il faut attendre…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9970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F6B559-4B6D-4179-9ED4-FC073FC45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07521"/>
            <a:ext cx="8761413" cy="1068779"/>
          </a:xfrm>
        </p:spPr>
        <p:txBody>
          <a:bodyPr/>
          <a:lstStyle/>
          <a:p>
            <a:r>
              <a:rPr lang="fr-FR" sz="24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  <a:t>SCÈNE I</a:t>
            </a:r>
            <a:br>
              <a:rPr lang="fr-FR" sz="2400" b="1" dirty="0">
                <a:solidFill>
                  <a:srgbClr val="FFFF00"/>
                </a:solidFill>
                <a:latin typeface="Bahnschrift SemiBold Condensed" panose="020B0502040204020203" pitchFamily="34" charset="0"/>
              </a:rPr>
            </a:br>
            <a:r>
              <a:rPr lang="fr-FR" sz="2400" b="1" dirty="0">
                <a:solidFill>
                  <a:srgbClr val="FFC000"/>
                </a:solidFill>
                <a:latin typeface="Bahnschrift SemiBold Condensed" panose="020B0502040204020203" pitchFamily="34" charset="0"/>
              </a:rPr>
              <a:t>DES PATRICIENS SONT RÉUNIS CHEZ CHEREA</a:t>
            </a:r>
            <a:br>
              <a:rPr lang="fr-FR" sz="2400" b="1" dirty="0">
                <a:solidFill>
                  <a:srgbClr val="FFC000"/>
                </a:solidFill>
                <a:latin typeface="Bahnschrift SemiBold Condensed" panose="020B0502040204020203" pitchFamily="34" charset="0"/>
              </a:rPr>
            </a:br>
            <a:r>
              <a:rPr lang="fr-FR" sz="2400" b="1" dirty="0">
                <a:solidFill>
                  <a:srgbClr val="FFC000"/>
                </a:solidFill>
                <a:latin typeface="Bahnschrift SemiBold Condensed" panose="020B0502040204020203" pitchFamily="34" charset="0"/>
              </a:rPr>
              <a:t>(voler- tuer- enlever…)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1F375E-A32A-4D47-AAC0-8C55D54E8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995055"/>
            <a:ext cx="8825659" cy="43582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- 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PREMIER PATRICIEN: Patricius, il a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confisqué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 tes biens ; Scipion, il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a tué ton père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; Octavius, il a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enlevé ta femme 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et la fait travailler maintenant dans sa maison publique ; Lepidus, il a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tué ton fils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. Allez-vous supporter cela ? Pour moi, mon choix est fait. Entre le risque à courir et cette vie insupportable dans la peur et l'impuissance,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je ne peux pas hésiter</a:t>
            </a: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SCIPION: En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tuant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 mon père, il a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choisi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 pour moi.</a:t>
            </a:r>
          </a:p>
          <a:p>
            <a:pPr algn="just">
              <a:buFontTx/>
              <a:buChar char="-"/>
            </a:pPr>
            <a:r>
              <a:rPr lang="fr-FR" sz="2400" b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PREMIER PATRICIEN: Hésiterez-vous encore ?</a:t>
            </a:r>
          </a:p>
          <a:p>
            <a:pPr algn="just">
              <a:buFontTx/>
              <a:buChar char="-"/>
            </a:pP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TROISIÈME PATRICIEN: Nous sommes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avec toi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. Il a donné au peuple nos places de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cirque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 et nous a poussés à nous battre avec la </a:t>
            </a:r>
            <a:r>
              <a:rPr lang="fr-FR" sz="2400" b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plèbe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Bold Condensed" panose="020B0502040204020203" pitchFamily="34" charset="0"/>
              </a:rPr>
              <a:t> pour mieux nous punir ensuite.</a:t>
            </a:r>
          </a:p>
        </p:txBody>
      </p:sp>
    </p:spTree>
    <p:extLst>
      <p:ext uri="{BB962C8B-B14F-4D97-AF65-F5344CB8AC3E}">
        <p14:creationId xmlns:p14="http://schemas.microsoft.com/office/powerpoint/2010/main" val="208038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AA6E95-2402-43A6-971C-322739332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C000"/>
                </a:solidFill>
                <a:latin typeface="Bahnschrift SemiBold Condensed" panose="020B0502040204020203" pitchFamily="34" charset="0"/>
              </a:rPr>
              <a:t>Fin de la 1ere scène…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FA7FCE-AE0A-4A0A-B636-9702EF753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678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b="1" i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(Tumulte désordonné. Les </a:t>
            </a:r>
            <a:r>
              <a:rPr lang="fr-FR" sz="2400" b="1" i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armes</a:t>
            </a:r>
            <a:r>
              <a:rPr lang="fr-FR" sz="2400" b="1" i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 sont brandies. Un flambeau tombe. Une table est renversée. </a:t>
            </a:r>
            <a:r>
              <a:rPr lang="fr-FR" sz="2400" b="1" i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Tout le monde se précipite vers la sortie</a:t>
            </a:r>
            <a:r>
              <a:rPr lang="fr-FR" sz="2400" b="1" i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. Mais </a:t>
            </a:r>
            <a:r>
              <a:rPr lang="fr-FR" sz="2400" b="1" i="1" dirty="0">
                <a:solidFill>
                  <a:srgbClr val="00B050"/>
                </a:solidFill>
                <a:latin typeface="Bahnschrift SemiBold Condensed" panose="020B0502040204020203" pitchFamily="34" charset="0"/>
              </a:rPr>
              <a:t>entre Cherea</a:t>
            </a:r>
            <a:r>
              <a:rPr lang="fr-FR" sz="2400" b="1" i="1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, impassible, qui arrête cet élan.)</a:t>
            </a:r>
          </a:p>
          <a:p>
            <a:pPr algn="just"/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Scipion dit que Caligula a tué son père pour ne pas le tuer (: En tuant mon père, il a choisi pour moi.)… Nous comprendrons, dans les scènes suivantes, que Caligula porte une admiration pour Scipion le fils, et il ne veut pas le tuer…</a:t>
            </a:r>
          </a:p>
          <a:p>
            <a:pPr algn="just"/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L’esprit de la révolte commence chez les patriciens en réaction contre les comportements de Caligula, mais Cherea, le sage, leur demande d’attendre le moment convenable…</a:t>
            </a:r>
          </a:p>
        </p:txBody>
      </p:sp>
    </p:spTree>
    <p:extLst>
      <p:ext uri="{BB962C8B-B14F-4D97-AF65-F5344CB8AC3E}">
        <p14:creationId xmlns:p14="http://schemas.microsoft.com/office/powerpoint/2010/main" val="1142598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TM02900722[[fn=Salle Ion]]</Template>
  <TotalTime>103</TotalTime>
  <Words>594</Words>
  <Application>Microsoft Office PowerPoint</Application>
  <PresentationFormat>Grand écran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Algerian</vt:lpstr>
      <vt:lpstr>Arial</vt:lpstr>
      <vt:lpstr>Bahnschrift SemiBold Condensed</vt:lpstr>
      <vt:lpstr>Century Gothic</vt:lpstr>
      <vt:lpstr>Wingdings 3</vt:lpstr>
      <vt:lpstr>Salle d’ions</vt:lpstr>
      <vt:lpstr>Caligula-7  Acte II-  scène 1</vt:lpstr>
      <vt:lpstr>ACTE II</vt:lpstr>
      <vt:lpstr>SCÈNE I DES PATRICIENS SONT RÉUNIS CHEZ CHEREA..          P.69-70-71</vt:lpstr>
      <vt:lpstr>IDEES DE LA 1ERE SCENE…        </vt:lpstr>
      <vt:lpstr>SCÈNE I DES PATRICIENS SONT RÉUNIS CHEZ CHEREA (voler- tuer- enlever…)</vt:lpstr>
      <vt:lpstr>Fin de la 1ere scène…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Caligula-7 Acte II  Scène 1</dc:title>
  <dc:creator>Raid Jabbar HABIB</dc:creator>
  <cp:lastModifiedBy>Raid Jabbar HABIB</cp:lastModifiedBy>
  <cp:revision>10</cp:revision>
  <dcterms:created xsi:type="dcterms:W3CDTF">2020-05-13T21:09:25Z</dcterms:created>
  <dcterms:modified xsi:type="dcterms:W3CDTF">2020-05-13T22:52:43Z</dcterms:modified>
</cp:coreProperties>
</file>