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56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0000FF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24/09/1441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24/09/1441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24/09/1441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24/09/1441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872208"/>
          </a:xfrm>
        </p:spPr>
        <p:txBody>
          <a:bodyPr>
            <a:normAutofit fontScale="90000"/>
          </a:bodyPr>
          <a:lstStyle/>
          <a:p>
            <a:r>
              <a:rPr lang="ar-IQ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مادة</a:t>
            </a:r>
            <a:br>
              <a:rPr lang="ar-IQ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IQ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ar-IQ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المدخل </a:t>
            </a:r>
            <a:r>
              <a:rPr lang="ar-IQ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الى علم </a:t>
            </a:r>
            <a:r>
              <a:rPr lang="ar-IQ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المعلومات»</a:t>
            </a:r>
            <a:r>
              <a:rPr lang="ar-IQ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IQ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IQ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</a:t>
            </a:r>
            <a:r>
              <a:rPr lang="ar-IQ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خالدة عبد عبدالله</a:t>
            </a:r>
            <a:endParaRPr lang="ar-IQ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20933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ar-IQ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عنوان </a:t>
            </a:r>
            <a:r>
              <a:rPr lang="ar-IQ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المحاضرة</a:t>
            </a:r>
          </a:p>
          <a:p>
            <a:pPr marL="0" indent="0" algn="ctr">
              <a:buNone/>
            </a:pPr>
            <a:r>
              <a:rPr lang="ar-IQ" sz="3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«</a:t>
            </a:r>
            <a:r>
              <a:rPr lang="ar-IQ" sz="3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الاتجاهات </a:t>
            </a:r>
            <a:r>
              <a:rPr lang="ar-IQ" sz="3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الموضوعية لعلم </a:t>
            </a:r>
            <a:r>
              <a:rPr lang="ar-IQ" sz="3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المعلومات» </a:t>
            </a:r>
          </a:p>
          <a:p>
            <a:pPr marL="0" indent="0" algn="ctr">
              <a:buNone/>
            </a:pPr>
            <a:r>
              <a:rPr lang="ar-IQ" sz="3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مادة</a:t>
            </a:r>
            <a:endParaRPr lang="ar-IQ" sz="36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 algn="ctr">
              <a:buNone/>
            </a:pPr>
            <a:r>
              <a:rPr lang="ar-IQ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 </a:t>
            </a:r>
            <a:r>
              <a:rPr lang="ar-IQ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علم </a:t>
            </a:r>
            <a:r>
              <a:rPr lang="ar-IQ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المعلومات»</a:t>
            </a:r>
            <a:endParaRPr lang="ar-IQ" sz="36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ar-IQ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المرحلة 3</a:t>
            </a:r>
          </a:p>
          <a:p>
            <a:pPr marL="0" indent="0" algn="ctr">
              <a:buNone/>
            </a:pPr>
            <a:r>
              <a:rPr lang="ar-IQ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قسم المعلومات والمكتبات</a:t>
            </a:r>
          </a:p>
          <a:p>
            <a:pPr marL="0" indent="0" algn="ctr">
              <a:buNone/>
            </a:pPr>
            <a:r>
              <a:rPr lang="ar-IQ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كلية الآداب</a:t>
            </a:r>
            <a:endParaRPr lang="ar-IQ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4868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054"/>
    </mc:Choice>
    <mc:Fallback xmlns="">
      <p:transition spd="slow" advTm="1705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27584" y="116632"/>
            <a:ext cx="7772400" cy="1470025"/>
          </a:xfrm>
        </p:spPr>
        <p:txBody>
          <a:bodyPr>
            <a:normAutofit/>
          </a:bodyPr>
          <a:lstStyle/>
          <a:p>
            <a:pPr lvl="0"/>
            <a:r>
              <a:rPr lang="ar-IQ" sz="3200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الاتجاهات الموضوعية لعلم </a:t>
            </a:r>
            <a:r>
              <a:rPr lang="ar-IQ" sz="32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المعلومات</a:t>
            </a:r>
            <a:br>
              <a:rPr lang="ar-IQ" sz="32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ar-IQ" sz="3200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كما </a:t>
            </a:r>
            <a:r>
              <a:rPr lang="ar-IQ" sz="32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مذكور(ص33-36 </a:t>
            </a:r>
            <a:r>
              <a:rPr lang="ar-IQ" sz="3200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من الكتاب المقرر</a:t>
            </a:r>
            <a:r>
              <a:rPr lang="ar-IQ" sz="32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endParaRPr lang="ar-IQ" sz="320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27584" y="1795264"/>
            <a:ext cx="7776864" cy="3865984"/>
          </a:xfrm>
        </p:spPr>
        <p:txBody>
          <a:bodyPr/>
          <a:lstStyle/>
          <a:p>
            <a:pPr lvl="0" algn="just">
              <a:spcBef>
                <a:spcPts val="700"/>
              </a:spcBef>
              <a:buClr>
                <a:srgbClr val="DD8047"/>
              </a:buClr>
              <a:buSzPct val="60000"/>
            </a:pPr>
            <a:r>
              <a:rPr lang="ar-IQ" sz="2900" dirty="0" smtClean="0">
                <a:solidFill>
                  <a:prstClr val="black"/>
                </a:solidFill>
                <a:latin typeface="Tw Cen MT"/>
              </a:rPr>
              <a:t>   </a:t>
            </a:r>
            <a:r>
              <a:rPr lang="ar-IQ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/>
              </a:rPr>
              <a:t>تتمثل </a:t>
            </a:r>
            <a:r>
              <a:rPr lang="ar-IQ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/>
              </a:rPr>
              <a:t>الاتجاهات الموضوعية لعلم </a:t>
            </a:r>
            <a:r>
              <a:rPr lang="ar-IQ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/>
              </a:rPr>
              <a:t>المعلومات</a:t>
            </a:r>
          </a:p>
          <a:p>
            <a:pPr lvl="0" algn="just">
              <a:spcBef>
                <a:spcPts val="700"/>
              </a:spcBef>
              <a:buClr>
                <a:srgbClr val="DD8047"/>
              </a:buClr>
              <a:buSzPct val="60000"/>
            </a:pPr>
            <a:r>
              <a:rPr lang="ar-IQ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/>
              </a:rPr>
              <a:t> </a:t>
            </a:r>
            <a:r>
              <a:rPr lang="ar-IQ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/>
              </a:rPr>
              <a:t>بثلاث محاور </a:t>
            </a:r>
            <a:r>
              <a:rPr lang="ar-IQ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/>
              </a:rPr>
              <a:t>رئيسة </a:t>
            </a:r>
            <a:endParaRPr lang="ar-IQ" sz="29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/>
            </a:endParaRPr>
          </a:p>
          <a:p>
            <a:pPr lvl="0" algn="just">
              <a:spcBef>
                <a:spcPts val="700"/>
              </a:spcBef>
              <a:buClr>
                <a:srgbClr val="DD8047"/>
              </a:buClr>
              <a:buSzPct val="60000"/>
            </a:pPr>
            <a:r>
              <a:rPr lang="ar-IQ" sz="2900" dirty="0">
                <a:solidFill>
                  <a:prstClr val="black"/>
                </a:solidFill>
                <a:latin typeface="Tw Cen MT"/>
              </a:rPr>
              <a:t> </a:t>
            </a:r>
            <a:r>
              <a:rPr lang="ar-IQ" sz="2900" dirty="0" smtClean="0">
                <a:solidFill>
                  <a:prstClr val="black"/>
                </a:solidFill>
                <a:latin typeface="Tw Cen MT"/>
              </a:rPr>
              <a:t>  </a:t>
            </a:r>
            <a:r>
              <a:rPr lang="ar-IQ" sz="29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/>
              </a:rPr>
              <a:t>ان </a:t>
            </a:r>
            <a:r>
              <a:rPr lang="ar-IQ" sz="29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/>
              </a:rPr>
              <a:t>ابرزها تتمثل </a:t>
            </a:r>
            <a:r>
              <a:rPr lang="ar-IQ" sz="29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/>
              </a:rPr>
              <a:t>بالاتي:</a:t>
            </a:r>
            <a:endParaRPr lang="ar-IQ" sz="29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/>
            </a:endParaRPr>
          </a:p>
          <a:p>
            <a:pPr lvl="0" algn="just">
              <a:spcBef>
                <a:spcPts val="700"/>
              </a:spcBef>
              <a:buClr>
                <a:srgbClr val="DD8047"/>
              </a:buClr>
              <a:buSzPct val="60000"/>
            </a:pPr>
            <a:r>
              <a:rPr lang="ar-IQ" sz="2900" b="1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1.	محاور موضوعية حول الانسان والمعلومات</a:t>
            </a:r>
          </a:p>
          <a:p>
            <a:pPr lvl="0" algn="just">
              <a:spcBef>
                <a:spcPts val="700"/>
              </a:spcBef>
              <a:buClr>
                <a:srgbClr val="DD8047"/>
              </a:buClr>
              <a:buSzPct val="60000"/>
            </a:pPr>
            <a:r>
              <a:rPr lang="ar-IQ" sz="2900" b="1" dirty="0">
                <a:solidFill>
                  <a:srgbClr val="C00000"/>
                </a:solidFill>
                <a:latin typeface="Tw Cen MT"/>
              </a:rPr>
              <a:t>2</a:t>
            </a:r>
            <a:r>
              <a:rPr lang="ar-IQ" sz="2900" b="1" dirty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	محاور موضوعية حول تكنولوجيا المعلومات </a:t>
            </a:r>
          </a:p>
          <a:p>
            <a:pPr lvl="0" algn="just">
              <a:spcBef>
                <a:spcPts val="700"/>
              </a:spcBef>
              <a:buClr>
                <a:srgbClr val="DD8047"/>
              </a:buClr>
              <a:buSzPct val="60000"/>
            </a:pPr>
            <a:r>
              <a:rPr lang="ar-IQ" sz="2900" b="1" dirty="0">
                <a:solidFill>
                  <a:srgbClr val="FFC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3.	محاور موضوعية حول اقتصاديات المعلومات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73467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267"/>
    </mc:Choice>
    <mc:Fallback xmlns="">
      <p:transition spd="slow" advTm="43267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3600" dirty="0" smtClean="0"/>
              <a:t>الاتجاهات الموضوعية لعلم المعلومات</a:t>
            </a:r>
            <a:endParaRPr lang="ar-IQ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ar-IQ" sz="35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اساسيات علم المعلومات: </a:t>
            </a:r>
          </a:p>
          <a:p>
            <a:pPr marL="0" indent="0" algn="just">
              <a:buNone/>
            </a:pP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لا </a:t>
            </a:r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يهتم علم المعلومات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بمعلومات </a:t>
            </a:r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العلوم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ولا بتقديم </a:t>
            </a:r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المعلومات للباحثين وانما يهتم بأشكال تداول المعلومات في المجتمع لذلك فهو يعد من العلوم الاجتماعية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غايته الاساسية تسهيل </a:t>
            </a:r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ايصال المعلومات الى من يحتاجها من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المستفيدين في اقل وقت واقل جهد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ممكن</a:t>
            </a:r>
            <a:endParaRPr lang="ar-IQ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لعلم </a:t>
            </a:r>
            <a:r>
              <a:rPr lang="ar-IQ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المعلومات جانب نظري يهتم ببناء الاسس والمبادئ والنظريات والقوانين، وآخر تطبيقي وكلاهما متأثر بالآخر. </a:t>
            </a:r>
            <a:endParaRPr lang="ar-IQ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ar-IQ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IQ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ar-IQ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وتعد </a:t>
            </a:r>
            <a:r>
              <a:rPr lang="ar-IQ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مراكز المعلومات ومؤسساتها </a:t>
            </a:r>
            <a:r>
              <a:rPr lang="ar-IQ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المتنوعة هي ميادين </a:t>
            </a:r>
            <a:r>
              <a:rPr lang="ar-IQ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تطبيقية لعلم </a:t>
            </a:r>
            <a:r>
              <a:rPr lang="ar-IQ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المعلومات </a:t>
            </a:r>
            <a:endParaRPr lang="ar-IQ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5875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708"/>
    </mc:Choice>
    <mc:Fallback xmlns="">
      <p:transition spd="slow" advTm="58708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3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الاتجاهات الموضوعية لعلم المعلومات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ar-IQ" dirty="0" smtClean="0"/>
              <a:t>اهم مشكلات علم المعلومات: </a:t>
            </a:r>
            <a:endParaRPr lang="ar-IQ" dirty="0" smtClean="0"/>
          </a:p>
          <a:p>
            <a:pPr marL="0" indent="0" algn="just">
              <a:buNone/>
            </a:pPr>
            <a:r>
              <a:rPr lang="ar-IQ" dirty="0"/>
              <a:t> </a:t>
            </a:r>
            <a:r>
              <a:rPr lang="ar-IQ" dirty="0" smtClean="0"/>
              <a:t>   </a:t>
            </a:r>
            <a:r>
              <a:rPr lang="ar-IQ" u="sng" dirty="0" smtClean="0"/>
              <a:t>الاتصال </a:t>
            </a:r>
            <a:r>
              <a:rPr lang="ar-IQ" u="sng" dirty="0" smtClean="0"/>
              <a:t>المعرفي</a:t>
            </a:r>
            <a:r>
              <a:rPr lang="ar-IQ" dirty="0" smtClean="0"/>
              <a:t>، </a:t>
            </a:r>
            <a:r>
              <a:rPr lang="ar-IQ" u="sng" dirty="0" smtClean="0"/>
              <a:t>والسيطرة على تفجر النتاج الفكري ومشكلة تطوير نظم المعلومات </a:t>
            </a:r>
            <a:r>
              <a:rPr lang="ar-IQ" dirty="0" smtClean="0"/>
              <a:t>فالدراسات المتنوعة للباحثين في هذه المجالات توفر مجالا خصبا للبحث والعمل في ميادين علم المعلومات.</a:t>
            </a:r>
          </a:p>
          <a:p>
            <a:pPr algn="just"/>
            <a:r>
              <a:rPr lang="ar-IQ" dirty="0" smtClean="0"/>
              <a:t>التطور الموضوعي لعلم المعلومات مستمر سواء في تطوير الموضوعات الاساسية او ظهور موضوعات حديثة لارتباط دراسته بالتطور العلمي والتكنولوجي والاجتماعي، فتطوره يعكس مواكبته للمستجدات امر حتمي لاستمراره وازدهاره. 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70818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76"/>
    </mc:Choice>
    <mc:Fallback xmlns="">
      <p:transition spd="slow" advTm="5776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3600" dirty="0"/>
              <a:t>الاتجاهات الموضوعية لعلم المعلومات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/>
              <a:t>يتمثل علم المعلومات بالجوانب الآتية: </a:t>
            </a:r>
            <a:endParaRPr lang="ar-IQ" dirty="0" smtClean="0"/>
          </a:p>
          <a:p>
            <a:pPr marL="514350" indent="-514350">
              <a:buAutoNum type="arabicPeriod"/>
            </a:pPr>
            <a:r>
              <a:rPr lang="ar-IQ" dirty="0" smtClean="0"/>
              <a:t>نظم المعلومات: وما يتصل بتمثيل المعلومات طبيعيا او صناعيا واستخدام الرموز في نقل الرسالة  والتعبير عنها.</a:t>
            </a:r>
          </a:p>
          <a:p>
            <a:pPr marL="0" indent="0">
              <a:buNone/>
            </a:pPr>
            <a:r>
              <a:rPr lang="ar-IQ" dirty="0" smtClean="0"/>
              <a:t>2. تدقيق المعلومات: على المستوى الرسمي وغير الرسمي.</a:t>
            </a:r>
          </a:p>
          <a:p>
            <a:pPr marL="0" indent="0">
              <a:buNone/>
            </a:pPr>
            <a:r>
              <a:rPr lang="ar-IQ" dirty="0" smtClean="0"/>
              <a:t>3. تنظيم تدفق وتداول المعلومات: على المستويات كافة الوطنية والاقليمية.</a:t>
            </a:r>
          </a:p>
          <a:p>
            <a:pPr marL="0" indent="0">
              <a:buNone/>
            </a:pPr>
            <a:r>
              <a:rPr lang="ar-IQ" dirty="0" smtClean="0"/>
              <a:t>4. دراسات المستفيدين: للتعرف على احتياجاتهم الى المعلومات وتلبيتها باقل وقت وكلف مادية وبدنية وذهنية. </a:t>
            </a:r>
            <a:endParaRPr lang="ar-IQ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70387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799"/>
    </mc:Choice>
    <mc:Fallback xmlns="">
      <p:transition spd="slow" advTm="49799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3600" dirty="0"/>
              <a:t>الاتجاهات الموضوعية لعلم المعلومات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ar-IQ" dirty="0" smtClean="0"/>
              <a:t>5. حفظ الوثائق وصيانتها وأمنها.</a:t>
            </a:r>
          </a:p>
          <a:p>
            <a:pPr marL="0" indent="0">
              <a:buNone/>
            </a:pPr>
            <a:r>
              <a:rPr lang="ar-IQ" dirty="0" smtClean="0"/>
              <a:t>6. تدريب وتأهيل العاملين في مجالات المعلومات والمكتبات.</a:t>
            </a:r>
          </a:p>
          <a:p>
            <a:pPr marL="0" indent="0">
              <a:buNone/>
            </a:pPr>
            <a:r>
              <a:rPr lang="ar-IQ" dirty="0" smtClean="0"/>
              <a:t>7. اقتصاد المعلومات: يشمل تكاليف الانتاج والنشر الورقي والالكتروني</a:t>
            </a:r>
          </a:p>
          <a:p>
            <a:pPr marL="0" indent="0">
              <a:buNone/>
            </a:pPr>
            <a:r>
              <a:rPr lang="ar-IQ" dirty="0" smtClean="0"/>
              <a:t>8. الحاسوب: استخدام الحاسوب والبرمجيات والتطبيقات وتأثيرها على المستفيدين من خدمات المكتبات ومراكز المعلومات.</a:t>
            </a:r>
          </a:p>
          <a:p>
            <a:pPr marL="0" indent="0">
              <a:buNone/>
            </a:pPr>
            <a:r>
              <a:rPr lang="ar-IQ" dirty="0" smtClean="0"/>
              <a:t>9. الإجراءات الفنية(تزويد، تنظيم، استرجاع): ويشمل اختيار مصادر المعلومات والعمليات الفنية كالفهرسة والتصنيف والتكشيف والاستخلاص، والتحليل والتقييم والتفسير.</a:t>
            </a:r>
          </a:p>
          <a:p>
            <a:pPr marL="0" indent="0">
              <a:buNone/>
            </a:pPr>
            <a:r>
              <a:rPr lang="ar-IQ" dirty="0" smtClean="0"/>
              <a:t>10. الإدارة: تطبيق مبادئ الادارة(التنظيم، التوجيه، التنسيق، التوظيف، الرقابة والمتابعة) للموارد البشرية والمادية (اثاث واجهزة) والمالية للتعرف على افضل المبادئ والنظريات وامكانات تطبيقها على المعلومات في المكتبات ومراكز المعلومات.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454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58"/>
    </mc:Choice>
    <mc:Fallback xmlns="">
      <p:transition spd="slow" advTm="8758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371</Words>
  <Application>Microsoft Office PowerPoint</Application>
  <PresentationFormat>عرض على الشاشة (3:4)‏</PresentationFormat>
  <Paragraphs>37</Paragraphs>
  <Slides>6</Slides>
  <Notes>0</Notes>
  <HiddenSlides>1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مادة «المدخل الى علم المعلومات» د. خالدة عبد عبدالله</vt:lpstr>
      <vt:lpstr>الاتجاهات الموضوعية لعلم المعلومات كما مذكور(ص33-36 من الكتاب المقرر)</vt:lpstr>
      <vt:lpstr>الاتجاهات الموضوعية لعلم المعلومات</vt:lpstr>
      <vt:lpstr>الاتجاهات الموضوعية لعلم المعلومات</vt:lpstr>
      <vt:lpstr>الاتجاهات الموضوعية لعلم المعلومات</vt:lpstr>
      <vt:lpstr>الاتجاهات الموضوعية لعلم المعلومات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orange</dc:creator>
  <cp:lastModifiedBy>Maher</cp:lastModifiedBy>
  <cp:revision>21</cp:revision>
  <dcterms:created xsi:type="dcterms:W3CDTF">2020-03-10T10:47:47Z</dcterms:created>
  <dcterms:modified xsi:type="dcterms:W3CDTF">2020-05-16T12:06:53Z</dcterms:modified>
</cp:coreProperties>
</file>