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6A3909-CC53-4D48-818D-8D20738214C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3106713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A3909-CC53-4D48-818D-8D20738214C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411327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A3909-CC53-4D48-818D-8D20738214C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2288021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A3909-CC53-4D48-818D-8D20738214C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11127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6A3909-CC53-4D48-818D-8D20738214C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265477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6A3909-CC53-4D48-818D-8D20738214C0}"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453991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6A3909-CC53-4D48-818D-8D20738214C0}"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2836615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6A3909-CC53-4D48-818D-8D20738214C0}"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1809423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6A3909-CC53-4D48-818D-8D20738214C0}"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391396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A3909-CC53-4D48-818D-8D20738214C0}"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165379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A3909-CC53-4D48-818D-8D20738214C0}"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5FB5-F705-4E0C-BF94-F365C00642F7}" type="slidenum">
              <a:rPr lang="en-US" smtClean="0"/>
              <a:t>‹#›</a:t>
            </a:fld>
            <a:endParaRPr lang="en-US"/>
          </a:p>
        </p:txBody>
      </p:sp>
    </p:spTree>
    <p:extLst>
      <p:ext uri="{BB962C8B-B14F-4D97-AF65-F5344CB8AC3E}">
        <p14:creationId xmlns:p14="http://schemas.microsoft.com/office/powerpoint/2010/main" val="283797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6A3909-CC53-4D48-818D-8D20738214C0}" type="datetimeFigureOut">
              <a:rPr lang="en-US" smtClean="0"/>
              <a:t>5/4/2020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A5FB5-F705-4E0C-BF94-F365C00642F7}" type="slidenum">
              <a:rPr lang="en-US" smtClean="0"/>
              <a:t>‹#›</a:t>
            </a:fld>
            <a:endParaRPr lang="en-US"/>
          </a:p>
        </p:txBody>
      </p:sp>
    </p:spTree>
    <p:extLst>
      <p:ext uri="{BB962C8B-B14F-4D97-AF65-F5344CB8AC3E}">
        <p14:creationId xmlns:p14="http://schemas.microsoft.com/office/powerpoint/2010/main" val="3473376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800" dirty="0" smtClean="0">
                <a:solidFill>
                  <a:srgbClr val="7030A0"/>
                </a:solidFill>
                <a:latin typeface="Simplified Arabic" pitchFamily="18" charset="-78"/>
                <a:cs typeface="Simplified Arabic" pitchFamily="18" charset="-78"/>
              </a:rPr>
              <a:t>الاعمال الصادرة عن الهيئات</a:t>
            </a:r>
            <a:endParaRPr lang="en-US" sz="2800" dirty="0">
              <a:solidFill>
                <a:srgbClr val="7030A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0070C0"/>
                </a:solidFill>
                <a:latin typeface="Simplified Arabic" pitchFamily="18" charset="-78"/>
                <a:cs typeface="Simplified Arabic" pitchFamily="18" charset="-78"/>
              </a:rPr>
              <a:t>وهي على نوعين : </a:t>
            </a:r>
          </a:p>
          <a:p>
            <a:pPr marL="0" indent="0" algn="r" rtl="1">
              <a:buNone/>
            </a:pPr>
            <a:r>
              <a:rPr lang="ar-IQ" sz="2400" dirty="0" smtClean="0">
                <a:solidFill>
                  <a:srgbClr val="0070C0"/>
                </a:solidFill>
                <a:latin typeface="Simplified Arabic" pitchFamily="18" charset="-78"/>
                <a:cs typeface="Simplified Arabic" pitchFamily="18" charset="-78"/>
              </a:rPr>
              <a:t>1- الاعمال الصادرة عن الهيئات الرسمية </a:t>
            </a:r>
          </a:p>
          <a:p>
            <a:pPr marL="0" indent="0" algn="r" rtl="1">
              <a:buNone/>
            </a:pPr>
            <a:r>
              <a:rPr lang="ar-IQ" sz="2400" dirty="0" smtClean="0">
                <a:solidFill>
                  <a:srgbClr val="0070C0"/>
                </a:solidFill>
                <a:latin typeface="Simplified Arabic" pitchFamily="18" charset="-78"/>
                <a:cs typeface="Simplified Arabic" pitchFamily="18" charset="-78"/>
              </a:rPr>
              <a:t>2- الاعمال الصادرة عن الهيئات شبه الرسمية</a:t>
            </a:r>
          </a:p>
          <a:p>
            <a:pPr marL="0" indent="0" algn="r" rtl="1">
              <a:buNone/>
            </a:pPr>
            <a:endParaRPr lang="ar-IQ" sz="2400" dirty="0" smtClean="0">
              <a:latin typeface="Simplified Arabic" pitchFamily="18" charset="-78"/>
              <a:cs typeface="Simplified Arabic" pitchFamily="18" charset="-78"/>
            </a:endParaRPr>
          </a:p>
          <a:p>
            <a:pPr marL="0" indent="0" algn="r" rtl="1">
              <a:buNone/>
            </a:pPr>
            <a:r>
              <a:rPr lang="ar-IQ" sz="2400" dirty="0" smtClean="0">
                <a:solidFill>
                  <a:srgbClr val="C00000"/>
                </a:solidFill>
                <a:latin typeface="Simplified Arabic" pitchFamily="18" charset="-78"/>
                <a:cs typeface="Simplified Arabic" pitchFamily="18" charset="-78"/>
              </a:rPr>
              <a:t>وهذه المطبوعات تشبه الى حد ما الكتب ، الا ان المؤلف فيها هو الهيئة ، وان اختيار اسم الهيئة لا يختلف عنه في اسماء المؤلفين، اذ يتم اختيار الاسم الاكثر شيوعا واستخداما، الا ان الاختلاف يكمن في حال تغير اسم الهيئة اذ يحتاج الى رأس جديد للصيغة الجديدة للاسم مع عمل احالة للربط بينهما. كما ان المطبوعات الصادرة عن الهيئات تفتقر الى صفحة عنوان احيانا</a:t>
            </a:r>
            <a:endParaRPr lang="en-US" sz="2400" dirty="0">
              <a:solidFill>
                <a:srgbClr val="C0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317955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000" dirty="0" smtClean="0">
                <a:solidFill>
                  <a:srgbClr val="C00000"/>
                </a:solidFill>
                <a:latin typeface="Simplified Arabic" pitchFamily="18" charset="-78"/>
                <a:cs typeface="Simplified Arabic" pitchFamily="18" charset="-78"/>
              </a:rPr>
              <a:t>الاعمال الصادرة عن الهيئات الرسمية : تدخل باسم الدولة بالصيغة المختصرة المعروفة حيث يدون اسم الدولة في $</a:t>
            </a:r>
            <a:r>
              <a:rPr lang="en-US" sz="2000" dirty="0" smtClean="0">
                <a:solidFill>
                  <a:srgbClr val="C00000"/>
                </a:solidFill>
                <a:latin typeface="Simplified Arabic" pitchFamily="18" charset="-78"/>
                <a:cs typeface="Simplified Arabic" pitchFamily="18" charset="-78"/>
              </a:rPr>
              <a:t>a</a:t>
            </a:r>
            <a:r>
              <a:rPr lang="ar-IQ" sz="2000" dirty="0" smtClean="0">
                <a:solidFill>
                  <a:srgbClr val="C00000"/>
                </a:solidFill>
                <a:latin typeface="Simplified Arabic" pitchFamily="18" charset="-78"/>
                <a:cs typeface="Simplified Arabic" pitchFamily="18" charset="-78"/>
              </a:rPr>
              <a:t> ضمن حقل المؤلف الهيئة (110) متبوعا باسم الهيئة الذي يدون في $</a:t>
            </a:r>
            <a:r>
              <a:rPr lang="en-US" sz="2000" dirty="0" smtClean="0">
                <a:solidFill>
                  <a:srgbClr val="C00000"/>
                </a:solidFill>
                <a:latin typeface="Simplified Arabic" pitchFamily="18" charset="-78"/>
                <a:cs typeface="Simplified Arabic" pitchFamily="18" charset="-78"/>
              </a:rPr>
              <a:t>b</a:t>
            </a:r>
            <a:r>
              <a:rPr lang="ar-IQ" sz="2000" dirty="0" smtClean="0">
                <a:solidFill>
                  <a:srgbClr val="C00000"/>
                </a:solidFill>
                <a:latin typeface="Simplified Arabic" pitchFamily="18" charset="-78"/>
                <a:cs typeface="Simplified Arabic" pitchFamily="18" charset="-78"/>
              </a:rPr>
              <a:t> وتأخذ قيمة المؤشر الاول (1) ومن هذه الاعمال القرارات، دراسات، احصاءات، قوانين، معاهدات.. الخ</a:t>
            </a:r>
            <a:endParaRPr lang="en-US" sz="2000" dirty="0">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447800"/>
            <a:ext cx="8229600" cy="4678363"/>
          </a:xfrm>
        </p:spPr>
        <p:txBody>
          <a:bodyPr>
            <a:normAutofit lnSpcReduction="10000"/>
          </a:bodyPr>
          <a:lstStyle/>
          <a:p>
            <a:pPr marL="0" indent="0" algn="r" rtl="1">
              <a:buNone/>
            </a:pPr>
            <a:r>
              <a:rPr lang="ar-IQ" sz="2000" dirty="0" smtClean="0">
                <a:latin typeface="Simplified Arabic" pitchFamily="18" charset="-78"/>
                <a:cs typeface="Simplified Arabic" pitchFamily="18" charset="-78"/>
              </a:rPr>
              <a:t>وسوف نتناول تحديد مداخل الاعمال الصادرة عن الهيئات الحكومية التالية :</a:t>
            </a:r>
          </a:p>
          <a:p>
            <a:pPr algn="r" rtl="1">
              <a:buFont typeface="Wingdings" pitchFamily="2" charset="2"/>
              <a:buChar char="q"/>
            </a:pPr>
            <a:r>
              <a:rPr lang="ar-IQ" sz="2000" dirty="0" smtClean="0">
                <a:latin typeface="Simplified Arabic" pitchFamily="18" charset="-78"/>
                <a:cs typeface="Simplified Arabic" pitchFamily="18" charset="-78"/>
              </a:rPr>
              <a:t>اعمال الرؤساء والملوك والحكام</a:t>
            </a:r>
          </a:p>
          <a:p>
            <a:pPr algn="r" rtl="1">
              <a:buFont typeface="Wingdings" pitchFamily="2" charset="2"/>
              <a:buChar char="q"/>
            </a:pPr>
            <a:r>
              <a:rPr lang="ar-IQ" sz="2000" dirty="0" smtClean="0">
                <a:latin typeface="Simplified Arabic" pitchFamily="18" charset="-78"/>
                <a:cs typeface="Simplified Arabic" pitchFamily="18" charset="-78"/>
              </a:rPr>
              <a:t>الاعمال الصادرة عن الوزارات والدوائر التابهة لها</a:t>
            </a:r>
          </a:p>
          <a:p>
            <a:pPr algn="r" rtl="1">
              <a:buFont typeface="Wingdings" pitchFamily="2" charset="2"/>
              <a:buChar char="q"/>
            </a:pPr>
            <a:r>
              <a:rPr lang="ar-IQ" sz="2000" dirty="0" smtClean="0">
                <a:latin typeface="Simplified Arabic" pitchFamily="18" charset="-78"/>
                <a:cs typeface="Simplified Arabic" pitchFamily="18" charset="-78"/>
              </a:rPr>
              <a:t>الاعمال الصادرة عن السلطات التشريعية</a:t>
            </a:r>
          </a:p>
          <a:p>
            <a:pPr algn="r" rtl="1">
              <a:buFont typeface="Wingdings" pitchFamily="2" charset="2"/>
              <a:buChar char="q"/>
            </a:pPr>
            <a:r>
              <a:rPr lang="ar-IQ" sz="2000" dirty="0" smtClean="0">
                <a:latin typeface="Simplified Arabic" pitchFamily="18" charset="-78"/>
                <a:cs typeface="Simplified Arabic" pitchFamily="18" charset="-78"/>
              </a:rPr>
              <a:t>الاعمال الصادرة عن المحاكم</a:t>
            </a:r>
          </a:p>
          <a:p>
            <a:pPr algn="r" rtl="1">
              <a:buFont typeface="Wingdings" pitchFamily="2" charset="2"/>
              <a:buChar char="q"/>
            </a:pPr>
            <a:r>
              <a:rPr lang="ar-IQ" sz="2000" dirty="0" smtClean="0">
                <a:latin typeface="Simplified Arabic" pitchFamily="18" charset="-78"/>
                <a:cs typeface="Simplified Arabic" pitchFamily="18" charset="-78"/>
              </a:rPr>
              <a:t>الاعمال الصادرة عن القوات المسلحة</a:t>
            </a:r>
          </a:p>
          <a:p>
            <a:pPr algn="r" rtl="1">
              <a:buFont typeface="Wingdings" pitchFamily="2" charset="2"/>
              <a:buChar char="q"/>
            </a:pPr>
            <a:r>
              <a:rPr lang="ar-IQ" sz="2000" dirty="0" smtClean="0">
                <a:latin typeface="Simplified Arabic" pitchFamily="18" charset="-78"/>
                <a:cs typeface="Simplified Arabic" pitchFamily="18" charset="-78"/>
              </a:rPr>
              <a:t>الاعمال الصادرة عن السفارات</a:t>
            </a:r>
          </a:p>
          <a:p>
            <a:pPr algn="r" rtl="1">
              <a:buFont typeface="Wingdings" pitchFamily="2" charset="2"/>
              <a:buChar char="q"/>
            </a:pPr>
            <a:r>
              <a:rPr lang="ar-IQ" sz="2000" dirty="0" smtClean="0">
                <a:latin typeface="Simplified Arabic" pitchFamily="18" charset="-78"/>
                <a:cs typeface="Simplified Arabic" pitchFamily="18" charset="-78"/>
              </a:rPr>
              <a:t>الاعمال الصادرة عن الوفود الحكومية الى الهيئات الدولية</a:t>
            </a:r>
          </a:p>
          <a:p>
            <a:pPr algn="r" rtl="1">
              <a:buFont typeface="Wingdings" pitchFamily="2" charset="2"/>
              <a:buChar char="q"/>
            </a:pPr>
            <a:r>
              <a:rPr lang="ar-IQ" sz="2000" dirty="0" smtClean="0">
                <a:latin typeface="Simplified Arabic" pitchFamily="18" charset="-78"/>
                <a:cs typeface="Simplified Arabic" pitchFamily="18" charset="-78"/>
              </a:rPr>
              <a:t>المعاهدات والاتفاقيات</a:t>
            </a:r>
          </a:p>
          <a:p>
            <a:pPr algn="r" rtl="1">
              <a:buFont typeface="Wingdings" pitchFamily="2" charset="2"/>
              <a:buChar char="q"/>
            </a:pPr>
            <a:r>
              <a:rPr lang="ar-IQ" sz="2000" dirty="0" smtClean="0">
                <a:latin typeface="Simplified Arabic" pitchFamily="18" charset="-78"/>
                <a:cs typeface="Simplified Arabic" pitchFamily="18" charset="-78"/>
              </a:rPr>
              <a:t>القوانين والانظمة</a:t>
            </a:r>
          </a:p>
          <a:p>
            <a:pPr algn="r" rtl="1">
              <a:buFont typeface="Wingdings" pitchFamily="2" charset="2"/>
              <a:buChar char="q"/>
            </a:pPr>
            <a:endParaRPr lang="ar-IQ" sz="2000" dirty="0" smtClean="0">
              <a:latin typeface="Simplified Arabic" pitchFamily="18" charset="-78"/>
              <a:cs typeface="Simplified Arabic" pitchFamily="18" charset="-78"/>
            </a:endParaRPr>
          </a:p>
          <a:p>
            <a:pPr algn="r" rtl="1">
              <a:buFont typeface="Wingdings" pitchFamily="2" charset="2"/>
              <a:buChar char="q"/>
            </a:pPr>
            <a:endParaRPr lang="ar-IQ" sz="2000" dirty="0" smtClean="0">
              <a:latin typeface="Simplified Arabic" pitchFamily="18" charset="-78"/>
              <a:cs typeface="Simplified Arabic" pitchFamily="18" charset="-78"/>
            </a:endParaRPr>
          </a:p>
          <a:p>
            <a:pPr marL="0" indent="0" algn="r" rtl="1">
              <a:buNone/>
            </a:pPr>
            <a:r>
              <a:rPr lang="ar-IQ" sz="2000" dirty="0" smtClean="0">
                <a:latin typeface="Simplified Arabic" pitchFamily="18" charset="-78"/>
                <a:cs typeface="Simplified Arabic" pitchFamily="18" charset="-78"/>
              </a:rPr>
              <a:t> </a:t>
            </a:r>
            <a:endParaRPr lang="en-US"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16843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00B050"/>
                </a:solidFill>
                <a:latin typeface="Simplified Arabic" pitchFamily="18" charset="-78"/>
                <a:cs typeface="Simplified Arabic" pitchFamily="18" charset="-78"/>
              </a:rPr>
              <a:t>تحديد المدخل الرئيسي للمطبوع الحكومي</a:t>
            </a:r>
            <a:r>
              <a:rPr lang="ar-IQ" sz="2400" dirty="0" smtClean="0">
                <a:latin typeface="Simplified Arabic" pitchFamily="18" charset="-78"/>
                <a:cs typeface="Simplified Arabic" pitchFamily="18" charset="-78"/>
              </a:rPr>
              <a:t> </a:t>
            </a:r>
            <a:endParaRPr lang="en-US" sz="24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algn="r" rtl="1">
              <a:buFont typeface="Wingdings" pitchFamily="2" charset="2"/>
              <a:buChar char="q"/>
            </a:pPr>
            <a:r>
              <a:rPr lang="ar-IQ" sz="2400" dirty="0" smtClean="0">
                <a:solidFill>
                  <a:srgbClr val="002060"/>
                </a:solidFill>
                <a:latin typeface="Simplified Arabic" pitchFamily="18" charset="-78"/>
                <a:cs typeface="Simplified Arabic" pitchFamily="18" charset="-78"/>
              </a:rPr>
              <a:t>وقبل البدء بتحديد المدخل للمطبوع الحكومي ، يجب معرفة السلم الهرمي الاداري للجهة التي صدر عنها المطبوع وكما هو موضح في ادناه :</a:t>
            </a:r>
          </a:p>
          <a:p>
            <a:pPr marL="0" indent="0" algn="r" rtl="1">
              <a:buNone/>
            </a:pPr>
            <a:r>
              <a:rPr lang="ar-IQ" sz="2400" dirty="0" smtClean="0">
                <a:solidFill>
                  <a:srgbClr val="FF0000"/>
                </a:solidFill>
                <a:latin typeface="Simplified Arabic" pitchFamily="18" charset="-78"/>
                <a:cs typeface="Simplified Arabic" pitchFamily="18" charset="-78"/>
              </a:rPr>
              <a:t>الدولة ــــــــــــــــ» الوزارة ـــــــــــــــــــــ» المديرية ــــــــــــــــــــــ» القسم ــــــــــــــــــــــ» الشعبة ـــــــــــــــــــــ» الفرع</a:t>
            </a:r>
          </a:p>
          <a:p>
            <a:pPr marL="0" indent="0" algn="r" rtl="1">
              <a:buNone/>
            </a:pPr>
            <a:endParaRPr lang="ar-IQ" sz="2400" dirty="0" smtClean="0">
              <a:latin typeface="Simplified Arabic" pitchFamily="18" charset="-78"/>
              <a:cs typeface="Simplified Arabic" pitchFamily="18" charset="-78"/>
            </a:endParaRPr>
          </a:p>
          <a:p>
            <a:pPr algn="r" rtl="1">
              <a:buFont typeface="Wingdings" pitchFamily="2" charset="2"/>
              <a:buChar char="q"/>
            </a:pPr>
            <a:r>
              <a:rPr lang="ar-IQ" sz="2400" dirty="0" smtClean="0">
                <a:solidFill>
                  <a:srgbClr val="002060"/>
                </a:solidFill>
                <a:latin typeface="Simplified Arabic" pitchFamily="18" charset="-78"/>
                <a:cs typeface="Simplified Arabic" pitchFamily="18" charset="-78"/>
              </a:rPr>
              <a:t>يدون اسم الدولة بالصيغة المختصرة المعروفة وكما هو موضح في ادناه</a:t>
            </a:r>
          </a:p>
          <a:p>
            <a:pPr marL="0" indent="0" algn="r" rtl="1">
              <a:buNone/>
            </a:pPr>
            <a:r>
              <a:rPr lang="ar-IQ" sz="2400" dirty="0" smtClean="0">
                <a:solidFill>
                  <a:srgbClr val="FF0000"/>
                </a:solidFill>
                <a:latin typeface="Simplified Arabic" pitchFamily="18" charset="-78"/>
                <a:cs typeface="Simplified Arabic" pitchFamily="18" charset="-78"/>
              </a:rPr>
              <a:t>جمهورية العراق</a:t>
            </a:r>
            <a:r>
              <a:rPr lang="ar-IQ" sz="2400" dirty="0" smtClean="0">
                <a:latin typeface="Simplified Arabic" pitchFamily="18" charset="-78"/>
                <a:cs typeface="Simplified Arabic" pitchFamily="18" charset="-78"/>
              </a:rPr>
              <a:t> </a:t>
            </a:r>
            <a:r>
              <a:rPr lang="ar-IQ" sz="2400" dirty="0" smtClean="0">
                <a:solidFill>
                  <a:srgbClr val="00B050"/>
                </a:solidFill>
                <a:latin typeface="Simplified Arabic" pitchFamily="18" charset="-78"/>
                <a:cs typeface="Simplified Arabic" pitchFamily="18" charset="-78"/>
              </a:rPr>
              <a:t>ـــــــــــــــــــــــ» العراق</a:t>
            </a:r>
          </a:p>
          <a:p>
            <a:pPr marL="0" indent="0" algn="r" rtl="1">
              <a:buNone/>
            </a:pPr>
            <a:r>
              <a:rPr lang="ar-IQ" sz="2400" dirty="0" smtClean="0">
                <a:solidFill>
                  <a:srgbClr val="FF0000"/>
                </a:solidFill>
                <a:latin typeface="Simplified Arabic" pitchFamily="18" charset="-78"/>
                <a:cs typeface="Simplified Arabic" pitchFamily="18" charset="-78"/>
              </a:rPr>
              <a:t>جمهورية مصر العربية</a:t>
            </a:r>
            <a:r>
              <a:rPr lang="ar-IQ" sz="2400" dirty="0" smtClean="0">
                <a:latin typeface="Simplified Arabic" pitchFamily="18" charset="-78"/>
                <a:cs typeface="Simplified Arabic" pitchFamily="18" charset="-78"/>
              </a:rPr>
              <a:t> </a:t>
            </a:r>
            <a:r>
              <a:rPr lang="ar-IQ" sz="2400" dirty="0" smtClean="0">
                <a:solidFill>
                  <a:srgbClr val="00B050"/>
                </a:solidFill>
                <a:latin typeface="Simplified Arabic" pitchFamily="18" charset="-78"/>
                <a:cs typeface="Simplified Arabic" pitchFamily="18" charset="-78"/>
              </a:rPr>
              <a:t>ـــــــــــــــــــــ» مصر</a:t>
            </a:r>
          </a:p>
          <a:p>
            <a:pPr marL="0" indent="0" algn="r" rtl="1">
              <a:buNone/>
            </a:pPr>
            <a:r>
              <a:rPr lang="ar-IQ" sz="2400" dirty="0" smtClean="0">
                <a:solidFill>
                  <a:srgbClr val="00B050"/>
                </a:solidFill>
                <a:latin typeface="Simplified Arabic" pitchFamily="18" charset="-78"/>
                <a:cs typeface="Simplified Arabic" pitchFamily="18" charset="-78"/>
              </a:rPr>
              <a:t>ال</a:t>
            </a:r>
            <a:r>
              <a:rPr lang="ar-IQ" sz="2400" dirty="0" smtClean="0">
                <a:solidFill>
                  <a:srgbClr val="FF0000"/>
                </a:solidFill>
                <a:latin typeface="Simplified Arabic" pitchFamily="18" charset="-78"/>
                <a:cs typeface="Simplified Arabic" pitchFamily="18" charset="-78"/>
              </a:rPr>
              <a:t>مملكة المغربية</a:t>
            </a:r>
            <a:r>
              <a:rPr lang="ar-IQ" sz="2400" dirty="0" smtClean="0">
                <a:latin typeface="Simplified Arabic" pitchFamily="18" charset="-78"/>
                <a:cs typeface="Simplified Arabic" pitchFamily="18" charset="-78"/>
              </a:rPr>
              <a:t>ــ</a:t>
            </a:r>
            <a:r>
              <a:rPr lang="ar-IQ" sz="2400" dirty="0" smtClean="0">
                <a:solidFill>
                  <a:srgbClr val="00B050"/>
                </a:solidFill>
                <a:latin typeface="Simplified Arabic" pitchFamily="18" charset="-78"/>
                <a:cs typeface="Simplified Arabic" pitchFamily="18" charset="-78"/>
              </a:rPr>
              <a:t>ـــــــــــــــــــــــ» المغرب</a:t>
            </a:r>
          </a:p>
          <a:p>
            <a:pPr marL="0" indent="0" algn="r" rtl="1">
              <a:buNone/>
            </a:pPr>
            <a:endParaRPr lang="ar-IQ" sz="2400" dirty="0" smtClean="0">
              <a:solidFill>
                <a:srgbClr val="00B050"/>
              </a:solidFill>
              <a:latin typeface="Simplified Arabic" pitchFamily="18" charset="-78"/>
              <a:cs typeface="Simplified Arabic" pitchFamily="18" charset="-78"/>
            </a:endParaRPr>
          </a:p>
          <a:p>
            <a:pPr marL="0" indent="0" algn="r">
              <a:buNone/>
            </a:pPr>
            <a:endParaRPr lang="en-US" sz="240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975761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00B050"/>
                </a:solidFill>
                <a:latin typeface="Simplified Arabic" pitchFamily="18" charset="-78"/>
                <a:cs typeface="Simplified Arabic" pitchFamily="18" charset="-78"/>
              </a:rPr>
              <a:t>1- الاعمال الصادرةعن الرؤساء والملوك والحكام</a:t>
            </a:r>
            <a:endParaRPr lang="en-US" sz="2400" dirty="0">
              <a:solidFill>
                <a:srgbClr val="00B05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rgbClr val="C00000"/>
                </a:solidFill>
                <a:latin typeface="Simplified Arabic" pitchFamily="18" charset="-78"/>
                <a:cs typeface="Simplified Arabic" pitchFamily="18" charset="-78"/>
              </a:rPr>
              <a:t>تدخل الاعمال الرسمية الصادرة عن الشخصيات الحكمية باسم الدولة متبوعا بالمنصب الحكمي ثم سنوات الحكم واخيرا الاسم الشخصي بصيغة مختصرة. مع اعداد احالة للاسم الحكميلكي يتم جمع كل اعماله سواء كانت شخصية ام رسمية في مكان واحد.</a:t>
            </a:r>
          </a:p>
          <a:p>
            <a:pPr marL="0" indent="0" algn="r" rtl="1">
              <a:buNone/>
            </a:pPr>
            <a:r>
              <a:rPr lang="ar-IQ" sz="2000" dirty="0" smtClean="0">
                <a:solidFill>
                  <a:srgbClr val="FF0000"/>
                </a:solidFill>
                <a:latin typeface="Simplified Arabic" pitchFamily="18" charset="-78"/>
                <a:cs typeface="Simplified Arabic" pitchFamily="18" charset="-78"/>
              </a:rPr>
              <a:t>مثال (1) : خطاب الرئيس عبد الفتاح السيسي بمناسبة افتتاح الدور الاول التشريعي في مصر</a:t>
            </a:r>
          </a:p>
          <a:p>
            <a:pPr marL="0" indent="0" algn="r" rtl="1">
              <a:buNone/>
            </a:pPr>
            <a:r>
              <a:rPr lang="ar-IQ" sz="2000" dirty="0" smtClean="0">
                <a:latin typeface="Simplified Arabic" pitchFamily="18" charset="-78"/>
                <a:cs typeface="Simplified Arabic" pitchFamily="18" charset="-78"/>
              </a:rPr>
              <a:t>التطبيق : </a:t>
            </a:r>
          </a:p>
          <a:p>
            <a:pPr marL="0" indent="0" algn="r" rtl="1">
              <a:buNone/>
            </a:pPr>
            <a:r>
              <a:rPr lang="ar-IQ" sz="2000" dirty="0" smtClean="0">
                <a:solidFill>
                  <a:srgbClr val="002060"/>
                </a:solidFill>
                <a:latin typeface="Simplified Arabic" pitchFamily="18" charset="-78"/>
                <a:cs typeface="Simplified Arabic" pitchFamily="18" charset="-78"/>
              </a:rPr>
              <a:t>110 1    $</a:t>
            </a:r>
            <a:r>
              <a:rPr lang="en-US" sz="2000" dirty="0" smtClean="0">
                <a:solidFill>
                  <a:srgbClr val="002060"/>
                </a:solidFill>
                <a:latin typeface="Simplified Arabic" pitchFamily="18" charset="-78"/>
                <a:cs typeface="Simplified Arabic" pitchFamily="18" charset="-78"/>
              </a:rPr>
              <a:t>a</a:t>
            </a:r>
            <a:r>
              <a:rPr lang="ar-IQ" sz="2000" dirty="0" smtClean="0">
                <a:solidFill>
                  <a:srgbClr val="002060"/>
                </a:solidFill>
                <a:latin typeface="Simplified Arabic" pitchFamily="18" charset="-78"/>
                <a:cs typeface="Simplified Arabic" pitchFamily="18" charset="-78"/>
              </a:rPr>
              <a:t> مصر. $</a:t>
            </a:r>
            <a:r>
              <a:rPr lang="en-US" sz="2000" dirty="0" smtClean="0">
                <a:solidFill>
                  <a:srgbClr val="002060"/>
                </a:solidFill>
                <a:latin typeface="Simplified Arabic" pitchFamily="18" charset="-78"/>
                <a:cs typeface="Simplified Arabic" pitchFamily="18" charset="-78"/>
              </a:rPr>
              <a:t>b</a:t>
            </a:r>
            <a:r>
              <a:rPr lang="ar-IQ" sz="2000" dirty="0" smtClean="0">
                <a:solidFill>
                  <a:srgbClr val="002060"/>
                </a:solidFill>
                <a:latin typeface="Simplified Arabic" pitchFamily="18" charset="-78"/>
                <a:cs typeface="Simplified Arabic" pitchFamily="18" charset="-78"/>
              </a:rPr>
              <a:t> رئيس الجمهورية (2014 -  : عبد الفتاح السيسي) </a:t>
            </a:r>
          </a:p>
          <a:p>
            <a:pPr marL="0" indent="0" algn="r" rtl="1">
              <a:buNone/>
            </a:pPr>
            <a:r>
              <a:rPr lang="ar-IQ" sz="2000" dirty="0" smtClean="0">
                <a:solidFill>
                  <a:srgbClr val="002060"/>
                </a:solidFill>
                <a:latin typeface="Simplified Arabic" pitchFamily="18" charset="-78"/>
                <a:cs typeface="Simplified Arabic" pitchFamily="18" charset="-78"/>
              </a:rPr>
              <a:t>245 1 0 $</a:t>
            </a:r>
            <a:r>
              <a:rPr lang="en-US" sz="2000" dirty="0" smtClean="0">
                <a:solidFill>
                  <a:srgbClr val="002060"/>
                </a:solidFill>
                <a:latin typeface="Simplified Arabic" pitchFamily="18" charset="-78"/>
                <a:cs typeface="Simplified Arabic" pitchFamily="18" charset="-78"/>
              </a:rPr>
              <a:t>a</a:t>
            </a:r>
            <a:r>
              <a:rPr lang="ar-IQ" sz="2000" dirty="0" smtClean="0">
                <a:solidFill>
                  <a:srgbClr val="002060"/>
                </a:solidFill>
                <a:latin typeface="Simplified Arabic" pitchFamily="18" charset="-78"/>
                <a:cs typeface="Simplified Arabic" pitchFamily="18" charset="-78"/>
              </a:rPr>
              <a:t> خطاب الرئيس عبد الفتاح السيسي بمناسبة افتتاح الدور الاول التشريعي في مصر/ </a:t>
            </a:r>
            <a:r>
              <a:rPr lang="en-US" sz="2000" dirty="0" smtClean="0">
                <a:solidFill>
                  <a:srgbClr val="002060"/>
                </a:solidFill>
                <a:latin typeface="Simplified Arabic" pitchFamily="18" charset="-78"/>
                <a:cs typeface="Simplified Arabic" pitchFamily="18" charset="-78"/>
              </a:rPr>
              <a:t>             </a:t>
            </a:r>
            <a:r>
              <a:rPr lang="ar-IQ" sz="2000" dirty="0" smtClean="0">
                <a:solidFill>
                  <a:srgbClr val="002060"/>
                </a:solidFill>
                <a:latin typeface="Simplified Arabic" pitchFamily="18" charset="-78"/>
                <a:cs typeface="Simplified Arabic" pitchFamily="18" charset="-78"/>
              </a:rPr>
              <a:t>$</a:t>
            </a:r>
            <a:r>
              <a:rPr lang="en-US" sz="2000" dirty="0" smtClean="0">
                <a:solidFill>
                  <a:srgbClr val="002060"/>
                </a:solidFill>
                <a:latin typeface="Simplified Arabic" pitchFamily="18" charset="-78"/>
                <a:cs typeface="Simplified Arabic" pitchFamily="18" charset="-78"/>
              </a:rPr>
              <a:t>c</a:t>
            </a:r>
            <a:r>
              <a:rPr lang="ar-IQ" sz="2000" dirty="0" smtClean="0">
                <a:solidFill>
                  <a:srgbClr val="002060"/>
                </a:solidFill>
                <a:latin typeface="Simplified Arabic" pitchFamily="18" charset="-78"/>
                <a:cs typeface="Simplified Arabic" pitchFamily="18" charset="-78"/>
              </a:rPr>
              <a:t> رئيس جمهورية مصر</a:t>
            </a:r>
          </a:p>
          <a:p>
            <a:pPr marL="0" indent="0" algn="r" rtl="1">
              <a:buNone/>
            </a:pPr>
            <a:r>
              <a:rPr lang="ar-IQ" sz="2000" dirty="0" smtClean="0">
                <a:solidFill>
                  <a:srgbClr val="FF0000"/>
                </a:solidFill>
                <a:latin typeface="Simplified Arabic" pitchFamily="18" charset="-78"/>
                <a:cs typeface="Simplified Arabic" pitchFamily="18" charset="-78"/>
              </a:rPr>
              <a:t>مثال (2): خطاب الملك عبد الله في مجلس الاعيان (علما انه استلم مهام منصبه ملكا للمملكة الاردنية الهاشمية للفترة 1946 ولغاية 1952</a:t>
            </a:r>
          </a:p>
          <a:p>
            <a:pPr marL="0" indent="0" algn="r" rtl="1">
              <a:buNone/>
            </a:pPr>
            <a:r>
              <a:rPr lang="ar-IQ" sz="2000" dirty="0" smtClean="0">
                <a:latin typeface="Simplified Arabic" pitchFamily="18" charset="-78"/>
                <a:cs typeface="Simplified Arabic" pitchFamily="18" charset="-78"/>
              </a:rPr>
              <a:t>التطبيق </a:t>
            </a:r>
          </a:p>
          <a:p>
            <a:pPr marL="0" indent="0" algn="r" rtl="1">
              <a:buNone/>
            </a:pPr>
            <a:r>
              <a:rPr lang="ar-IQ" sz="2000" dirty="0" smtClean="0">
                <a:solidFill>
                  <a:srgbClr val="002060"/>
                </a:solidFill>
                <a:latin typeface="Simplified Arabic" pitchFamily="18" charset="-78"/>
                <a:cs typeface="Simplified Arabic" pitchFamily="18" charset="-78"/>
              </a:rPr>
              <a:t>110 1   $</a:t>
            </a:r>
            <a:r>
              <a:rPr lang="en-US" sz="2000" dirty="0" smtClean="0">
                <a:solidFill>
                  <a:srgbClr val="002060"/>
                </a:solidFill>
                <a:latin typeface="Simplified Arabic" pitchFamily="18" charset="-78"/>
                <a:cs typeface="Simplified Arabic" pitchFamily="18" charset="-78"/>
              </a:rPr>
              <a:t>a</a:t>
            </a:r>
            <a:r>
              <a:rPr lang="ar-IQ" sz="2000" dirty="0" smtClean="0">
                <a:solidFill>
                  <a:srgbClr val="002060"/>
                </a:solidFill>
                <a:latin typeface="Simplified Arabic" pitchFamily="18" charset="-78"/>
                <a:cs typeface="Simplified Arabic" pitchFamily="18" charset="-78"/>
              </a:rPr>
              <a:t> الاردن. $</a:t>
            </a:r>
            <a:r>
              <a:rPr lang="en-US" sz="2000" dirty="0" smtClean="0">
                <a:solidFill>
                  <a:srgbClr val="002060"/>
                </a:solidFill>
                <a:latin typeface="Simplified Arabic" pitchFamily="18" charset="-78"/>
                <a:cs typeface="Simplified Arabic" pitchFamily="18" charset="-78"/>
              </a:rPr>
              <a:t>b</a:t>
            </a:r>
            <a:r>
              <a:rPr lang="ar-IQ" sz="2000" dirty="0" smtClean="0">
                <a:solidFill>
                  <a:srgbClr val="002060"/>
                </a:solidFill>
                <a:latin typeface="Simplified Arabic" pitchFamily="18" charset="-78"/>
                <a:cs typeface="Simplified Arabic" pitchFamily="18" charset="-78"/>
              </a:rPr>
              <a:t> الملك (1946 – 1952 : عبد الله)</a:t>
            </a:r>
            <a:endParaRPr lang="en-US" sz="2000" dirty="0">
              <a:solidFill>
                <a:srgbClr val="00206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851634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latin typeface="Simplified Arabic" pitchFamily="18" charset="-78"/>
                <a:cs typeface="Simplified Arabic" pitchFamily="18" charset="-78"/>
              </a:rPr>
              <a:t>الاعمال الشخصية للرؤساء والملوك والحكام فتدخل بالاسم الحكمي </a:t>
            </a:r>
            <a:r>
              <a:rPr lang="ar-IQ" sz="2400" smtClean="0">
                <a:latin typeface="Simplified Arabic" pitchFamily="18" charset="-78"/>
                <a:cs typeface="Simplified Arabic" pitchFamily="18" charset="-78"/>
              </a:rPr>
              <a:t>متبوعا بالمنصبئيس جمهورية مصر العربية</a:t>
            </a:r>
            <a:endParaRPr lang="en-US" sz="24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latin typeface="Simplified Arabic" pitchFamily="18" charset="-78"/>
                <a:cs typeface="Simplified Arabic" pitchFamily="18" charset="-78"/>
              </a:rPr>
              <a:t>مثال (1) مطبوع بعنوان « مهنتي كملك» وله عنوان ثانوي «احاديث ملكية» تأليف الحسين بن طلال ملك الاردن</a:t>
            </a:r>
          </a:p>
          <a:p>
            <a:pPr marL="0" indent="0" algn="r" rtl="1">
              <a:buNone/>
            </a:pPr>
            <a:r>
              <a:rPr lang="ar-IQ" sz="2000" dirty="0" smtClean="0">
                <a:latin typeface="Simplified Arabic" pitchFamily="18" charset="-78"/>
                <a:cs typeface="Simplified Arabic" pitchFamily="18" charset="-78"/>
              </a:rPr>
              <a:t>التطبيق : </a:t>
            </a:r>
          </a:p>
          <a:p>
            <a:pPr marL="0" indent="0" algn="r" rtl="1">
              <a:buNone/>
            </a:pPr>
            <a:r>
              <a:rPr lang="ar-IQ" sz="2000" dirty="0" smtClean="0">
                <a:latin typeface="Simplified Arabic" pitchFamily="18" charset="-78"/>
                <a:cs typeface="Simplified Arabic" pitchFamily="18" charset="-78"/>
              </a:rPr>
              <a:t>100 0    $</a:t>
            </a:r>
            <a:r>
              <a:rPr lang="en-US" sz="2000" dirty="0" smtClean="0">
                <a:latin typeface="Simplified Arabic" pitchFamily="18" charset="-78"/>
                <a:cs typeface="Simplified Arabic" pitchFamily="18" charset="-78"/>
              </a:rPr>
              <a:t>a</a:t>
            </a:r>
            <a:r>
              <a:rPr lang="ar-IQ" sz="2000" dirty="0" smtClean="0">
                <a:latin typeface="Simplified Arabic" pitchFamily="18" charset="-78"/>
                <a:cs typeface="Simplified Arabic" pitchFamily="18" charset="-78"/>
              </a:rPr>
              <a:t> الحسين بن طلال، $</a:t>
            </a:r>
            <a:r>
              <a:rPr lang="en-US" sz="2000" dirty="0" smtClean="0">
                <a:latin typeface="Simplified Arabic" pitchFamily="18" charset="-78"/>
                <a:cs typeface="Simplified Arabic" pitchFamily="18" charset="-78"/>
              </a:rPr>
              <a:t>c</a:t>
            </a:r>
            <a:r>
              <a:rPr lang="ar-IQ" sz="2000" dirty="0" smtClean="0">
                <a:latin typeface="Simplified Arabic" pitchFamily="18" charset="-78"/>
                <a:cs typeface="Simplified Arabic" pitchFamily="18" charset="-78"/>
              </a:rPr>
              <a:t> ملك الاردن،$</a:t>
            </a:r>
            <a:r>
              <a:rPr lang="en-US" sz="2000" dirty="0" smtClean="0">
                <a:latin typeface="Simplified Arabic" pitchFamily="18" charset="-78"/>
                <a:cs typeface="Simplified Arabic" pitchFamily="18" charset="-78"/>
              </a:rPr>
              <a:t>d</a:t>
            </a:r>
            <a:r>
              <a:rPr lang="ar-IQ" sz="2000" dirty="0" smtClean="0">
                <a:latin typeface="Simplified Arabic" pitchFamily="18" charset="-78"/>
                <a:cs typeface="Simplified Arabic" pitchFamily="18" charset="-78"/>
              </a:rPr>
              <a:t> 1935 – 1999</a:t>
            </a:r>
          </a:p>
          <a:p>
            <a:pPr marL="0" indent="0" algn="r" rtl="1">
              <a:buNone/>
            </a:pPr>
            <a:r>
              <a:rPr lang="ar-IQ" sz="2000" dirty="0" smtClean="0">
                <a:latin typeface="Simplified Arabic" pitchFamily="18" charset="-78"/>
                <a:cs typeface="Simplified Arabic" pitchFamily="18" charset="-78"/>
              </a:rPr>
              <a:t>245 1 0 $</a:t>
            </a:r>
            <a:r>
              <a:rPr lang="en-US" sz="2000" dirty="0" smtClean="0">
                <a:latin typeface="Simplified Arabic" pitchFamily="18" charset="-78"/>
                <a:cs typeface="Simplified Arabic" pitchFamily="18" charset="-78"/>
              </a:rPr>
              <a:t>a</a:t>
            </a:r>
            <a:r>
              <a:rPr lang="ar-IQ" sz="2000" dirty="0" smtClean="0">
                <a:latin typeface="Simplified Arabic" pitchFamily="18" charset="-78"/>
                <a:cs typeface="Simplified Arabic" pitchFamily="18" charset="-78"/>
              </a:rPr>
              <a:t> مهنتي كملك : $</a:t>
            </a:r>
            <a:r>
              <a:rPr lang="en-US" sz="2000" dirty="0" smtClean="0">
                <a:latin typeface="Simplified Arabic" pitchFamily="18" charset="-78"/>
                <a:cs typeface="Simplified Arabic" pitchFamily="18" charset="-78"/>
              </a:rPr>
              <a:t>b</a:t>
            </a:r>
            <a:r>
              <a:rPr lang="ar-IQ" sz="2000" dirty="0" smtClean="0">
                <a:latin typeface="Simplified Arabic" pitchFamily="18" charset="-78"/>
                <a:cs typeface="Simplified Arabic" pitchFamily="18" charset="-78"/>
              </a:rPr>
              <a:t> احاديث ملكية / $</a:t>
            </a:r>
            <a:r>
              <a:rPr lang="en-US" sz="2000" dirty="0" smtClean="0">
                <a:latin typeface="Simplified Arabic" pitchFamily="18" charset="-78"/>
                <a:cs typeface="Simplified Arabic" pitchFamily="18" charset="-78"/>
              </a:rPr>
              <a:t>c</a:t>
            </a:r>
            <a:r>
              <a:rPr lang="ar-IQ" sz="2000" dirty="0" smtClean="0">
                <a:latin typeface="Simplified Arabic" pitchFamily="18" charset="-78"/>
                <a:cs typeface="Simplified Arabic" pitchFamily="18" charset="-78"/>
              </a:rPr>
              <a:t> الحسين بن طلال </a:t>
            </a:r>
          </a:p>
          <a:p>
            <a:pPr marL="0" indent="0" algn="r" rtl="1">
              <a:buNone/>
            </a:pPr>
            <a:endParaRPr lang="ar-IQ" sz="2000" dirty="0">
              <a:latin typeface="Simplified Arabic" pitchFamily="18" charset="-78"/>
              <a:cs typeface="Simplified Arabic" pitchFamily="18" charset="-78"/>
            </a:endParaRPr>
          </a:p>
          <a:p>
            <a:pPr marL="0" indent="0" algn="r" rtl="1">
              <a:buNone/>
            </a:pPr>
            <a:r>
              <a:rPr lang="ar-IQ" sz="2000" dirty="0" smtClean="0">
                <a:latin typeface="Simplified Arabic" pitchFamily="18" charset="-78"/>
                <a:cs typeface="Simplified Arabic" pitchFamily="18" charset="-78"/>
              </a:rPr>
              <a:t>مثال (2) مطبوع بعنوان فلسفة الثورة تاليف جمال عبد الناصر </a:t>
            </a:r>
            <a:endParaRPr lang="en-US"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187480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500</Words>
  <Application>Microsoft Office PowerPoint</Application>
  <PresentationFormat>On-screen Show (4:3)</PresentationFormat>
  <Paragraphs>44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الاعمال الصادرة عن الهيئات</vt:lpstr>
      <vt:lpstr>الاعمال الصادرة عن الهيئات الرسمية : تدخل باسم الدولة بالصيغة المختصرة المعروفة حيث يدون اسم الدولة في $a ضمن حقل المؤلف الهيئة (110) متبوعا باسم الهيئة الذي يدون في $b وتأخذ قيمة المؤشر الاول (1) ومن هذه الاعمال القرارات، دراسات، احصاءات، قوانين، معاهدات.. الخ</vt:lpstr>
      <vt:lpstr>تحديد المدخل الرئيسي للمطبوع الحكومي </vt:lpstr>
      <vt:lpstr>1- الاعمال الصادرةعن الرؤساء والملوك والحكام</vt:lpstr>
      <vt:lpstr>الاعمال الشخصية للرؤساء والملوك والحكام فتدخل بالاسم الحكمي متبوعا بالمنصبئيس جمهورية مصر العربية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الاعمال الصادرة عن الهيئات</dc:title>
  <dc:creator>DR.Ahmed Saker 2o1O</dc:creator>
  <cp:lastModifiedBy>DR.Ahmed Saker 2o1O</cp:lastModifiedBy>
  <cp:revision>20</cp:revision>
  <dcterms:created xsi:type="dcterms:W3CDTF">2020-05-02T09:44:45Z</dcterms:created>
  <dcterms:modified xsi:type="dcterms:W3CDTF">2020-05-04T13:37:36Z</dcterms:modified>
</cp:coreProperties>
</file>