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7" d="100"/>
          <a:sy n="77" d="100"/>
        </p:scale>
        <p:origin x="37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01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26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86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0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09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93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51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08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98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24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4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shade val="8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DFDE4-A82F-4291-ABF4-89DA324093B1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91C52A-DA90-4599-AC4A-AF1F7334C0D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551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shade val="8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30BFDA-ADBB-4D76-9642-4D916A036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4821" y="1458977"/>
            <a:ext cx="6477805" cy="1438743"/>
          </a:xfrm>
        </p:spPr>
        <p:txBody>
          <a:bodyPr>
            <a:normAutofit/>
          </a:bodyPr>
          <a:lstStyle/>
          <a:p>
            <a:r>
              <a:rPr lang="fr-FR" sz="2700" dirty="0"/>
              <a:t>Le Parnasse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EF6622-362B-49C8-9C0B-992ADACB8C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pPr algn="l"/>
            <a:r>
              <a:rPr lang="fr-FR" dirty="0">
                <a:solidFill>
                  <a:srgbClr val="FFFF00"/>
                </a:solidFill>
              </a:rPr>
              <a:t>Dr. Raid Jabbar habib</a:t>
            </a:r>
          </a:p>
        </p:txBody>
      </p:sp>
    </p:spTree>
    <p:extLst>
      <p:ext uri="{BB962C8B-B14F-4D97-AF65-F5344CB8AC3E}">
        <p14:creationId xmlns:p14="http://schemas.microsoft.com/office/powerpoint/2010/main" val="60694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5"/>
    </mc:Choice>
    <mc:Fallback xmlns="">
      <p:transition spd="slow" advTm="1144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B38034-F910-481B-9E25-C03CC81B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688" y="1460643"/>
            <a:ext cx="6968411" cy="675077"/>
          </a:xfrm>
        </p:spPr>
        <p:txBody>
          <a:bodyPr/>
          <a:lstStyle/>
          <a:p>
            <a:r>
              <a:rPr lang="en-US" dirty="0" err="1"/>
              <a:t>Origine</a:t>
            </a:r>
            <a:r>
              <a:rPr lang="en-US" dirty="0"/>
              <a:t>…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ADC6DC-30AC-49B7-AFDC-175551F47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1800" b="1" dirty="0">
                <a:solidFill>
                  <a:schemeClr val="accent2"/>
                </a:solidFill>
              </a:rPr>
              <a:t>Le nom Parnasse est, à l'origine, celui d'un massif montagneux de Grèce. Dans la mythologie grecque, ce massif était, comme Delphes, consacré à Apollon et il était considéré comme la montagne des Muses, le lieu sacré des poètes.</a:t>
            </a:r>
          </a:p>
          <a:p>
            <a:pPr algn="just"/>
            <a:r>
              <a:rPr lang="fr-FR" sz="1800" b="1" dirty="0">
                <a:solidFill>
                  <a:schemeClr val="accent6"/>
                </a:solidFill>
              </a:rPr>
              <a:t>Le Parnasse devenu le séjour symbolique des poètes, fut finalement assimilé à l'ensemble des poètes, puis à la poésie elle-même.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731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52"/>
    </mc:Choice>
    <mc:Fallback xmlns="">
      <p:transition spd="slow" advTm="4815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96864E-53E9-442A-9578-2222B484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Naissance et Reaction…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FA9997-A058-4BF9-A7D3-FF2787376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1800" b="1" dirty="0">
                <a:solidFill>
                  <a:schemeClr val="accent6"/>
                </a:solidFill>
              </a:rPr>
              <a:t>De même que le romantisme a été créé par suite de sa réaction contre le classicisme, le parnasse va être fondé à partir de sa réaction contre le romantisme, une réaction contre l’excès du lyrisme romantique </a:t>
            </a:r>
          </a:p>
          <a:p>
            <a:pPr algn="just"/>
            <a:r>
              <a:rPr lang="fr-FR" sz="1800" b="1" dirty="0">
                <a:solidFill>
                  <a:schemeClr val="accent2"/>
                </a:solidFill>
              </a:rPr>
              <a:t>Le parnasse est donc un nom donné à un groupe de poètes français qui, à partir de 1850, ont réagi contre les aspects lyriques, sentimentaux et confidentiels des romantiques et qui ont cultivé le goût de la perfection formelle.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798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941"/>
    </mc:Choice>
    <mc:Fallback xmlns="">
      <p:transition spd="slow" advTm="11094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DBE0FB-A1F4-4ADB-87CB-EFB44808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 du mouvement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766F70-6F99-4773-8F7A-23C90C8E6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b="1" dirty="0">
                <a:solidFill>
                  <a:schemeClr val="accent2"/>
                </a:solidFill>
              </a:rPr>
              <a:t>L’impersonnalité et le refus du lyrisme</a:t>
            </a:r>
          </a:p>
          <a:p>
            <a:r>
              <a:rPr lang="fr-FR" sz="1800" b="1" dirty="0">
                <a:solidFill>
                  <a:schemeClr val="accent6"/>
                </a:solidFill>
              </a:rPr>
              <a:t>La recherche du beau</a:t>
            </a:r>
          </a:p>
          <a:p>
            <a:r>
              <a:rPr lang="fr-FR" sz="1800" b="1" dirty="0">
                <a:solidFill>
                  <a:schemeClr val="accent2"/>
                </a:solidFill>
              </a:rPr>
              <a:t>L’art pour l’art</a:t>
            </a:r>
          </a:p>
          <a:p>
            <a:r>
              <a:rPr lang="fr-FR" sz="1800" b="1" dirty="0">
                <a:solidFill>
                  <a:schemeClr val="accent6"/>
                </a:solidFill>
              </a:rPr>
              <a:t>Le culte du travail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829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5899"/>
    </mc:Choice>
    <mc:Fallback xmlns="">
      <p:transition spd="slow" advTm="34589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C7601B-4620-4489-AFD7-433C39C0C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688" y="1098550"/>
            <a:ext cx="6968411" cy="673100"/>
          </a:xfrm>
        </p:spPr>
        <p:txBody>
          <a:bodyPr>
            <a:noAutofit/>
          </a:bodyPr>
          <a:lstStyle/>
          <a:p>
            <a:br>
              <a:rPr lang="fr-FR" sz="1800" dirty="0"/>
            </a:br>
            <a:r>
              <a:rPr lang="fr-FR" sz="1500" dirty="0"/>
              <a:t>Leconte de Lisle (1818-1894) Le maître du Parnasse</a:t>
            </a:r>
            <a:br>
              <a:rPr lang="fr-FR" sz="1800" dirty="0"/>
            </a:br>
            <a:r>
              <a:rPr lang="fr-FR" sz="1800" b="1" dirty="0">
                <a:solidFill>
                  <a:srgbClr val="00B050"/>
                </a:solidFill>
              </a:rPr>
              <a:t>Les Montreurs</a:t>
            </a:r>
            <a:br>
              <a:rPr lang="fr-FR" sz="1800" dirty="0"/>
            </a:br>
            <a:endParaRPr lang="fr-FR" sz="1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2CD73D-6EC3-4632-99EB-6FD867D6F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688" y="1771650"/>
            <a:ext cx="6968411" cy="35179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1800" b="1" dirty="0">
                <a:solidFill>
                  <a:schemeClr val="accent6"/>
                </a:solidFill>
              </a:rPr>
              <a:t>Tel qu'un morne animal, meurtri, plein de poussière, 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6"/>
                </a:solidFill>
              </a:rPr>
              <a:t>La chaîne au cou, hurlant au chaud soleil d'été, 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6"/>
                </a:solidFill>
              </a:rPr>
              <a:t>Promène qui voudra son cœur ensanglanté, 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6"/>
                </a:solidFill>
              </a:rPr>
              <a:t>Sur ton pavé cynique, ô plèbe carnassière !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800" b="1" dirty="0">
                <a:solidFill>
                  <a:schemeClr val="accent2"/>
                </a:solidFill>
              </a:rPr>
              <a:t>Pour mettre un feu stérile en ton œil hébété, 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2"/>
                </a:solidFill>
              </a:rPr>
              <a:t>Pour mendier ton rire ou ta pitié grossière, 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2"/>
                </a:solidFill>
              </a:rPr>
              <a:t>Déchire qui voudra la robe de lumière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2"/>
                </a:solidFill>
              </a:rPr>
              <a:t>De la pudeur divine et de la volupté.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31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057"/>
    </mc:Choice>
    <mc:Fallback xmlns="">
      <p:transition spd="slow" advTm="23305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E397BA-5577-4E3E-A544-78200EF6A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688" y="1136653"/>
            <a:ext cx="6968411" cy="533401"/>
          </a:xfrm>
        </p:spPr>
        <p:txBody>
          <a:bodyPr>
            <a:normAutofit fontScale="90000"/>
          </a:bodyPr>
          <a:lstStyle/>
          <a:p>
            <a:r>
              <a:rPr lang="en-US" sz="1800" dirty="0"/>
              <a:t>Les </a:t>
            </a:r>
            <a:r>
              <a:rPr lang="en-US" sz="1800" dirty="0" err="1"/>
              <a:t>montreurs</a:t>
            </a:r>
            <a:br>
              <a:rPr lang="en-US" sz="1800" dirty="0"/>
            </a:br>
            <a:r>
              <a:rPr lang="en-US" sz="1500" dirty="0">
                <a:solidFill>
                  <a:srgbClr val="00B050"/>
                </a:solidFill>
              </a:rPr>
              <a:t>strophes 3-4</a:t>
            </a:r>
            <a:endParaRPr lang="fr-FR" sz="15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443299-47A7-4FB7-B016-333A03286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688" y="1835151"/>
            <a:ext cx="6968411" cy="3086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1800" b="1" dirty="0">
                <a:solidFill>
                  <a:schemeClr val="accent6"/>
                </a:solidFill>
              </a:rPr>
              <a:t>Dans mon orgueil muet, dans ma tombe sans gloire, 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6"/>
                </a:solidFill>
              </a:rPr>
              <a:t>Dussè-je m'engloutir pour l'éternité noire, 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6"/>
                </a:solidFill>
              </a:rPr>
              <a:t>Je ne te vendrai pas mon ivresse ou mon mal, 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800" b="1" dirty="0">
                <a:solidFill>
                  <a:schemeClr val="accent2"/>
                </a:solidFill>
              </a:rPr>
              <a:t>Je ne livrerai pas ma vie à tes huées, 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2"/>
                </a:solidFill>
              </a:rPr>
              <a:t>Je ne danserai pas sur ton tréteau banal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2"/>
                </a:solidFill>
              </a:rPr>
              <a:t>Avec tes histrions et tes prostituées.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683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321"/>
    </mc:Choice>
    <mc:Fallback xmlns="">
      <p:transition spd="slow" advTm="180321"/>
    </mc:Fallback>
  </mc:AlternateContent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erie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100</TotalTime>
  <Words>329</Words>
  <Application>Microsoft Office PowerPoint</Application>
  <PresentationFormat>Grand écran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Rockwell</vt:lpstr>
      <vt:lpstr>Galerie</vt:lpstr>
      <vt:lpstr>Le Parnasse</vt:lpstr>
      <vt:lpstr>Origine… </vt:lpstr>
      <vt:lpstr>Naissance et Reaction…</vt:lpstr>
      <vt:lpstr>Caractéristiques du mouvement</vt:lpstr>
      <vt:lpstr> Leconte de Lisle (1818-1894) Le maître du Parnasse Les Montreurs </vt:lpstr>
      <vt:lpstr>Les montreurs strophes 3-4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Parnasse</dc:title>
  <dc:creator>Raid Jabbar HABIB</dc:creator>
  <cp:lastModifiedBy>Raid Jabbar HABIB</cp:lastModifiedBy>
  <cp:revision>9</cp:revision>
  <dcterms:created xsi:type="dcterms:W3CDTF">2020-05-11T21:32:29Z</dcterms:created>
  <dcterms:modified xsi:type="dcterms:W3CDTF">2020-05-13T13:20:00Z</dcterms:modified>
</cp:coreProperties>
</file>