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4660"/>
  </p:normalViewPr>
  <p:slideViewPr>
    <p:cSldViewPr snapToGrid="0">
      <p:cViewPr varScale="1">
        <p:scale>
          <a:sx n="77" d="100"/>
          <a:sy n="77" d="100"/>
        </p:scale>
        <p:origin x="37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DFDE4-A82F-4291-ABF4-89DA324093B1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7991C52A-DA90-4599-AC4A-AF1F7334C0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8011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DFDE4-A82F-4291-ABF4-89DA324093B1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1C52A-DA90-4599-AC4A-AF1F7334C0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8260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DFDE4-A82F-4291-ABF4-89DA324093B1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1C52A-DA90-4599-AC4A-AF1F7334C0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7861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DFDE4-A82F-4291-ABF4-89DA324093B1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1C52A-DA90-4599-AC4A-AF1F7334C0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4701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DFDE4-A82F-4291-ABF4-89DA324093B1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1C52A-DA90-4599-AC4A-AF1F7334C0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099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DFDE4-A82F-4291-ABF4-89DA324093B1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1C52A-DA90-4599-AC4A-AF1F7334C0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2939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DFDE4-A82F-4291-ABF4-89DA324093B1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1C52A-DA90-4599-AC4A-AF1F7334C0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5518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DFDE4-A82F-4291-ABF4-89DA324093B1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1C52A-DA90-4599-AC4A-AF1F7334C0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8089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DFDE4-A82F-4291-ABF4-89DA324093B1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1C52A-DA90-4599-AC4A-AF1F7334C0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2986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DFDE4-A82F-4291-ABF4-89DA324093B1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1C52A-DA90-4599-AC4A-AF1F7334C0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5247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9B3DFDE4-A82F-4291-ABF4-89DA324093B1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1C52A-DA90-4599-AC4A-AF1F7334C0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3449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bg1">
                <a:shade val="8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DFDE4-A82F-4291-ABF4-89DA324093B1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91C52A-DA90-4599-AC4A-AF1F7334C0DE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45511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chemeClr val="bg1">
                <a:shade val="80000"/>
              </a:schemeClr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30BFDA-ADBB-4D76-9642-4D916A036D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54821" y="1458977"/>
            <a:ext cx="6477805" cy="1438743"/>
          </a:xfrm>
        </p:spPr>
        <p:txBody>
          <a:bodyPr>
            <a:normAutofit/>
          </a:bodyPr>
          <a:lstStyle/>
          <a:p>
            <a:r>
              <a:rPr lang="fr-FR" sz="2700" dirty="0"/>
              <a:t>Le Parnasse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AEF6622-362B-49C8-9C0B-992ADACB8C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pPr algn="l"/>
            <a:r>
              <a:rPr lang="fr-FR" dirty="0">
                <a:solidFill>
                  <a:srgbClr val="FFFF00"/>
                </a:solidFill>
              </a:rPr>
              <a:t>Dr. Raid Jabbar habib</a:t>
            </a:r>
          </a:p>
        </p:txBody>
      </p:sp>
    </p:spTree>
    <p:extLst>
      <p:ext uri="{BB962C8B-B14F-4D97-AF65-F5344CB8AC3E}">
        <p14:creationId xmlns:p14="http://schemas.microsoft.com/office/powerpoint/2010/main" val="606940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445"/>
    </mc:Choice>
    <mc:Fallback xmlns="">
      <p:transition spd="slow" advTm="11445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B38034-F910-481B-9E25-C03CC81B3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2688" y="1460643"/>
            <a:ext cx="6968411" cy="675077"/>
          </a:xfrm>
        </p:spPr>
        <p:txBody>
          <a:bodyPr/>
          <a:lstStyle/>
          <a:p>
            <a:r>
              <a:rPr lang="en-US" dirty="0" err="1"/>
              <a:t>Origine</a:t>
            </a:r>
            <a:r>
              <a:rPr lang="en-US" dirty="0"/>
              <a:t>… 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1ADC6DC-30AC-49B7-AFDC-175551F472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sz="1800" b="1" dirty="0">
                <a:solidFill>
                  <a:schemeClr val="accent2"/>
                </a:solidFill>
              </a:rPr>
              <a:t>Le nom Parnasse est, à l'origine, celui d'un massif montagneux de Grèce. Dans la mythologie grecque, ce massif était, comme Delphes, consacré à Apollon et il était considéré comme la montagne des Muses, le lieu sacré des poètes.</a:t>
            </a:r>
          </a:p>
          <a:p>
            <a:pPr algn="just"/>
            <a:r>
              <a:rPr lang="fr-FR" sz="1800" b="1" dirty="0">
                <a:solidFill>
                  <a:schemeClr val="accent6"/>
                </a:solidFill>
              </a:rPr>
              <a:t>Le Parnasse devenu le séjour symbolique des poètes, fut finalement assimilé à l'ensemble des poètes, puis à la poésie elle-même.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07316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152"/>
    </mc:Choice>
    <mc:Fallback xmlns="">
      <p:transition spd="slow" advTm="48152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96864E-53E9-442A-9578-2222B4846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Naissance et Reaction…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5FA9997-A058-4BF9-A7D3-FF27873760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sz="1800" b="1" dirty="0">
                <a:solidFill>
                  <a:schemeClr val="accent6"/>
                </a:solidFill>
              </a:rPr>
              <a:t>De même que le romantisme a été créé par suite de sa réaction contre le classicisme, le parnasse va être fondé à partir de sa réaction contre le romantisme, une réaction contre l’excès du lyrisme romantique </a:t>
            </a:r>
          </a:p>
          <a:p>
            <a:pPr algn="just"/>
            <a:r>
              <a:rPr lang="fr-FR" sz="1800" b="1" dirty="0">
                <a:solidFill>
                  <a:schemeClr val="accent2"/>
                </a:solidFill>
              </a:rPr>
              <a:t>Le parnasse est donc un nom donné à un groupe de poètes français qui, à partir de 1850, ont réagi contre les aspects lyriques, sentimentaux et confidentiels des romantiques et qui ont cultivé le goût de la perfection formelle.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77985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0941"/>
    </mc:Choice>
    <mc:Fallback xmlns="">
      <p:transition spd="slow" advTm="11094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DBE0FB-A1F4-4ADB-87CB-EFB448083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Caractéristiques du mouvement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A766F70-6F99-4773-8F7A-23C90C8E6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1800" b="1" dirty="0">
                <a:solidFill>
                  <a:schemeClr val="accent2"/>
                </a:solidFill>
              </a:rPr>
              <a:t>L’impersonnalité et le refus du lyrisme</a:t>
            </a:r>
          </a:p>
          <a:p>
            <a:r>
              <a:rPr lang="fr-FR" sz="1800" b="1" dirty="0">
                <a:solidFill>
                  <a:schemeClr val="accent6"/>
                </a:solidFill>
              </a:rPr>
              <a:t>La recherche du beau</a:t>
            </a:r>
          </a:p>
          <a:p>
            <a:r>
              <a:rPr lang="fr-FR" sz="1800" b="1" dirty="0">
                <a:solidFill>
                  <a:schemeClr val="accent2"/>
                </a:solidFill>
              </a:rPr>
              <a:t>L’art pour l’art</a:t>
            </a:r>
          </a:p>
          <a:p>
            <a:r>
              <a:rPr lang="fr-FR" sz="1800" b="1" dirty="0">
                <a:solidFill>
                  <a:schemeClr val="accent6"/>
                </a:solidFill>
              </a:rPr>
              <a:t>Le culte du travail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8298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5899"/>
    </mc:Choice>
    <mc:Fallback xmlns="">
      <p:transition spd="slow" advTm="34589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C7601B-4620-4489-AFD7-433C39C0C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2688" y="1098550"/>
            <a:ext cx="6968411" cy="673100"/>
          </a:xfrm>
        </p:spPr>
        <p:txBody>
          <a:bodyPr>
            <a:noAutofit/>
          </a:bodyPr>
          <a:lstStyle/>
          <a:p>
            <a:br>
              <a:rPr lang="fr-FR" sz="1800" dirty="0"/>
            </a:br>
            <a:r>
              <a:rPr lang="fr-FR" sz="1500" dirty="0"/>
              <a:t>Leconte de Lisle (1818-1894) Le maître du Parnasse</a:t>
            </a:r>
            <a:br>
              <a:rPr lang="fr-FR" sz="1800" dirty="0"/>
            </a:br>
            <a:r>
              <a:rPr lang="fr-FR" sz="1800" b="1" dirty="0">
                <a:solidFill>
                  <a:srgbClr val="00B050"/>
                </a:solidFill>
              </a:rPr>
              <a:t>Les Montreurs</a:t>
            </a:r>
            <a:br>
              <a:rPr lang="fr-FR" sz="1800" dirty="0"/>
            </a:br>
            <a:endParaRPr lang="fr-FR" sz="18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F2CD73D-6EC3-4632-99EB-6FD867D6FF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2688" y="1771650"/>
            <a:ext cx="6968411" cy="35179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sz="1800" b="1" dirty="0">
                <a:solidFill>
                  <a:schemeClr val="accent6"/>
                </a:solidFill>
              </a:rPr>
              <a:t>Tel qu'un morne animal, meurtri, plein de poussière, </a:t>
            </a:r>
          </a:p>
          <a:p>
            <a:pPr marL="0" indent="0">
              <a:buNone/>
            </a:pPr>
            <a:r>
              <a:rPr lang="fr-FR" sz="1800" b="1" dirty="0">
                <a:solidFill>
                  <a:schemeClr val="accent6"/>
                </a:solidFill>
              </a:rPr>
              <a:t>La chaîne au cou, hurlant au chaud soleil d'été, </a:t>
            </a:r>
          </a:p>
          <a:p>
            <a:pPr marL="0" indent="0">
              <a:buNone/>
            </a:pPr>
            <a:r>
              <a:rPr lang="fr-FR" sz="1800" b="1" dirty="0">
                <a:solidFill>
                  <a:schemeClr val="accent6"/>
                </a:solidFill>
              </a:rPr>
              <a:t>Promène qui voudra son cœur ensanglanté, </a:t>
            </a:r>
          </a:p>
          <a:p>
            <a:pPr marL="0" indent="0">
              <a:buNone/>
            </a:pPr>
            <a:r>
              <a:rPr lang="fr-FR" sz="1800" b="1" dirty="0">
                <a:solidFill>
                  <a:schemeClr val="accent6"/>
                </a:solidFill>
              </a:rPr>
              <a:t>Sur ton pavé cynique, ô plèbe carnassière !</a:t>
            </a:r>
          </a:p>
          <a:p>
            <a:pPr marL="0" indent="0">
              <a:buNone/>
            </a:pPr>
            <a:endParaRPr lang="fr-FR" sz="1800" dirty="0"/>
          </a:p>
          <a:p>
            <a:pPr marL="0" indent="0">
              <a:buNone/>
            </a:pPr>
            <a:r>
              <a:rPr lang="fr-FR" sz="1800" b="1" dirty="0">
                <a:solidFill>
                  <a:schemeClr val="accent2"/>
                </a:solidFill>
              </a:rPr>
              <a:t>Pour mettre un feu stérile en ton œil hébété, </a:t>
            </a:r>
          </a:p>
          <a:p>
            <a:pPr marL="0" indent="0">
              <a:buNone/>
            </a:pPr>
            <a:r>
              <a:rPr lang="fr-FR" sz="1800" b="1" dirty="0">
                <a:solidFill>
                  <a:schemeClr val="accent2"/>
                </a:solidFill>
              </a:rPr>
              <a:t>Pour mendier ton rire ou ta pitié grossière, </a:t>
            </a:r>
          </a:p>
          <a:p>
            <a:pPr marL="0" indent="0">
              <a:buNone/>
            </a:pPr>
            <a:r>
              <a:rPr lang="fr-FR" sz="1800" b="1" dirty="0">
                <a:solidFill>
                  <a:schemeClr val="accent2"/>
                </a:solidFill>
              </a:rPr>
              <a:t>Déchire qui voudra la robe de lumière</a:t>
            </a:r>
          </a:p>
          <a:p>
            <a:pPr marL="0" indent="0">
              <a:buNone/>
            </a:pPr>
            <a:r>
              <a:rPr lang="fr-FR" sz="1800" b="1" dirty="0">
                <a:solidFill>
                  <a:schemeClr val="accent2"/>
                </a:solidFill>
              </a:rPr>
              <a:t>De la pudeur divine et de la volupté.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6310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3057"/>
    </mc:Choice>
    <mc:Fallback xmlns="">
      <p:transition spd="slow" advTm="233057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E397BA-5577-4E3E-A544-78200EF6A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2688" y="1136653"/>
            <a:ext cx="6968411" cy="533401"/>
          </a:xfrm>
        </p:spPr>
        <p:txBody>
          <a:bodyPr>
            <a:normAutofit fontScale="90000"/>
          </a:bodyPr>
          <a:lstStyle/>
          <a:p>
            <a:r>
              <a:rPr lang="en-US" sz="1800" dirty="0"/>
              <a:t>Les </a:t>
            </a:r>
            <a:r>
              <a:rPr lang="en-US" sz="1800" dirty="0" err="1"/>
              <a:t>montreurs</a:t>
            </a:r>
            <a:br>
              <a:rPr lang="en-US" sz="1800" dirty="0"/>
            </a:br>
            <a:r>
              <a:rPr lang="en-US" sz="1500" dirty="0">
                <a:solidFill>
                  <a:srgbClr val="00B050"/>
                </a:solidFill>
              </a:rPr>
              <a:t>strophes 3-4</a:t>
            </a:r>
            <a:endParaRPr lang="fr-FR" sz="1500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A443299-47A7-4FB7-B016-333A03286D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2688" y="1835151"/>
            <a:ext cx="6968411" cy="30861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1800" b="1" dirty="0">
                <a:solidFill>
                  <a:schemeClr val="accent6"/>
                </a:solidFill>
              </a:rPr>
              <a:t>Dans mon orgueil muet, dans ma tombe sans gloire, </a:t>
            </a:r>
          </a:p>
          <a:p>
            <a:pPr marL="0" indent="0">
              <a:buNone/>
            </a:pPr>
            <a:r>
              <a:rPr lang="fr-FR" sz="1800" b="1" dirty="0">
                <a:solidFill>
                  <a:schemeClr val="accent6"/>
                </a:solidFill>
              </a:rPr>
              <a:t>Dussè-je m'engloutir pour l'éternité noire, </a:t>
            </a:r>
          </a:p>
          <a:p>
            <a:pPr marL="0" indent="0">
              <a:buNone/>
            </a:pPr>
            <a:r>
              <a:rPr lang="fr-FR" sz="1800" b="1" dirty="0">
                <a:solidFill>
                  <a:schemeClr val="accent6"/>
                </a:solidFill>
              </a:rPr>
              <a:t>Je ne te vendrai pas mon ivresse ou mon mal, </a:t>
            </a:r>
          </a:p>
          <a:p>
            <a:pPr marL="0" indent="0">
              <a:buNone/>
            </a:pPr>
            <a:endParaRPr lang="fr-FR" sz="1800" dirty="0"/>
          </a:p>
          <a:p>
            <a:pPr marL="0" indent="0">
              <a:buNone/>
            </a:pPr>
            <a:r>
              <a:rPr lang="fr-FR" sz="1800" b="1" dirty="0">
                <a:solidFill>
                  <a:schemeClr val="accent2"/>
                </a:solidFill>
              </a:rPr>
              <a:t>Je ne livrerai pas ma vie à tes huées, </a:t>
            </a:r>
          </a:p>
          <a:p>
            <a:pPr marL="0" indent="0">
              <a:buNone/>
            </a:pPr>
            <a:r>
              <a:rPr lang="fr-FR" sz="1800" b="1" dirty="0">
                <a:solidFill>
                  <a:schemeClr val="accent2"/>
                </a:solidFill>
              </a:rPr>
              <a:t>Je ne danserai pas sur ton tréteau banal</a:t>
            </a:r>
          </a:p>
          <a:p>
            <a:pPr marL="0" indent="0">
              <a:buNone/>
            </a:pPr>
            <a:r>
              <a:rPr lang="fr-FR" sz="1800" b="1" dirty="0">
                <a:solidFill>
                  <a:schemeClr val="accent2"/>
                </a:solidFill>
              </a:rPr>
              <a:t>Avec tes histrions et tes prostituées.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86830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0321"/>
    </mc:Choice>
    <mc:Fallback xmlns="">
      <p:transition spd="slow" advTm="180321"/>
    </mc:Fallback>
  </mc:AlternateContent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erie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100</TotalTime>
  <Words>329</Words>
  <Application>Microsoft Office PowerPoint</Application>
  <PresentationFormat>Grand écran</PresentationFormat>
  <Paragraphs>32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9" baseType="lpstr">
      <vt:lpstr>Arial</vt:lpstr>
      <vt:lpstr>Rockwell</vt:lpstr>
      <vt:lpstr>Galerie</vt:lpstr>
      <vt:lpstr>Le Parnasse</vt:lpstr>
      <vt:lpstr>Origine… </vt:lpstr>
      <vt:lpstr>Naissance et Reaction…</vt:lpstr>
      <vt:lpstr>Caractéristiques du mouvement</vt:lpstr>
      <vt:lpstr> Leconte de Lisle (1818-1894) Le maître du Parnasse Les Montreurs </vt:lpstr>
      <vt:lpstr>Les montreurs strophes 3-4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Parnasse</dc:title>
  <dc:creator>Raid Jabbar HABIB</dc:creator>
  <cp:lastModifiedBy>Raid Jabbar HABIB</cp:lastModifiedBy>
  <cp:revision>9</cp:revision>
  <dcterms:created xsi:type="dcterms:W3CDTF">2020-05-11T21:32:29Z</dcterms:created>
  <dcterms:modified xsi:type="dcterms:W3CDTF">2020-05-13T13:20:00Z</dcterms:modified>
</cp:coreProperties>
</file>