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91" r:id="rId8"/>
    <p:sldId id="262" r:id="rId9"/>
    <p:sldId id="280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81" r:id="rId18"/>
    <p:sldId id="270" r:id="rId19"/>
    <p:sldId id="271" r:id="rId20"/>
    <p:sldId id="282" r:id="rId21"/>
    <p:sldId id="272" r:id="rId22"/>
    <p:sldId id="273" r:id="rId23"/>
    <p:sldId id="274" r:id="rId24"/>
    <p:sldId id="275" r:id="rId25"/>
    <p:sldId id="276" r:id="rId26"/>
    <p:sldId id="284" r:id="rId27"/>
    <p:sldId id="277" r:id="rId28"/>
    <p:sldId id="289" r:id="rId29"/>
    <p:sldId id="285" r:id="rId30"/>
    <p:sldId id="278" r:id="rId31"/>
    <p:sldId id="279" r:id="rId32"/>
    <p:sldId id="288" r:id="rId33"/>
    <p:sldId id="286" r:id="rId34"/>
    <p:sldId id="290" r:id="rId35"/>
    <p:sldId id="287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6B049-F45B-4FDD-8C2F-C0CBDE9EA05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56246-44A0-4497-ACA7-DB0F90341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4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056246-44A0-4497-ACA7-DB0F90341E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47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045C-D742-4BA9-93B2-DC9F5AD6364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3672-26B9-4BB5-992F-ECA8846C8B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045C-D742-4BA9-93B2-DC9F5AD6364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3672-26B9-4BB5-992F-ECA8846C8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045C-D742-4BA9-93B2-DC9F5AD6364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3672-26B9-4BB5-992F-ECA8846C8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045C-D742-4BA9-93B2-DC9F5AD6364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3672-26B9-4BB5-992F-ECA8846C8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045C-D742-4BA9-93B2-DC9F5AD6364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3672-26B9-4BB5-992F-ECA8846C8B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045C-D742-4BA9-93B2-DC9F5AD6364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3672-26B9-4BB5-992F-ECA8846C8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045C-D742-4BA9-93B2-DC9F5AD6364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3672-26B9-4BB5-992F-ECA8846C8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045C-D742-4BA9-93B2-DC9F5AD6364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3672-26B9-4BB5-992F-ECA8846C8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045C-D742-4BA9-93B2-DC9F5AD6364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3672-26B9-4BB5-992F-ECA8846C8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045C-D742-4BA9-93B2-DC9F5AD6364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03672-26B9-4BB5-992F-ECA8846C8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045C-D742-4BA9-93B2-DC9F5AD6364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303672-26B9-4BB5-992F-ECA8846C8BE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65045C-D742-4BA9-93B2-DC9F5AD6364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303672-26B9-4BB5-992F-ECA8846C8BE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dirty="0" smtClean="0">
                <a:solidFill>
                  <a:srgbClr val="FF0000"/>
                </a:solidFill>
              </a:rPr>
              <a:t>Adjectives in English and Arabic 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57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Autofit/>
          </a:bodyPr>
          <a:lstStyle/>
          <a:p>
            <a:r>
              <a:rPr lang="en-US" sz="2400" dirty="0" smtClean="0"/>
              <a:t>6. Health adjectives , except ( poorly ) , can appear attributively</a:t>
            </a:r>
          </a:p>
          <a:p>
            <a:r>
              <a:rPr lang="en-US" sz="2400" dirty="0" smtClean="0"/>
              <a:t>and predicatively , but in British English , when they are</a:t>
            </a:r>
          </a:p>
          <a:p>
            <a:r>
              <a:rPr lang="en-US" sz="2400" dirty="0" smtClean="0"/>
              <a:t>attributive , they do not refer to health as in ;- A fine person , a</a:t>
            </a:r>
          </a:p>
          <a:p>
            <a:r>
              <a:rPr lang="en-US" sz="2400" dirty="0" smtClean="0"/>
              <a:t>better man .</a:t>
            </a:r>
          </a:p>
          <a:p>
            <a:r>
              <a:rPr lang="en-US" sz="2400" dirty="0" smtClean="0"/>
              <a:t>7. Alternative past participle as in :- drunken , sunken .</a:t>
            </a:r>
          </a:p>
          <a:p>
            <a:r>
              <a:rPr lang="en-US" sz="2400" dirty="0" smtClean="0"/>
              <a:t>It is interesting to note that verbs with two forms for the past</a:t>
            </a:r>
          </a:p>
          <a:p>
            <a:r>
              <a:rPr lang="en-US" sz="2400" dirty="0" smtClean="0"/>
              <a:t>participle which are regular and irregular , usually take the</a:t>
            </a:r>
          </a:p>
          <a:p>
            <a:r>
              <a:rPr lang="en-US" sz="2400" dirty="0" smtClean="0"/>
              <a:t>irregular form to make the attributive adjectives . ( </a:t>
            </a:r>
            <a:r>
              <a:rPr lang="en-US" sz="2400" dirty="0" err="1" smtClean="0"/>
              <a:t>Chalker</a:t>
            </a:r>
            <a:r>
              <a:rPr lang="en-US" sz="2400" dirty="0" smtClean="0"/>
              <a:t> ,</a:t>
            </a:r>
          </a:p>
          <a:p>
            <a:r>
              <a:rPr lang="en-US" sz="2400" dirty="0" smtClean="0"/>
              <a:t>1984 : 166-168 ) , ( see also Quirk , et al , 1985 )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8168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Adjectives are an open class with numerous semantic features and</a:t>
            </a:r>
          </a:p>
          <a:p>
            <a:r>
              <a:rPr lang="en-US" dirty="0" smtClean="0"/>
              <a:t>sub - groups such as ( color , terms of value , size , age , weight ,</a:t>
            </a:r>
          </a:p>
          <a:p>
            <a:r>
              <a:rPr lang="en-US" dirty="0" err="1" smtClean="0"/>
              <a:t>etc</a:t>
            </a:r>
            <a:r>
              <a:rPr lang="en-US" dirty="0" smtClean="0"/>
              <a:t> ….) . They attribute qualities or properties , and below we are</a:t>
            </a:r>
          </a:p>
          <a:p>
            <a:r>
              <a:rPr lang="en-US" dirty="0" smtClean="0"/>
              <a:t>going to discuss the most two important qualities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432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Features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Adjectives are an open class with numerous semantic features and</a:t>
            </a:r>
          </a:p>
          <a:p>
            <a:r>
              <a:rPr lang="en-US" dirty="0" smtClean="0"/>
              <a:t>sub - groups such as ( color , terms of value , size , age , weight ,</a:t>
            </a:r>
          </a:p>
          <a:p>
            <a:r>
              <a:rPr lang="en-US" dirty="0" err="1" smtClean="0"/>
              <a:t>etc</a:t>
            </a:r>
            <a:r>
              <a:rPr lang="en-US" dirty="0" smtClean="0"/>
              <a:t> ….) . They attribute qualities or properties , and below we are</a:t>
            </a:r>
          </a:p>
          <a:p>
            <a:r>
              <a:rPr lang="en-US" dirty="0" smtClean="0"/>
              <a:t>going to discuss the most two important qualities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801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Stativity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Most adjectives except for a small part of them share with nouns the </a:t>
            </a:r>
            <a:r>
              <a:rPr lang="en-US" dirty="0"/>
              <a:t>same quality of being </a:t>
            </a:r>
            <a:r>
              <a:rPr lang="en-US" dirty="0" err="1"/>
              <a:t>stative</a:t>
            </a:r>
            <a:r>
              <a:rPr lang="en-US" dirty="0"/>
              <a:t> according to meaning .</a:t>
            </a:r>
          </a:p>
          <a:p>
            <a:endParaRPr lang="en-US" dirty="0" smtClean="0"/>
          </a:p>
          <a:p>
            <a:r>
              <a:rPr lang="en-US" dirty="0" err="1" smtClean="0"/>
              <a:t>Stative</a:t>
            </a:r>
            <a:r>
              <a:rPr lang="en-US" dirty="0" smtClean="0"/>
              <a:t> adjectives mean that they describe permanent inherent qualities</a:t>
            </a:r>
          </a:p>
          <a:p>
            <a:r>
              <a:rPr lang="en-US" dirty="0" smtClean="0"/>
              <a:t>.</a:t>
            </a:r>
          </a:p>
          <a:p>
            <a:r>
              <a:rPr lang="en-US" dirty="0" err="1" smtClean="0"/>
              <a:t>Stative</a:t>
            </a:r>
            <a:r>
              <a:rPr lang="en-US" dirty="0" smtClean="0"/>
              <a:t> meaning is a quality especially associated with attributive adjectives </a:t>
            </a:r>
            <a:r>
              <a:rPr lang="en-US" dirty="0"/>
              <a:t>when they occur as part of a noun phrase , as in </a:t>
            </a:r>
            <a:r>
              <a:rPr lang="en-US" dirty="0" smtClean="0"/>
              <a:t>the example </a:t>
            </a:r>
            <a:r>
              <a:rPr lang="en-US" dirty="0"/>
              <a:t>below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My </a:t>
            </a:r>
            <a:r>
              <a:rPr lang="en-US" b="1" dirty="0">
                <a:solidFill>
                  <a:srgbClr val="FF0000"/>
                </a:solidFill>
              </a:rPr>
              <a:t>old blue jacket 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413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 Usually </a:t>
            </a:r>
            <a:r>
              <a:rPr lang="en-US" dirty="0" err="1" smtClean="0"/>
              <a:t>stative</a:t>
            </a:r>
            <a:r>
              <a:rPr lang="en-US" dirty="0" smtClean="0"/>
              <a:t> adjectives must come with </a:t>
            </a:r>
            <a:r>
              <a:rPr lang="en-US" dirty="0" err="1" smtClean="0"/>
              <a:t>stative</a:t>
            </a:r>
            <a:r>
              <a:rPr lang="en-US" dirty="0" smtClean="0"/>
              <a:t> verbs , as is shown </a:t>
            </a:r>
            <a:r>
              <a:rPr lang="en-US" dirty="0"/>
              <a:t>below </a:t>
            </a:r>
          </a:p>
          <a:p>
            <a:endParaRPr lang="en-US" dirty="0" smtClean="0"/>
          </a:p>
          <a:p>
            <a:r>
              <a:rPr lang="en-US" dirty="0" smtClean="0"/>
              <a:t>My jacket is old .</a:t>
            </a:r>
          </a:p>
          <a:p>
            <a:r>
              <a:rPr lang="en-US" dirty="0" smtClean="0"/>
              <a:t>*My jacket is being old . ( </a:t>
            </a:r>
            <a:r>
              <a:rPr lang="en-US" dirty="0" err="1" smtClean="0"/>
              <a:t>Chalker</a:t>
            </a:r>
            <a:r>
              <a:rPr lang="en-US" dirty="0" smtClean="0"/>
              <a:t> , 1984 : 163 )</a:t>
            </a:r>
          </a:p>
          <a:p>
            <a:r>
              <a:rPr lang="en-US" dirty="0" smtClean="0"/>
              <a:t> These properties and qualities which are described as </a:t>
            </a:r>
            <a:r>
              <a:rPr lang="en-US" dirty="0" err="1" smtClean="0"/>
              <a:t>stative</a:t>
            </a:r>
            <a:r>
              <a:rPr lang="en-US" dirty="0" smtClean="0"/>
              <a:t> , are not </a:t>
            </a:r>
            <a:r>
              <a:rPr lang="en-US" dirty="0"/>
              <a:t>subject to willful control as in the following example :-</a:t>
            </a:r>
          </a:p>
          <a:p>
            <a:endParaRPr lang="en-US" dirty="0" smtClean="0"/>
          </a:p>
          <a:p>
            <a:r>
              <a:rPr lang="en-US" dirty="0" smtClean="0"/>
              <a:t>This man is tall.</a:t>
            </a:r>
          </a:p>
          <a:p>
            <a:r>
              <a:rPr lang="en-US" dirty="0" smtClean="0"/>
              <a:t>Either a person is tall or not , it is not possible to direct tall</a:t>
            </a:r>
          </a:p>
          <a:p>
            <a:r>
              <a:rPr lang="en-US" dirty="0" smtClean="0"/>
              <a:t>* She is being tall today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769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other adjectives may be dynamic :-</a:t>
            </a:r>
          </a:p>
          <a:p>
            <a:r>
              <a:rPr lang="en-US" dirty="0" smtClean="0"/>
              <a:t>We are being very careful</a:t>
            </a:r>
          </a:p>
          <a:p>
            <a:r>
              <a:rPr lang="en-US" dirty="0" smtClean="0"/>
              <a:t>It is chiefly dynamic adjectives that can be made into adverbs by</a:t>
            </a:r>
          </a:p>
          <a:p>
            <a:r>
              <a:rPr lang="en-US" dirty="0" smtClean="0"/>
              <a:t>adding </a:t>
            </a:r>
            <a:r>
              <a:rPr lang="en-US" dirty="0" err="1" smtClean="0"/>
              <a:t>ly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9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Gradability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Another semantic feature of adjectives including attributive adjectives </a:t>
            </a:r>
            <a:r>
              <a:rPr lang="en-US" dirty="0"/>
              <a:t>, is </a:t>
            </a:r>
            <a:r>
              <a:rPr lang="en-US" dirty="0" err="1"/>
              <a:t>gradability</a:t>
            </a:r>
            <a:r>
              <a:rPr lang="en-US" dirty="0"/>
              <a:t> . This means that most adjectives can be put</a:t>
            </a:r>
          </a:p>
          <a:p>
            <a:r>
              <a:rPr lang="en-US" dirty="0"/>
              <a:t>on a scale of intensity: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old—older –oldest ,</a:t>
            </a:r>
          </a:p>
          <a:p>
            <a:r>
              <a:rPr lang="en-US" dirty="0" smtClean="0"/>
              <a:t>or they attribute qualities or properties which are gradable in terms</a:t>
            </a:r>
          </a:p>
          <a:p>
            <a:r>
              <a:rPr lang="en-US" dirty="0" smtClean="0"/>
              <a:t>of less or more as in: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more intelligent , less intelligent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912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200" b="1" dirty="0" smtClean="0"/>
              <a:t>Adjectives that are not inflected can not be gradable , thus we call</a:t>
            </a:r>
            <a:br>
              <a:rPr lang="en-US" sz="2200" b="1" dirty="0" smtClean="0"/>
            </a:br>
            <a:r>
              <a:rPr lang="en-US" sz="2200" b="1" dirty="0" smtClean="0"/>
              <a:t>such adjectives ; un gradable adjectives 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 gradable adjectives include such adjectives as :</a:t>
            </a:r>
          </a:p>
          <a:p>
            <a:r>
              <a:rPr lang="en-US" dirty="0" smtClean="0"/>
              <a:t>1. Attributive only adjectives :former , outright , chemical , etc.........</a:t>
            </a:r>
          </a:p>
          <a:p>
            <a:r>
              <a:rPr lang="en-US" dirty="0" smtClean="0"/>
              <a:t>2. Nationality adjectives : English , French , etc………</a:t>
            </a:r>
          </a:p>
          <a:p>
            <a:r>
              <a:rPr lang="en-US" dirty="0" smtClean="0"/>
              <a:t>3. Adjectives with absolute meaning : alternative , overage , equal ,</a:t>
            </a:r>
            <a:r>
              <a:rPr lang="en-US" dirty="0"/>
              <a:t> extra , etc….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172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1.5 According to form , many adjectives have no characteristic form</a:t>
            </a:r>
          </a:p>
          <a:p>
            <a:r>
              <a:rPr lang="en-US" dirty="0" smtClean="0"/>
              <a:t>but some adjectives end in typical suffixes , such as :- able , </a:t>
            </a:r>
            <a:r>
              <a:rPr lang="en-US" dirty="0" err="1" smtClean="0"/>
              <a:t>ible</a:t>
            </a:r>
            <a:r>
              <a:rPr lang="en-US" dirty="0" smtClean="0"/>
              <a:t> , </a:t>
            </a:r>
            <a:r>
              <a:rPr lang="en-US" dirty="0" err="1" smtClean="0"/>
              <a:t>ish</a:t>
            </a:r>
            <a:r>
              <a:rPr lang="en-US" dirty="0" smtClean="0"/>
              <a:t> ,</a:t>
            </a:r>
          </a:p>
          <a:p>
            <a:r>
              <a:rPr lang="en-US" dirty="0" smtClean="0"/>
              <a:t>full , less , or </a:t>
            </a:r>
            <a:r>
              <a:rPr lang="en-US" dirty="0" err="1" smtClean="0"/>
              <a:t>ous</a:t>
            </a:r>
            <a:r>
              <a:rPr lang="en-US" dirty="0" smtClean="0"/>
              <a:t>, which appear in words like desirable, contemptible ,</a:t>
            </a:r>
          </a:p>
          <a:p>
            <a:r>
              <a:rPr lang="en-US" dirty="0" smtClean="0"/>
              <a:t>childish , helpful , helpless and dangerous respectively .</a:t>
            </a:r>
          </a:p>
          <a:p>
            <a:r>
              <a:rPr lang="en-US" dirty="0" smtClean="0"/>
              <a:t> Adjectives including attributive adjectives ,could be attached</a:t>
            </a:r>
          </a:p>
          <a:p>
            <a:r>
              <a:rPr lang="en-US" dirty="0" smtClean="0"/>
              <a:t>to two inflectional morphemes {</a:t>
            </a:r>
            <a:r>
              <a:rPr lang="en-US" dirty="0" smtClean="0"/>
              <a:t>–</a:t>
            </a:r>
            <a:r>
              <a:rPr lang="en-US" dirty="0" err="1" smtClean="0"/>
              <a:t>er</a:t>
            </a:r>
            <a:r>
              <a:rPr lang="en-US" dirty="0" smtClean="0"/>
              <a:t> }, for comparative degree , and {-</a:t>
            </a:r>
            <a:r>
              <a:rPr lang="en-US" dirty="0" err="1" smtClean="0"/>
              <a:t>est</a:t>
            </a:r>
            <a:r>
              <a:rPr lang="en-US" dirty="0" smtClean="0"/>
              <a:t> } for superlative degree , and the base is called the positive</a:t>
            </a:r>
          </a:p>
          <a:p>
            <a:r>
              <a:rPr lang="en-US" dirty="0" smtClean="0"/>
              <a:t>degree 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117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5400" dirty="0">
                <a:solidFill>
                  <a:srgbClr val="FF0000"/>
                </a:solidFill>
              </a:rPr>
              <a:t>Adjectives In Arabic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Autofit/>
          </a:bodyPr>
          <a:lstStyle/>
          <a:p>
            <a:r>
              <a:rPr lang="en-US" sz="2400" dirty="0" smtClean="0"/>
              <a:t>In Arabic, the class of adjectives has always been considered as a</a:t>
            </a:r>
          </a:p>
          <a:p>
            <a:r>
              <a:rPr lang="en-US" sz="2400" dirty="0" smtClean="0"/>
              <a:t>subclass of noun. Grammarians usually distinguish between the two</a:t>
            </a:r>
          </a:p>
          <a:p>
            <a:r>
              <a:rPr lang="en-US" sz="2400" dirty="0" smtClean="0"/>
              <a:t>by calling the noun , ( a noun which is not an adjective ) , and the</a:t>
            </a:r>
          </a:p>
          <a:p>
            <a:r>
              <a:rPr lang="en-US" sz="2400" dirty="0" smtClean="0"/>
              <a:t>adjective , ( a noun which is adjective ).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089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Chalker</a:t>
            </a:r>
            <a:r>
              <a:rPr lang="en-US" dirty="0" smtClean="0"/>
              <a:t> (1984:162) ,states that : " A traditional definition of</a:t>
            </a:r>
          </a:p>
          <a:p>
            <a:r>
              <a:rPr lang="en-US" dirty="0" smtClean="0"/>
              <a:t>an adjective is that it says what somebody or something is like ."</a:t>
            </a:r>
          </a:p>
          <a:p>
            <a:r>
              <a:rPr lang="en-US" dirty="0" smtClean="0"/>
              <a:t>This definition may be found in any traditional English grammar book</a:t>
            </a:r>
            <a:r>
              <a:rPr lang="en-US" dirty="0"/>
              <a:t>, but </a:t>
            </a:r>
            <a:r>
              <a:rPr lang="en-US" dirty="0" err="1"/>
              <a:t>Chalker</a:t>
            </a:r>
            <a:r>
              <a:rPr lang="en-US" dirty="0"/>
              <a:t> has added that , modern grammar books </a:t>
            </a:r>
            <a:r>
              <a:rPr lang="en-US" dirty="0" smtClean="0"/>
              <a:t>prefer to </a:t>
            </a:r>
            <a:r>
              <a:rPr lang="en-US" dirty="0"/>
              <a:t>define adjectives like other major word- class by " [ a ] position </a:t>
            </a:r>
            <a:r>
              <a:rPr lang="en-US" dirty="0" smtClean="0"/>
              <a:t>/</a:t>
            </a:r>
            <a:r>
              <a:rPr lang="en-US" dirty="0"/>
              <a:t>function and [ b ] form / inflection. " In other words, they have a </a:t>
            </a:r>
            <a:r>
              <a:rPr lang="en-US" dirty="0" err="1" smtClean="0"/>
              <a:t>sort</a:t>
            </a:r>
            <a:r>
              <a:rPr lang="en-US" dirty="0" err="1"/>
              <a:t>of</a:t>
            </a:r>
            <a:r>
              <a:rPr lang="en-US" dirty="0"/>
              <a:t> descriptive meaning </a:t>
            </a:r>
          </a:p>
          <a:p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238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four distinctions , we can recognize between the two classes</a:t>
            </a:r>
          </a:p>
          <a:p>
            <a:r>
              <a:rPr lang="en-US" dirty="0" smtClean="0"/>
              <a:t>in Arabic , but yet the similarities between the adjectives and nouns</a:t>
            </a:r>
          </a:p>
          <a:p>
            <a:r>
              <a:rPr lang="en-US" dirty="0" smtClean="0"/>
              <a:t>are greater than the differences . ( Aziz , 1985 : 159 )</a:t>
            </a:r>
          </a:p>
          <a:p>
            <a:r>
              <a:rPr lang="en-US" dirty="0" smtClean="0"/>
              <a:t> If we take for an example the noun ( </a:t>
            </a:r>
            <a:r>
              <a:rPr lang="en-US" dirty="0" err="1" smtClean="0"/>
              <a:t>Adil</a:t>
            </a:r>
            <a:r>
              <a:rPr lang="en-US" dirty="0" smtClean="0"/>
              <a:t> - </a:t>
            </a:r>
            <a:r>
              <a:rPr lang="ar-IQ" dirty="0" smtClean="0"/>
              <a:t>عادل , ( </a:t>
            </a:r>
            <a:r>
              <a:rPr lang="en-US" dirty="0" smtClean="0"/>
              <a:t>it may be a</a:t>
            </a:r>
          </a:p>
          <a:p>
            <a:r>
              <a:rPr lang="en-US" dirty="0" smtClean="0"/>
              <a:t>proper noun ( </a:t>
            </a:r>
            <a:r>
              <a:rPr lang="en-US" dirty="0" err="1" smtClean="0"/>
              <a:t>Adil</a:t>
            </a:r>
            <a:r>
              <a:rPr lang="en-US" dirty="0" smtClean="0"/>
              <a:t> ) or it may be an adjective ( fair ). This simple</a:t>
            </a:r>
          </a:p>
          <a:p>
            <a:r>
              <a:rPr lang="en-US" dirty="0" smtClean="0"/>
              <a:t>example shows the big similarity that exists between the two classes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12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Similarities between the Adjective and Noun in Arabic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1.Both adjectives and nouns take the definite article :</a:t>
            </a:r>
          </a:p>
          <a:p>
            <a:r>
              <a:rPr lang="en-US" dirty="0" smtClean="0"/>
              <a:t> </a:t>
            </a:r>
            <a:r>
              <a:rPr lang="ar-IQ" dirty="0" smtClean="0"/>
              <a:t>عادل – العادل ، الرجل - رجل</a:t>
            </a:r>
          </a:p>
          <a:p>
            <a:r>
              <a:rPr lang="en-US" dirty="0" smtClean="0"/>
              <a:t>Man – the man , </a:t>
            </a:r>
            <a:r>
              <a:rPr lang="en-US" dirty="0" err="1" smtClean="0"/>
              <a:t>Adil</a:t>
            </a:r>
            <a:r>
              <a:rPr lang="en-US" dirty="0" smtClean="0"/>
              <a:t> – the fair</a:t>
            </a:r>
          </a:p>
          <a:p>
            <a:r>
              <a:rPr lang="en-US" dirty="0" smtClean="0"/>
              <a:t>2. Both show gender :-</a:t>
            </a:r>
          </a:p>
          <a:p>
            <a:r>
              <a:rPr lang="en-US" dirty="0" smtClean="0"/>
              <a:t> </a:t>
            </a:r>
            <a:r>
              <a:rPr lang="ar-IQ" dirty="0" smtClean="0"/>
              <a:t>مدرس ذكى – مدرسه ذكيه</a:t>
            </a:r>
          </a:p>
          <a:p>
            <a:r>
              <a:rPr lang="en-US" dirty="0" smtClean="0"/>
              <a:t>An intelligent teacher (female)–an intelligent teacher (masculine )</a:t>
            </a:r>
          </a:p>
          <a:p>
            <a:r>
              <a:rPr lang="en-US" dirty="0" smtClean="0"/>
              <a:t>2.Both show number :-</a:t>
            </a:r>
          </a:p>
          <a:p>
            <a:r>
              <a:rPr lang="en-US" dirty="0" smtClean="0"/>
              <a:t> </a:t>
            </a:r>
            <a:r>
              <a:rPr lang="ar-IQ" dirty="0" smtClean="0"/>
              <a:t>رجل ذكى – رجلان ذكيان</a:t>
            </a:r>
          </a:p>
          <a:p>
            <a:r>
              <a:rPr lang="ar-IQ" dirty="0" smtClean="0"/>
              <a:t> </a:t>
            </a:r>
            <a:r>
              <a:rPr lang="en-US" dirty="0" smtClean="0"/>
              <a:t>Two intelligent men – an intelligent man</a:t>
            </a:r>
          </a:p>
          <a:p>
            <a:r>
              <a:rPr lang="en-US" dirty="0" smtClean="0"/>
              <a:t>3.Both show case contrast :-</a:t>
            </a:r>
          </a:p>
          <a:p>
            <a:r>
              <a:rPr lang="en-US" dirty="0" smtClean="0"/>
              <a:t> </a:t>
            </a:r>
            <a:r>
              <a:rPr lang="ar-IQ" dirty="0" smtClean="0"/>
              <a:t>رجل / رجال – ذكى / أذكياء</a:t>
            </a:r>
          </a:p>
          <a:p>
            <a:r>
              <a:rPr lang="ar-IQ" dirty="0" smtClean="0"/>
              <a:t> </a:t>
            </a:r>
            <a:r>
              <a:rPr lang="en-US" dirty="0" smtClean="0"/>
              <a:t>Man/men–intelligent(singular)/intelligent(plural)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156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Differences </a:t>
            </a:r>
            <a:r>
              <a:rPr lang="en-US" sz="2800" dirty="0"/>
              <a:t>between the Adjective and the </a:t>
            </a:r>
            <a:r>
              <a:rPr lang="en-US" sz="2800" dirty="0" smtClean="0"/>
              <a:t>Noun in Arabic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, </a:t>
            </a:r>
            <a:endParaRPr lang="en-US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47500" lnSpcReduction="20000"/>
          </a:bodyPr>
          <a:lstStyle/>
          <a:p>
            <a:pPr algn="just"/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dirty="0"/>
              <a:t>Now the main difference between these two classes </a:t>
            </a:r>
            <a:r>
              <a:rPr lang="en-US" sz="4000" dirty="0" smtClean="0"/>
              <a:t>is </a:t>
            </a:r>
            <a:r>
              <a:rPr lang="en-US" sz="4000" dirty="0"/>
              <a:t>that those</a:t>
            </a:r>
            <a:br>
              <a:rPr lang="en-US" sz="4000" dirty="0"/>
            </a:br>
            <a:r>
              <a:rPr lang="en-US" sz="4000" dirty="0"/>
              <a:t>categories , mentioned previously : definiteness , number , gender</a:t>
            </a:r>
          </a:p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and case are either selective, ( definiteness and case ) . Or inherent in</a:t>
            </a:r>
          </a:p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categories , mentioned previously : definiteness , number , gender</a:t>
            </a:r>
          </a:p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nouns , ( number and gender ) .</a:t>
            </a:r>
          </a:p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In adjectives they are part of what is known as agreement or</a:t>
            </a:r>
          </a:p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concord ,this means ,that they are subordinate to the nouns they</a:t>
            </a:r>
          </a:p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modify and have to agree with them in number , gender , case ,and </a:t>
            </a:r>
          </a:p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definiteness , or we can call them dependent adjectives , here the</a:t>
            </a:r>
          </a:p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word " dependent " means that the adjective agrees with the</a:t>
            </a:r>
          </a:p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properties of the head noun such as those mentioned before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472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Position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Adjectives in Arabic are positioned either attributively or</a:t>
            </a:r>
            <a:r>
              <a:rPr lang="ar-IQ" dirty="0" smtClean="0"/>
              <a:t> </a:t>
            </a:r>
            <a:r>
              <a:rPr lang="en-US" dirty="0" smtClean="0"/>
              <a:t>predicatively </a:t>
            </a:r>
            <a:r>
              <a:rPr lang="en-US" dirty="0"/>
              <a:t>. Attributive adjectives normally in Arabic post </a:t>
            </a:r>
            <a:r>
              <a:rPr lang="en-US" dirty="0" smtClean="0"/>
              <a:t>modify</a:t>
            </a:r>
            <a:r>
              <a:rPr lang="ar-IQ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noun head: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ar-IQ" dirty="0" smtClean="0">
                <a:solidFill>
                  <a:srgbClr val="FF0000"/>
                </a:solidFill>
              </a:rPr>
              <a:t>الذكي الولد -  </a:t>
            </a:r>
            <a:r>
              <a:rPr lang="en-US" dirty="0" smtClean="0">
                <a:solidFill>
                  <a:srgbClr val="FF0000"/>
                </a:solidFill>
              </a:rPr>
              <a:t>The intelligent boy</a:t>
            </a:r>
          </a:p>
          <a:p>
            <a:r>
              <a:rPr lang="en-US" dirty="0" smtClean="0"/>
              <a:t> Attributive adjectives agree with nouns in definiteness , number ,</a:t>
            </a:r>
            <a:r>
              <a:rPr lang="en-US" dirty="0"/>
              <a:t> gender and case 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624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Syntactic Function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There are two basic functions which adjectives fulfill , known as</a:t>
            </a:r>
            <a:r>
              <a:rPr lang="ar-IQ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attributive and predicative functions .</a:t>
            </a:r>
          </a:p>
          <a:p>
            <a:endParaRPr lang="en-US" dirty="0" smtClean="0"/>
          </a:p>
          <a:p>
            <a:r>
              <a:rPr lang="en-US" dirty="0" err="1" smtClean="0"/>
              <a:t>Yazigi</a:t>
            </a:r>
            <a:r>
              <a:rPr lang="en-US" dirty="0" smtClean="0"/>
              <a:t> , ( 1985 : 95 ), says that attributive adjective is a description</a:t>
            </a:r>
            <a:r>
              <a:rPr lang="ar-IQ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a noun and is supposed to specify some of the noun qualities. We</a:t>
            </a:r>
          </a:p>
          <a:p>
            <a:r>
              <a:rPr lang="en-US" dirty="0"/>
              <a:t>can distinguish two types of the adjective , real and reasonable attributive adjectives 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810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Real Attributive Adjectives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Real adjectives follow the noun it modifies directly , and it has</a:t>
            </a:r>
          </a:p>
          <a:p>
            <a:r>
              <a:rPr lang="en-US" dirty="0" smtClean="0"/>
              <a:t>some conditions that control its uses , and those conditions are</a:t>
            </a:r>
          </a:p>
          <a:p>
            <a:r>
              <a:rPr lang="en-US" dirty="0" smtClean="0"/>
              <a:t>1.The real adjective must agree with its noun in number ,</a:t>
            </a:r>
          </a:p>
          <a:p>
            <a:r>
              <a:rPr lang="en-US" dirty="0" smtClean="0"/>
              <a:t>gender ,definiteness , or indefiniteness , and also parsed by the same</a:t>
            </a:r>
          </a:p>
          <a:p>
            <a:r>
              <a:rPr lang="en-US" dirty="0" smtClean="0"/>
              <a:t>way as its noun :</a:t>
            </a:r>
          </a:p>
          <a:p>
            <a:r>
              <a:rPr lang="ar-IQ" dirty="0" smtClean="0"/>
              <a:t>ممدوح العاقل الرجل – </a:t>
            </a:r>
            <a:r>
              <a:rPr lang="en-US" dirty="0" smtClean="0"/>
              <a:t>The wise man is praiseworthy .</a:t>
            </a:r>
          </a:p>
          <a:p>
            <a:r>
              <a:rPr lang="ar-IQ" dirty="0" smtClean="0"/>
              <a:t>ا</a:t>
            </a:r>
            <a:r>
              <a:rPr lang="ar-IQ" dirty="0" smtClean="0">
                <a:solidFill>
                  <a:srgbClr val="FF0000"/>
                </a:solidFill>
              </a:rPr>
              <a:t>لعطوفين الوالدين يكرمون </a:t>
            </a:r>
            <a:r>
              <a:rPr lang="ar-IQ" dirty="0" err="1" smtClean="0">
                <a:solidFill>
                  <a:srgbClr val="FF0000"/>
                </a:solidFill>
              </a:rPr>
              <a:t>البرره</a:t>
            </a:r>
            <a:r>
              <a:rPr lang="ar-IQ" dirty="0" smtClean="0">
                <a:solidFill>
                  <a:srgbClr val="FF0000"/>
                </a:solidFill>
              </a:rPr>
              <a:t> </a:t>
            </a:r>
            <a:r>
              <a:rPr lang="ar-IQ" dirty="0" err="1" smtClean="0">
                <a:solidFill>
                  <a:srgbClr val="FF0000"/>
                </a:solidFill>
              </a:rPr>
              <a:t>االبناء</a:t>
            </a:r>
            <a:r>
              <a:rPr lang="ar-IQ" dirty="0" smtClean="0">
                <a:solidFill>
                  <a:srgbClr val="FF0000"/>
                </a:solidFill>
              </a:rPr>
              <a:t> - </a:t>
            </a:r>
            <a:r>
              <a:rPr lang="en-US" dirty="0" smtClean="0">
                <a:solidFill>
                  <a:srgbClr val="FF0000"/>
                </a:solidFill>
              </a:rPr>
              <a:t>The devoted sons honor the</a:t>
            </a:r>
          </a:p>
          <a:p>
            <a:r>
              <a:rPr lang="en-US" dirty="0" smtClean="0"/>
              <a:t>compassionate parents .</a:t>
            </a:r>
          </a:p>
          <a:p>
            <a:r>
              <a:rPr lang="en-US" dirty="0" smtClean="0"/>
              <a:t>The real adjective may be one word , sentence </a:t>
            </a:r>
            <a:r>
              <a:rPr lang="ar-IQ" dirty="0" smtClean="0"/>
              <a:t> </a:t>
            </a:r>
            <a:r>
              <a:rPr lang="en-US" dirty="0" smtClean="0"/>
              <a:t>or , quasi</a:t>
            </a:r>
            <a:r>
              <a:rPr lang="ar-IQ" dirty="0" smtClean="0"/>
              <a:t> </a:t>
            </a:r>
            <a:r>
              <a:rPr lang="en-US" dirty="0" smtClean="0"/>
              <a:t>sentence .( ibid )</a:t>
            </a:r>
          </a:p>
        </p:txBody>
      </p:sp>
    </p:spTree>
    <p:extLst>
      <p:ext uri="{BB962C8B-B14F-4D97-AF65-F5344CB8AC3E}">
        <p14:creationId xmlns:p14="http://schemas.microsoft.com/office/powerpoint/2010/main" val="16149267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Reasonable Attributive Adjectives</a:t>
            </a:r>
          </a:p>
          <a:p>
            <a:r>
              <a:rPr lang="en-US" dirty="0" smtClean="0"/>
              <a:t> They agree with the preceding noun in parsing , definiteness ,</a:t>
            </a:r>
          </a:p>
          <a:p>
            <a:r>
              <a:rPr lang="en-US" dirty="0" smtClean="0"/>
              <a:t>indefiniteness , and qualify what follows and agree in gender with the</a:t>
            </a:r>
          </a:p>
          <a:p>
            <a:r>
              <a:rPr lang="en-US" dirty="0" smtClean="0"/>
              <a:t>preceding noun and sometimes agree in number</a:t>
            </a:r>
          </a:p>
          <a:p>
            <a:r>
              <a:rPr lang="en-US" dirty="0" smtClean="0"/>
              <a:t> father whose man a is This - </a:t>
            </a:r>
            <a:r>
              <a:rPr lang="ar-IQ" dirty="0" smtClean="0"/>
              <a:t>هذا رجل كريم أبوه وفاضله أمه وحى أبواه (</a:t>
            </a:r>
          </a:p>
          <a:p>
            <a:r>
              <a:rPr lang="en-US" dirty="0" smtClean="0"/>
              <a:t>is generous , his mother is virtuous and his parents are alive .</a:t>
            </a:r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(خلقه مذموما رجال أصادق ال - </a:t>
            </a:r>
            <a:r>
              <a:rPr lang="en-US" dirty="0" smtClean="0"/>
              <a:t>I do not accompany a man whose</a:t>
            </a:r>
          </a:p>
          <a:p>
            <a:r>
              <a:rPr lang="en-US" dirty="0" smtClean="0"/>
              <a:t>manner is dispraised .</a:t>
            </a:r>
          </a:p>
          <a:p>
            <a:r>
              <a:rPr lang="en-US" dirty="0" smtClean="0"/>
              <a:t> We have to note here that in reasonable adjectives , what follows the</a:t>
            </a:r>
          </a:p>
          <a:p>
            <a:r>
              <a:rPr lang="en-US" dirty="0" smtClean="0"/>
              <a:t>adjective is parsed differently. So , ( </a:t>
            </a:r>
            <a:r>
              <a:rPr lang="ar-IQ" dirty="0" smtClean="0"/>
              <a:t>أبواه ( </a:t>
            </a:r>
            <a:r>
              <a:rPr lang="en-US" dirty="0" smtClean="0"/>
              <a:t>in example , is the</a:t>
            </a:r>
          </a:p>
          <a:p>
            <a:r>
              <a:rPr lang="en-US" dirty="0" smtClean="0"/>
              <a:t>subject of the adjective ( </a:t>
            </a:r>
            <a:r>
              <a:rPr lang="ar-IQ" dirty="0" smtClean="0"/>
              <a:t>حي( </a:t>
            </a:r>
            <a:r>
              <a:rPr lang="en-US" dirty="0" smtClean="0"/>
              <a:t>and ( </a:t>
            </a:r>
            <a:r>
              <a:rPr lang="ar-IQ" dirty="0" smtClean="0"/>
              <a:t>خلقه ( </a:t>
            </a:r>
            <a:r>
              <a:rPr lang="en-US" dirty="0" smtClean="0"/>
              <a:t>in example, is an</a:t>
            </a:r>
          </a:p>
          <a:p>
            <a:r>
              <a:rPr lang="en-US" dirty="0" smtClean="0"/>
              <a:t>acting subject for the adjective ) </a:t>
            </a:r>
            <a:r>
              <a:rPr lang="ar-IQ" dirty="0" smtClean="0"/>
              <a:t>مذموم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1413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>
                <a:solidFill>
                  <a:srgbClr val="FF0000"/>
                </a:solidFill>
              </a:rPr>
              <a:t>Reference of the Attributive Adjective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Autofit/>
          </a:bodyPr>
          <a:lstStyle/>
          <a:p>
            <a:r>
              <a:rPr lang="en-US" sz="2400" dirty="0" smtClean="0"/>
              <a:t>Wright ( 1974 , 283 : 2 ) , has explained that any adjective with a</a:t>
            </a:r>
            <a:r>
              <a:rPr lang="ar-IQ" sz="2400" dirty="0" smtClean="0"/>
              <a:t> </a:t>
            </a:r>
            <a:r>
              <a:rPr lang="en-US" sz="2400" dirty="0" smtClean="0"/>
              <a:t>vocative </a:t>
            </a:r>
            <a:r>
              <a:rPr lang="en-US" sz="2400" dirty="0"/>
              <a:t>form expressed by the nominative , may likewise be put in</a:t>
            </a:r>
          </a:p>
          <a:p>
            <a:r>
              <a:rPr lang="en-US" sz="2400" dirty="0"/>
              <a:t>the nominative or the accusative as in</a:t>
            </a:r>
          </a:p>
          <a:p>
            <a:endParaRPr lang="en-US" sz="2400" dirty="0" smtClean="0"/>
          </a:p>
          <a:p>
            <a:r>
              <a:rPr lang="ar-IQ" sz="2400" dirty="0" smtClean="0"/>
              <a:t>زيد العاقل </a:t>
            </a:r>
            <a:r>
              <a:rPr lang="en-US" sz="2400" dirty="0" smtClean="0"/>
              <a:t>The intelligent </a:t>
            </a:r>
            <a:r>
              <a:rPr lang="en-US" sz="2400" dirty="0" err="1" smtClean="0"/>
              <a:t>Zeid</a:t>
            </a:r>
            <a:endParaRPr lang="en-US" sz="2400" dirty="0" smtClean="0"/>
          </a:p>
          <a:p>
            <a:r>
              <a:rPr lang="ar-IQ" sz="2400" dirty="0" smtClean="0"/>
              <a:t>العاقل زيد </a:t>
            </a:r>
            <a:r>
              <a:rPr lang="en-US" sz="2400" dirty="0" err="1" smtClean="0"/>
              <a:t>Zeid</a:t>
            </a:r>
            <a:r>
              <a:rPr lang="en-US" sz="2400" dirty="0" smtClean="0"/>
              <a:t> the intelligent</a:t>
            </a:r>
          </a:p>
          <a:p>
            <a:r>
              <a:rPr lang="en-US" sz="2400" dirty="0" smtClean="0"/>
              <a:t> The adjective) </a:t>
            </a:r>
            <a:r>
              <a:rPr lang="ar-IQ" sz="2400" dirty="0" err="1" smtClean="0"/>
              <a:t>الصفه</a:t>
            </a:r>
            <a:r>
              <a:rPr lang="ar-IQ" sz="2400" dirty="0" smtClean="0"/>
              <a:t> او النعت ,( </a:t>
            </a:r>
            <a:r>
              <a:rPr lang="en-US" sz="2400" dirty="0" smtClean="0"/>
              <a:t>may refer to the head noun (</a:t>
            </a:r>
            <a:r>
              <a:rPr lang="ar-IQ" sz="2400" dirty="0" smtClean="0"/>
              <a:t>المتبوع , (</a:t>
            </a:r>
            <a:r>
              <a:rPr lang="en-US" sz="2400" dirty="0"/>
              <a:t>either directly , in which case , it is a simple adjective as in </a:t>
            </a:r>
            <a:r>
              <a:rPr lang="en-US" sz="2400" dirty="0" smtClean="0"/>
              <a:t>the</a:t>
            </a:r>
            <a:r>
              <a:rPr lang="ar-IQ" sz="2400" dirty="0" smtClean="0"/>
              <a:t> </a:t>
            </a:r>
            <a:r>
              <a:rPr lang="en-US" sz="2400" dirty="0" smtClean="0"/>
              <a:t>example </a:t>
            </a:r>
            <a:r>
              <a:rPr lang="en-US" sz="2400" dirty="0"/>
              <a:t>below</a:t>
            </a:r>
          </a:p>
          <a:p>
            <a:pPr marL="0" indent="0">
              <a:buNone/>
            </a:pPr>
            <a:endParaRPr lang="ar-IQ" sz="2400" dirty="0" smtClean="0"/>
          </a:p>
          <a:p>
            <a:r>
              <a:rPr lang="en-US" sz="2400" dirty="0" smtClean="0"/>
              <a:t>There came to me a handsome man . </a:t>
            </a:r>
            <a:r>
              <a:rPr lang="ar-IQ" sz="2400" dirty="0" smtClean="0"/>
              <a:t>حسن رجل </a:t>
            </a:r>
            <a:r>
              <a:rPr lang="ar-IQ" sz="2400" dirty="0" err="1" smtClean="0"/>
              <a:t>جاءنى</a:t>
            </a:r>
            <a:endParaRPr lang="ar-IQ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29432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27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or indirectly in virtue of a following word which is connected with it</a:t>
            </a:r>
          </a:p>
          <a:p>
            <a:r>
              <a:rPr lang="en-US" dirty="0" smtClean="0"/>
              <a:t>as in :</a:t>
            </a:r>
          </a:p>
          <a:p>
            <a:r>
              <a:rPr lang="en-US" dirty="0" smtClean="0"/>
              <a:t>There came to me a man whose brother is handsome . </a:t>
            </a:r>
            <a:endParaRPr lang="ar-IQ" dirty="0" smtClean="0"/>
          </a:p>
          <a:p>
            <a:r>
              <a:rPr lang="ar-IQ" dirty="0" smtClean="0"/>
              <a:t>رجل حسن أخوه</a:t>
            </a:r>
            <a:r>
              <a:rPr lang="en-US" dirty="0" smtClean="0"/>
              <a:t> </a:t>
            </a:r>
            <a:r>
              <a:rPr lang="ar-IQ" dirty="0" smtClean="0"/>
              <a:t>جاءني</a:t>
            </a:r>
            <a:endParaRPr lang="en-US" dirty="0" smtClean="0"/>
          </a:p>
          <a:p>
            <a:endParaRPr lang="ar-IQ" dirty="0" smtClean="0"/>
          </a:p>
          <a:p>
            <a:r>
              <a:rPr lang="ar-IQ" dirty="0" smtClean="0"/>
              <a:t> </a:t>
            </a:r>
            <a:r>
              <a:rPr lang="en-US" dirty="0" smtClean="0"/>
              <a:t>In the latter case , the adjective called (</a:t>
            </a:r>
            <a:r>
              <a:rPr lang="ar-IQ" dirty="0" smtClean="0"/>
              <a:t>المسبب -- </a:t>
            </a:r>
            <a:r>
              <a:rPr lang="en-US" dirty="0" smtClean="0"/>
              <a:t>the connected ) ,</a:t>
            </a:r>
          </a:p>
          <a:p>
            <a:r>
              <a:rPr lang="en-US" dirty="0" smtClean="0"/>
              <a:t>belong as a prefixed predicative to the following noun called ( the</a:t>
            </a:r>
          </a:p>
          <a:p>
            <a:r>
              <a:rPr lang="en-US" dirty="0" smtClean="0"/>
              <a:t>connecting </a:t>
            </a:r>
            <a:r>
              <a:rPr lang="ar-IQ" dirty="0" smtClean="0"/>
              <a:t>السبب,(</a:t>
            </a:r>
            <a:r>
              <a:rPr lang="en-US" dirty="0" smtClean="0"/>
              <a:t>which is its subject and the two together form a</a:t>
            </a:r>
          </a:p>
          <a:p>
            <a:r>
              <a:rPr lang="en-US" dirty="0"/>
              <a:t> </a:t>
            </a:r>
            <a:r>
              <a:rPr lang="ar-IQ" dirty="0" smtClean="0"/>
              <a:t>صفه </a:t>
            </a:r>
            <a:r>
              <a:rPr lang="en-US" dirty="0" smtClean="0"/>
              <a:t> or </a:t>
            </a:r>
            <a:r>
              <a:rPr lang="en-US" dirty="0" err="1" smtClean="0"/>
              <a:t>qualificative</a:t>
            </a:r>
            <a:r>
              <a:rPr lang="en-US" dirty="0" smtClean="0"/>
              <a:t> clause of the preceding substantive , with which</a:t>
            </a:r>
          </a:p>
          <a:p>
            <a:r>
              <a:rPr lang="en-US" dirty="0" smtClean="0"/>
              <a:t>the adjective agrees in case only by attraction</a:t>
            </a:r>
          </a:p>
          <a:p>
            <a:r>
              <a:rPr lang="en-US" dirty="0" smtClean="0"/>
              <a:t> </a:t>
            </a:r>
            <a:r>
              <a:rPr lang="ar-IQ" dirty="0" smtClean="0"/>
              <a:t>رأيت رجال حسن أخوه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0485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In the following examples we can see , if the noun is in the dual or</a:t>
            </a:r>
            <a:br>
              <a:rPr lang="en-US" sz="2400" dirty="0" smtClean="0"/>
            </a:br>
            <a:r>
              <a:rPr lang="en-US" sz="2400" dirty="0" smtClean="0"/>
              <a:t>plural , the adjective is left in the singular as in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مررت بامرأتين حسن أبواهما </a:t>
            </a:r>
          </a:p>
          <a:p>
            <a:r>
              <a:rPr lang="en-US" dirty="0" smtClean="0"/>
              <a:t>I passed by two women whose parents are handsome .</a:t>
            </a:r>
          </a:p>
          <a:p>
            <a:r>
              <a:rPr lang="ar-IQ" dirty="0" smtClean="0"/>
              <a:t>مررت برجال حسنة وجوههم </a:t>
            </a:r>
          </a:p>
          <a:p>
            <a:r>
              <a:rPr lang="en-US" dirty="0" smtClean="0"/>
              <a:t>I passed by some men whose faces are handsome.</a:t>
            </a:r>
          </a:p>
          <a:p>
            <a:r>
              <a:rPr lang="en-US" dirty="0" smtClean="0"/>
              <a:t>On the other hand , the Arab grammarians acknowledge three</a:t>
            </a:r>
          </a:p>
          <a:p>
            <a:r>
              <a:rPr lang="en-US" dirty="0" smtClean="0"/>
              <a:t>classes of what they call (</a:t>
            </a:r>
            <a:r>
              <a:rPr lang="ar-IQ" dirty="0" smtClean="0"/>
              <a:t>توابع ( </a:t>
            </a:r>
            <a:r>
              <a:rPr lang="en-US" dirty="0" smtClean="0"/>
              <a:t>followers and they are namely :-( </a:t>
            </a:r>
            <a:r>
              <a:rPr lang="ar-IQ" dirty="0" err="1" smtClean="0"/>
              <a:t>الصفه</a:t>
            </a:r>
            <a:endParaRPr lang="ar-IQ" dirty="0" smtClean="0"/>
          </a:p>
          <a:p>
            <a:r>
              <a:rPr lang="ar-IQ" dirty="0" smtClean="0"/>
              <a:t> النعت او </a:t>
            </a:r>
            <a:r>
              <a:rPr lang="en-US" dirty="0" smtClean="0"/>
              <a:t>the description or descriptive Word , </a:t>
            </a:r>
            <a:r>
              <a:rPr lang="en-US" dirty="0" err="1" smtClean="0"/>
              <a:t>qualificative</a:t>
            </a:r>
            <a:r>
              <a:rPr lang="en-US" dirty="0" smtClean="0"/>
              <a:t> adjective ,</a:t>
            </a:r>
          </a:p>
          <a:p>
            <a:r>
              <a:rPr lang="en-US" dirty="0" smtClean="0"/>
              <a:t> </a:t>
            </a:r>
            <a:r>
              <a:rPr lang="ar-IQ" dirty="0" smtClean="0"/>
              <a:t>البدل </a:t>
            </a:r>
            <a:r>
              <a:rPr lang="en-US" dirty="0" smtClean="0"/>
              <a:t>the substitution ,or descriptive word . </a:t>
            </a:r>
            <a:endParaRPr lang="ar-IQ" dirty="0" smtClean="0"/>
          </a:p>
          <a:p>
            <a:r>
              <a:rPr lang="en-US" dirty="0" smtClean="0"/>
              <a:t>Sometimes , adjectives just as participles , might take after them a</a:t>
            </a:r>
            <a:r>
              <a:rPr lang="ar-IQ" dirty="0" smtClean="0"/>
              <a:t> </a:t>
            </a:r>
            <a:r>
              <a:rPr lang="en-US" dirty="0" smtClean="0"/>
              <a:t>restrictive </a:t>
            </a:r>
            <a:r>
              <a:rPr lang="en-US" dirty="0"/>
              <a:t>or limitative genitive as in :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Handsome of face . </a:t>
            </a:r>
            <a:r>
              <a:rPr lang="ar-IQ" dirty="0" smtClean="0">
                <a:solidFill>
                  <a:srgbClr val="FF0000"/>
                </a:solidFill>
              </a:rPr>
              <a:t>الوجه حسن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Pure of heart . </a:t>
            </a:r>
            <a:r>
              <a:rPr lang="ar-IQ" dirty="0" smtClean="0">
                <a:solidFill>
                  <a:srgbClr val="FF0000"/>
                </a:solidFill>
              </a:rPr>
              <a:t>القلب طاهر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435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sz="3200" dirty="0" smtClean="0"/>
              <a:t>On the other hand , Crystal ( 1985: 26 - 27 ) , describes the term </a:t>
            </a:r>
            <a:r>
              <a:rPr lang="en-US" sz="3200" dirty="0"/>
              <a:t>"attributive" as: "the term normally used to refer to the role </a:t>
            </a:r>
            <a:r>
              <a:rPr lang="en-US" sz="3200" dirty="0" smtClean="0"/>
              <a:t>of ADJECTIVES </a:t>
            </a:r>
            <a:r>
              <a:rPr lang="en-US" sz="3200" dirty="0"/>
              <a:t>and </a:t>
            </a:r>
            <a:r>
              <a:rPr lang="en-US" sz="3200" dirty="0" smtClean="0"/>
              <a:t>NOUNS when </a:t>
            </a:r>
            <a:r>
              <a:rPr lang="en-US" sz="3200" dirty="0"/>
              <a:t>they occur as MODIFIERS of the HEAD of noun</a:t>
            </a:r>
          </a:p>
          <a:p>
            <a:r>
              <a:rPr lang="en-US" sz="3200" dirty="0"/>
              <a:t>PHRASE ."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01270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 mentioned before , Arabic adjectives are similar to nouns in</a:t>
            </a:r>
          </a:p>
          <a:p>
            <a:r>
              <a:rPr lang="en-US" dirty="0" smtClean="0"/>
              <a:t>almost every aspect. Arabic adjectives are mainly derived from</a:t>
            </a:r>
          </a:p>
          <a:p>
            <a:r>
              <a:rPr lang="en-US" dirty="0" smtClean="0"/>
              <a:t>verbs .</a:t>
            </a:r>
          </a:p>
          <a:p>
            <a:r>
              <a:rPr lang="en-US" dirty="0" smtClean="0"/>
              <a:t>According to Aziz ( 1985 : 165 – 166 ) , the most common adjectives</a:t>
            </a:r>
          </a:p>
          <a:p>
            <a:r>
              <a:rPr lang="en-US" dirty="0" smtClean="0"/>
              <a:t>that are derived from verbs are :-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فاعل : تابع – صابر – عادل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فعيل : سعيد – كبير – حميد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فعول : كسول – حقود – عزوم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فعلان : خجلان – كسلان – غضبان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أفعل / فعلاء : أخضر / خضراء – أحمر / حمراء</a:t>
            </a:r>
          </a:p>
          <a:p>
            <a:r>
              <a:rPr lang="ar-IQ" dirty="0" smtClean="0"/>
              <a:t> </a:t>
            </a:r>
            <a:r>
              <a:rPr lang="en-US" dirty="0" smtClean="0"/>
              <a:t>Adjectives that are derived from nouns are formed by adding the</a:t>
            </a:r>
          </a:p>
          <a:p>
            <a:r>
              <a:rPr lang="en-US" dirty="0" smtClean="0"/>
              <a:t>suffix ( </a:t>
            </a:r>
            <a:r>
              <a:rPr lang="ar-IQ" dirty="0" smtClean="0"/>
              <a:t>ي ( </a:t>
            </a:r>
            <a:r>
              <a:rPr lang="en-US" dirty="0" smtClean="0"/>
              <a:t>to the noun , as in the following examples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IQ" b="1" dirty="0" smtClean="0">
                <a:solidFill>
                  <a:srgbClr val="FF0000"/>
                </a:solidFill>
              </a:rPr>
              <a:t>رمز – رمزي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 عقل – عقلي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نفس – نفسي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2471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ar-IQ" sz="2700" dirty="0" smtClean="0"/>
              <a:t/>
            </a:r>
            <a:br>
              <a:rPr lang="ar-IQ" sz="27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>
                <a:solidFill>
                  <a:srgbClr val="FF0000"/>
                </a:solidFill>
              </a:rPr>
              <a:t>A Comparison of Attributive Adjectives in English</a:t>
            </a:r>
            <a:br>
              <a:rPr lang="en-US" sz="2200" dirty="0">
                <a:solidFill>
                  <a:srgbClr val="FF0000"/>
                </a:solidFill>
              </a:rPr>
            </a:br>
            <a:r>
              <a:rPr lang="en-US" sz="2200" dirty="0">
                <a:solidFill>
                  <a:srgbClr val="FF0000"/>
                </a:solidFill>
              </a:rPr>
              <a:t>and Arabic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32500" lnSpcReduction="20000"/>
          </a:bodyPr>
          <a:lstStyle/>
          <a:p>
            <a:r>
              <a:rPr lang="en-US" sz="4900" b="1" dirty="0" smtClean="0"/>
              <a:t>3.1 Similarities</a:t>
            </a:r>
          </a:p>
          <a:p>
            <a:r>
              <a:rPr lang="en-US" sz="6200" dirty="0" smtClean="0"/>
              <a:t>1. Attributive adjectives in English and Arabic are considered to</a:t>
            </a:r>
          </a:p>
          <a:p>
            <a:r>
              <a:rPr lang="en-US" sz="6200" dirty="0" smtClean="0"/>
              <a:t>be subordinate to the head noun .</a:t>
            </a:r>
          </a:p>
          <a:p>
            <a:r>
              <a:rPr lang="en-US" sz="6200" dirty="0" smtClean="0"/>
              <a:t> In Arabic this subordination is clear in that the adjective</a:t>
            </a:r>
          </a:p>
          <a:p>
            <a:r>
              <a:rPr lang="en-US" sz="6200" dirty="0" smtClean="0"/>
              <a:t>must agree with the noun head in number , gender , and</a:t>
            </a:r>
          </a:p>
          <a:p>
            <a:r>
              <a:rPr lang="en-US" sz="6200" dirty="0" smtClean="0"/>
              <a:t>definiteness.</a:t>
            </a:r>
          </a:p>
          <a:p>
            <a:r>
              <a:rPr lang="en-US" sz="6200" dirty="0" smtClean="0"/>
              <a:t> In English this subordination is implicit and not explicit .</a:t>
            </a:r>
          </a:p>
          <a:p>
            <a:r>
              <a:rPr lang="en-US" sz="6200" dirty="0" smtClean="0"/>
              <a:t>2. Both in Arabic and English , attributive adjectives modify the</a:t>
            </a:r>
          </a:p>
          <a:p>
            <a:r>
              <a:rPr lang="en-US" sz="6200" dirty="0" smtClean="0"/>
              <a:t>noun .</a:t>
            </a:r>
          </a:p>
          <a:p>
            <a:r>
              <a:rPr lang="en-US" sz="6200" dirty="0" smtClean="0"/>
              <a:t>3. Semantically speaking , both in English and Arabic attributive</a:t>
            </a:r>
          </a:p>
          <a:p>
            <a:r>
              <a:rPr lang="en-US" sz="6200" dirty="0" smtClean="0"/>
              <a:t>adjectives can be inherent , so they relate to the head directly as</a:t>
            </a:r>
          </a:p>
          <a:p>
            <a:r>
              <a:rPr lang="en-US" sz="6200" dirty="0" smtClean="0"/>
              <a:t>in </a:t>
            </a:r>
          </a:p>
          <a:p>
            <a:r>
              <a:rPr lang="en-US" sz="6200" dirty="0" smtClean="0">
                <a:solidFill>
                  <a:srgbClr val="FF0000"/>
                </a:solidFill>
              </a:rPr>
              <a:t>old house </a:t>
            </a:r>
            <a:r>
              <a:rPr lang="ar-IQ" sz="6200" dirty="0" smtClean="0">
                <a:solidFill>
                  <a:srgbClr val="FF0000"/>
                </a:solidFill>
              </a:rPr>
              <a:t>قديم بيت</a:t>
            </a:r>
          </a:p>
          <a:p>
            <a:r>
              <a:rPr lang="ar-IQ" sz="6200" dirty="0" smtClean="0"/>
              <a:t> </a:t>
            </a:r>
            <a:r>
              <a:rPr lang="en-US" sz="6200" dirty="0" smtClean="0"/>
              <a:t>or , indirectly , as in,</a:t>
            </a:r>
          </a:p>
          <a:p>
            <a:r>
              <a:rPr lang="en-US" sz="6200" b="1" dirty="0" smtClean="0">
                <a:solidFill>
                  <a:srgbClr val="FF0000"/>
                </a:solidFill>
              </a:rPr>
              <a:t>old friend </a:t>
            </a:r>
            <a:r>
              <a:rPr lang="ar-IQ" sz="6200" b="1" dirty="0" smtClean="0">
                <a:solidFill>
                  <a:srgbClr val="FF0000"/>
                </a:solidFill>
              </a:rPr>
              <a:t>قديم صديق</a:t>
            </a:r>
          </a:p>
        </p:txBody>
      </p:sp>
    </p:spTree>
    <p:extLst>
      <p:ext uri="{BB962C8B-B14F-4D97-AF65-F5344CB8AC3E}">
        <p14:creationId xmlns:p14="http://schemas.microsoft.com/office/powerpoint/2010/main" val="23004075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Just like some Arabic adjectives which are derived from verbs ,</a:t>
            </a:r>
            <a:r>
              <a:rPr lang="en-US" dirty="0"/>
              <a:t> in English some adjectives are irregular forms of </a:t>
            </a:r>
            <a:r>
              <a:rPr lang="en-US" dirty="0" smtClean="0"/>
              <a:t>past participle </a:t>
            </a:r>
            <a:r>
              <a:rPr lang="en-US" dirty="0"/>
              <a:t>verbs 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5. According to form , some English adjectives are formed </a:t>
            </a:r>
            <a:r>
              <a:rPr lang="en-US" dirty="0" err="1" smtClean="0"/>
              <a:t>by</a:t>
            </a:r>
            <a:r>
              <a:rPr lang="en-US" dirty="0" err="1"/>
              <a:t>adding</a:t>
            </a:r>
            <a:r>
              <a:rPr lang="en-US" dirty="0"/>
              <a:t> certain derivational suffixes to nouns and verbs , or</a:t>
            </a:r>
          </a:p>
          <a:p>
            <a:r>
              <a:rPr lang="en-US" dirty="0"/>
              <a:t>they may be attached to certain inflectional suffixes .</a:t>
            </a:r>
          </a:p>
          <a:p>
            <a:r>
              <a:rPr lang="en-US" dirty="0"/>
              <a:t>In Arabic they are also derived from certain verbs or nouns </a:t>
            </a:r>
            <a:r>
              <a:rPr lang="en-US" dirty="0" err="1" smtClean="0"/>
              <a:t>by</a:t>
            </a:r>
            <a:r>
              <a:rPr lang="en-US" dirty="0" err="1"/>
              <a:t>adding</a:t>
            </a:r>
            <a:r>
              <a:rPr lang="en-US" dirty="0"/>
              <a:t> the suffix( </a:t>
            </a:r>
            <a:r>
              <a:rPr lang="ar-IQ" dirty="0"/>
              <a:t>ي.(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3500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ar-IQ" sz="3200" dirty="0" smtClean="0"/>
              <a:t/>
            </a:r>
            <a:br>
              <a:rPr lang="ar-IQ" sz="3200" dirty="0" smtClean="0"/>
            </a:br>
            <a:r>
              <a:rPr lang="en-US" sz="3200" dirty="0" smtClean="0"/>
              <a:t>.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>
                <a:solidFill>
                  <a:srgbClr val="FF0000"/>
                </a:solidFill>
              </a:rPr>
              <a:t>Differences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1. In English , they pre</a:t>
            </a:r>
            <a:r>
              <a:rPr lang="ar-IQ" dirty="0" smtClean="0"/>
              <a:t>-</a:t>
            </a:r>
            <a:r>
              <a:rPr lang="en-US" dirty="0" smtClean="0"/>
              <a:t>modify the noun as in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 clever boy</a:t>
            </a:r>
          </a:p>
          <a:p>
            <a:r>
              <a:rPr lang="en-US" dirty="0" smtClean="0"/>
              <a:t> In Arabic , attributive adjectives post modify the noun as in</a:t>
            </a:r>
          </a:p>
          <a:p>
            <a:r>
              <a:rPr lang="en-US" dirty="0" smtClean="0"/>
              <a:t> </a:t>
            </a:r>
            <a:r>
              <a:rPr lang="ar-IQ" b="1" dirty="0" smtClean="0">
                <a:solidFill>
                  <a:srgbClr val="FF0000"/>
                </a:solidFill>
              </a:rPr>
              <a:t>ولد ذكى</a:t>
            </a:r>
          </a:p>
          <a:p>
            <a:r>
              <a:rPr lang="ar-IQ" dirty="0" smtClean="0"/>
              <a:t> </a:t>
            </a:r>
            <a:r>
              <a:rPr lang="en-US" dirty="0" smtClean="0"/>
              <a:t>or , they pre modify what follows and agree only in gender and</a:t>
            </a:r>
          </a:p>
          <a:p>
            <a:r>
              <a:rPr lang="en-US" dirty="0" smtClean="0"/>
              <a:t>sometimes with number with the preceding noun , as in</a:t>
            </a:r>
          </a:p>
          <a:p>
            <a:r>
              <a:rPr lang="en-US" dirty="0" smtClean="0"/>
              <a:t>reasonable adjectives 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b="1" dirty="0" smtClean="0">
                <a:solidFill>
                  <a:srgbClr val="FF0000"/>
                </a:solidFill>
              </a:rPr>
              <a:t>لا أصادق رجلا مذموما خلقه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 do not accompany a man whose manner is dispraised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In English, attributive adjectives are related directly to the head</a:t>
            </a:r>
            <a:r>
              <a:rPr lang="ar-IQ" dirty="0" smtClean="0"/>
              <a:t> </a:t>
            </a:r>
            <a:r>
              <a:rPr lang="en-US" dirty="0" smtClean="0"/>
              <a:t>noun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tall man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400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while in Arabic , the attributive adjectives are related to the</a:t>
            </a:r>
          </a:p>
          <a:p>
            <a:r>
              <a:rPr lang="en-US" dirty="0" smtClean="0"/>
              <a:t>head in two ways : either directly as in</a:t>
            </a:r>
          </a:p>
          <a:p>
            <a:r>
              <a:rPr lang="ar-IQ" dirty="0" smtClean="0"/>
              <a:t>رجل طويل</a:t>
            </a:r>
          </a:p>
          <a:p>
            <a:r>
              <a:rPr lang="en-US" dirty="0" smtClean="0"/>
              <a:t>Or indirectly as in :</a:t>
            </a:r>
          </a:p>
          <a:p>
            <a:r>
              <a:rPr lang="en-US" dirty="0" smtClean="0"/>
              <a:t> </a:t>
            </a:r>
            <a:r>
              <a:rPr lang="ar-IQ" dirty="0" smtClean="0"/>
              <a:t>رجل طويل القامه</a:t>
            </a:r>
          </a:p>
          <a:p>
            <a:pPr marL="0" indent="0">
              <a:buNone/>
            </a:pPr>
            <a:r>
              <a:rPr lang="en-US" dirty="0" smtClean="0"/>
              <a:t>3.</a:t>
            </a:r>
            <a:r>
              <a:rPr lang="ar-IQ" dirty="0" smtClean="0"/>
              <a:t>     . </a:t>
            </a:r>
            <a:r>
              <a:rPr lang="en-US" dirty="0" smtClean="0"/>
              <a:t>In English , Adjectives are a separate class of parts of speech ;</a:t>
            </a:r>
            <a:r>
              <a:rPr lang="en-US" dirty="0" smtClean="0"/>
              <a:t> while in Arabic adjectives are usually considered to be only as a sub – class , because they are only a part of the class of nouns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3995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Many Thanks for your attention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214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Position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 Adjectives are usually called, according to their position, either</a:t>
            </a:r>
          </a:p>
          <a:p>
            <a:r>
              <a:rPr lang="en-US" dirty="0" smtClean="0"/>
              <a:t>attributive ,</a:t>
            </a:r>
            <a:r>
              <a:rPr lang="en-US" dirty="0"/>
              <a:t> predicative or post position .</a:t>
            </a:r>
          </a:p>
          <a:p>
            <a:endParaRPr lang="en-US" dirty="0" smtClean="0"/>
          </a:p>
          <a:p>
            <a:r>
              <a:rPr lang="en-US" dirty="0" smtClean="0"/>
              <a:t>Our concern is attributive position , which is the </a:t>
            </a:r>
            <a:r>
              <a:rPr lang="en-US" dirty="0"/>
              <a:t>most typical common position between a determiner and a noun </a:t>
            </a:r>
            <a:endParaRPr lang="en-US" dirty="0" smtClean="0"/>
          </a:p>
          <a:p>
            <a:r>
              <a:rPr lang="en-US" dirty="0" smtClean="0"/>
              <a:t>.</a:t>
            </a:r>
          </a:p>
          <a:p>
            <a:r>
              <a:rPr lang="en-US" dirty="0" smtClean="0"/>
              <a:t>Thus adjectives in this position are called "attributive" because they</a:t>
            </a:r>
          </a:p>
          <a:p>
            <a:r>
              <a:rPr lang="en-US" dirty="0" smtClean="0"/>
              <a:t>attribute a quality or a characteristic to the noun 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All those ------------ houses .</a:t>
            </a:r>
          </a:p>
          <a:p>
            <a:r>
              <a:rPr lang="en-US" dirty="0" smtClean="0"/>
              <a:t> We can put in this position such adjectives as old , attractive ,</a:t>
            </a:r>
          </a:p>
          <a:p>
            <a:r>
              <a:rPr lang="en-US" dirty="0" smtClean="0"/>
              <a:t>charming , distinguished , etc….</a:t>
            </a:r>
          </a:p>
          <a:p>
            <a:r>
              <a:rPr lang="en-US" dirty="0" smtClean="0"/>
              <a:t> We have to note here that attributive only adjectives mean that</a:t>
            </a:r>
          </a:p>
          <a:p>
            <a:r>
              <a:rPr lang="en-US" dirty="0" smtClean="0"/>
              <a:t>the adjective precedes the noun , and however that does not mean that this noun phrase can not be positioned predicatively in a</a:t>
            </a:r>
          </a:p>
          <a:p>
            <a:r>
              <a:rPr lang="en-US" dirty="0" smtClean="0"/>
              <a:t>sentence 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you say is utter non – sense .</a:t>
            </a:r>
            <a:r>
              <a:rPr lang="en-US" dirty="0" smtClean="0"/>
              <a:t> ( </a:t>
            </a:r>
            <a:r>
              <a:rPr lang="en-US" dirty="0" err="1" smtClean="0"/>
              <a:t>Chalker</a:t>
            </a:r>
            <a:r>
              <a:rPr lang="en-US" dirty="0" smtClean="0"/>
              <a:t> , 1984 : 162 )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780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On the other hand , a great number of adjectives can not be</a:t>
            </a:r>
          </a:p>
          <a:p>
            <a:r>
              <a:rPr lang="en-US" dirty="0" smtClean="0"/>
              <a:t>attributive adjectives and predicative adjectives at the same time as is</a:t>
            </a:r>
          </a:p>
          <a:p>
            <a:r>
              <a:rPr lang="en-US" dirty="0" smtClean="0"/>
              <a:t>shown in the following examples 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man was awake / * The awake man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* The failure seems utter / An utter failure</a:t>
            </a:r>
          </a:p>
          <a:p>
            <a:r>
              <a:rPr lang="en-US" dirty="0" smtClean="0"/>
              <a:t>" Awake " can only be used as a predicative adjective not as</a:t>
            </a:r>
          </a:p>
          <a:p>
            <a:r>
              <a:rPr lang="en-US" dirty="0" smtClean="0"/>
              <a:t>attributive adjective , while , " utter " can only be used attributively</a:t>
            </a:r>
          </a:p>
          <a:p>
            <a:r>
              <a:rPr lang="en-US" dirty="0" smtClean="0"/>
              <a:t>and not predicatively . ( </a:t>
            </a:r>
            <a:r>
              <a:rPr lang="en-US" dirty="0" err="1" smtClean="0"/>
              <a:t>Tallerman</a:t>
            </a:r>
            <a:r>
              <a:rPr lang="en-US" dirty="0" smtClean="0"/>
              <a:t> , 1998 : 43 )</a:t>
            </a:r>
          </a:p>
          <a:p>
            <a:r>
              <a:rPr lang="en-US" dirty="0" smtClean="0"/>
              <a:t> Now , sometimes , a change in the position of the adjective</a:t>
            </a:r>
          </a:p>
          <a:p>
            <a:r>
              <a:rPr lang="en-US" dirty="0" smtClean="0"/>
              <a:t>involves a change in meaning as is shown in the two examples below :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involved style ( complicated 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people involved ( taking part ) . </a:t>
            </a:r>
            <a:r>
              <a:rPr lang="en-US" dirty="0" smtClean="0"/>
              <a:t>( Aziz , 1989 : 288 )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433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Syntactic Function of Attributive Adjectives 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 Generally speaking , adjectives that are restricted to attributive</a:t>
            </a:r>
          </a:p>
          <a:p>
            <a:r>
              <a:rPr lang="en-US" dirty="0" smtClean="0"/>
              <a:t>position or occur predominately in attributive position do not</a:t>
            </a:r>
          </a:p>
          <a:p>
            <a:r>
              <a:rPr lang="en-US" dirty="0" smtClean="0"/>
              <a:t>characterize the referent of the noun directly, for example:</a:t>
            </a:r>
          </a:p>
          <a:p>
            <a:r>
              <a:rPr lang="en-US" dirty="0" smtClean="0"/>
              <a:t>( 1.7 ) My old friend .</a:t>
            </a:r>
          </a:p>
          <a:p>
            <a:r>
              <a:rPr lang="en-US" dirty="0" smtClean="0"/>
              <a:t>( 1.8 ) My friend is old .</a:t>
            </a:r>
          </a:p>
          <a:p>
            <a:r>
              <a:rPr lang="en-US" dirty="0" smtClean="0"/>
              <a:t> In example ( 1.7 ) , the adjective "old" means that ( one who has</a:t>
            </a:r>
          </a:p>
          <a:p>
            <a:r>
              <a:rPr lang="en-US" dirty="0" smtClean="0"/>
              <a:t>been a friend for a long time ) , here the adjective does not necessarily</a:t>
            </a:r>
          </a:p>
          <a:p>
            <a:r>
              <a:rPr lang="en-US" dirty="0" smtClean="0"/>
              <a:t>imply that my friend is old .</a:t>
            </a:r>
          </a:p>
          <a:p>
            <a:r>
              <a:rPr lang="en-US" dirty="0" smtClean="0"/>
              <a:t>In this case, we can not relate example ( 1.7 ) to example ( 1.8 ).</a:t>
            </a:r>
          </a:p>
          <a:p>
            <a:r>
              <a:rPr lang="en-US" dirty="0" smtClean="0"/>
              <a:t>Consequently ( 1.8 ) has a different meaning , because here "old"</a:t>
            </a:r>
          </a:p>
          <a:p>
            <a:r>
              <a:rPr lang="en-US" dirty="0" smtClean="0"/>
              <a:t>refers to the person while in the previous </a:t>
            </a:r>
            <a:r>
              <a:rPr lang="en-US" dirty="0"/>
              <a:t>one , it refers to the relationship . The adjective "old" </a:t>
            </a:r>
            <a:r>
              <a:rPr lang="en-US" dirty="0" smtClean="0"/>
              <a:t>with this </a:t>
            </a:r>
            <a:r>
              <a:rPr lang="en-US" dirty="0"/>
              <a:t>meaning is positioned attributively. ( Quirk , et al . , 1973 : 121 )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230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to mention here an important note , that in English </a:t>
            </a:r>
            <a:r>
              <a:rPr lang="en-US" dirty="0" smtClean="0"/>
              <a:t>,</a:t>
            </a:r>
            <a:r>
              <a:rPr lang="en-US" dirty="0"/>
              <a:t> adjectives do not agree with the noun in number and gender as </a:t>
            </a:r>
            <a:r>
              <a:rPr lang="en-US" dirty="0" smtClean="0"/>
              <a:t>in</a:t>
            </a:r>
            <a:r>
              <a:rPr lang="ar-IQ" dirty="0" smtClean="0"/>
              <a:t> </a:t>
            </a:r>
            <a:r>
              <a:rPr lang="en-US" dirty="0" smtClean="0"/>
              <a:t>some languages</a:t>
            </a:r>
            <a:r>
              <a:rPr lang="ar-IQ" dirty="0" smtClean="0"/>
              <a:t>: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She </a:t>
            </a:r>
            <a:r>
              <a:rPr lang="en-US" dirty="0">
                <a:solidFill>
                  <a:srgbClr val="FF0000"/>
                </a:solidFill>
              </a:rPr>
              <a:t>is a clever girl – </a:t>
            </a:r>
            <a:r>
              <a:rPr lang="ar-IQ" dirty="0">
                <a:solidFill>
                  <a:srgbClr val="FF0000"/>
                </a:solidFill>
              </a:rPr>
              <a:t>ذكيه بنت هي</a:t>
            </a:r>
          </a:p>
          <a:p>
            <a:r>
              <a:rPr lang="ar-IQ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He is a clever boy – </a:t>
            </a:r>
            <a:r>
              <a:rPr lang="ar-IQ" dirty="0">
                <a:solidFill>
                  <a:srgbClr val="FF0000"/>
                </a:solidFill>
              </a:rPr>
              <a:t>ذكي ولد هو</a:t>
            </a:r>
          </a:p>
          <a:p>
            <a:r>
              <a:rPr lang="ar-IQ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They are clever boys and clever girls – </a:t>
            </a:r>
            <a:r>
              <a:rPr lang="ar-IQ" dirty="0">
                <a:solidFill>
                  <a:srgbClr val="FF0000"/>
                </a:solidFill>
              </a:rPr>
              <a:t>ذكيات وبنات أذكياء </a:t>
            </a:r>
            <a:r>
              <a:rPr lang="ar-IQ" dirty="0" smtClean="0">
                <a:solidFill>
                  <a:srgbClr val="FF0000"/>
                </a:solidFill>
              </a:rPr>
              <a:t>أولاد </a:t>
            </a:r>
            <a:r>
              <a:rPr lang="ar-IQ" dirty="0">
                <a:solidFill>
                  <a:srgbClr val="FF0000"/>
                </a:solidFill>
              </a:rPr>
              <a:t>هم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927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Meaning and Position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r>
              <a:rPr lang="en-US" sz="2400" dirty="0" smtClean="0"/>
              <a:t>Adjectives , that normally occupy the attributive position , define a</a:t>
            </a:r>
            <a:r>
              <a:rPr lang="ar-IQ" sz="2400" dirty="0" smtClean="0"/>
              <a:t> </a:t>
            </a:r>
            <a:r>
              <a:rPr lang="en-US" sz="2400" dirty="0" smtClean="0"/>
              <a:t>noun </a:t>
            </a:r>
            <a:r>
              <a:rPr lang="en-US" sz="2400" dirty="0"/>
              <a:t>by permanent quality , so according to meaning they are called</a:t>
            </a:r>
          </a:p>
          <a:p>
            <a:endParaRPr lang="en-US" sz="2400" dirty="0" smtClean="0"/>
          </a:p>
          <a:p>
            <a:r>
              <a:rPr lang="en-US" sz="2400" dirty="0" smtClean="0"/>
              <a:t>inherent adjectives :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A kind person 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3365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The attributive adjectives can be classified into classes according to</a:t>
            </a:r>
            <a:br>
              <a:rPr lang="en-US" sz="3200" dirty="0" smtClean="0"/>
            </a:br>
            <a:r>
              <a:rPr lang="en-US" sz="3200" dirty="0" smtClean="0"/>
              <a:t>meaning</a:t>
            </a:r>
            <a:endParaRPr lang="en-US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1. Relationships as in : former , latter , order , upper .</a:t>
            </a:r>
          </a:p>
          <a:p>
            <a:r>
              <a:rPr lang="en-US" dirty="0" smtClean="0"/>
              <a:t>2. Intensifying as in : sole , chief , very .</a:t>
            </a:r>
          </a:p>
          <a:p>
            <a:r>
              <a:rPr lang="en-US" dirty="0" smtClean="0"/>
              <a:t>3. Limiting as in : sole , many .</a:t>
            </a:r>
          </a:p>
          <a:p>
            <a:r>
              <a:rPr lang="en-US" dirty="0" smtClean="0"/>
              <a:t>4. Non – related as in : chemical , solar .</a:t>
            </a:r>
          </a:p>
          <a:p>
            <a:r>
              <a:rPr lang="en-US" dirty="0" smtClean="0"/>
              <a:t>5. Miscellaneous as in : indoor , outside , , up town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9742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</TotalTime>
  <Words>2663</Words>
  <Application>Microsoft Office PowerPoint</Application>
  <PresentationFormat>عرض على الشاشة (3:4)‏</PresentationFormat>
  <Paragraphs>299</Paragraphs>
  <Slides>35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35</vt:i4>
      </vt:variant>
    </vt:vector>
  </HeadingPairs>
  <TitlesOfParts>
    <vt:vector size="36" baseType="lpstr">
      <vt:lpstr>تدفق</vt:lpstr>
      <vt:lpstr>Adjectives in English and Arabic </vt:lpstr>
      <vt:lpstr>Definitions</vt:lpstr>
      <vt:lpstr>عرض تقديمي في PowerPoint</vt:lpstr>
      <vt:lpstr>Position</vt:lpstr>
      <vt:lpstr>عرض تقديمي في PowerPoint</vt:lpstr>
      <vt:lpstr>Syntactic Function of Attributive Adjectives :</vt:lpstr>
      <vt:lpstr>عرض تقديمي في PowerPoint</vt:lpstr>
      <vt:lpstr>Meaning and Position </vt:lpstr>
      <vt:lpstr>The attributive adjectives can be classified into classes according to meaning</vt:lpstr>
      <vt:lpstr>عرض تقديمي في PowerPoint</vt:lpstr>
      <vt:lpstr>عرض تقديمي في PowerPoint</vt:lpstr>
      <vt:lpstr>Semantic Features</vt:lpstr>
      <vt:lpstr>        Stativity</vt:lpstr>
      <vt:lpstr>عرض تقديمي في PowerPoint</vt:lpstr>
      <vt:lpstr>عرض تقديمي في PowerPoint</vt:lpstr>
      <vt:lpstr>Gradability </vt:lpstr>
      <vt:lpstr>  Adjectives that are not inflected can not be gradable , thus we call such adjectives ; un gradable adjectives . </vt:lpstr>
      <vt:lpstr>Form </vt:lpstr>
      <vt:lpstr>  Adjectives In Arabic</vt:lpstr>
      <vt:lpstr>عرض تقديمي في PowerPoint</vt:lpstr>
      <vt:lpstr> Similarities between the Adjective and Noun in Arabic </vt:lpstr>
      <vt:lpstr>  Differences between the Adjective and the Noun in Arabic , </vt:lpstr>
      <vt:lpstr>    Position</vt:lpstr>
      <vt:lpstr>Syntactic Function </vt:lpstr>
      <vt:lpstr>Real Attributive Adjectives </vt:lpstr>
      <vt:lpstr>عرض تقديمي في PowerPoint</vt:lpstr>
      <vt:lpstr>  Reference of the Attributive Adjective</vt:lpstr>
      <vt:lpstr>عرض تقديمي في PowerPoint</vt:lpstr>
      <vt:lpstr>In the following examples we can see , if the noun is in the dual or plural , the adjective is left in the singular as in </vt:lpstr>
      <vt:lpstr>Form </vt:lpstr>
      <vt:lpstr>  A Comparison of Attributive Adjectives in English and Arabic</vt:lpstr>
      <vt:lpstr>عرض تقديمي في PowerPoint</vt:lpstr>
      <vt:lpstr> . Differences </vt:lpstr>
      <vt:lpstr>عرض تقديمي في PowerPoint</vt:lpstr>
      <vt:lpstr>عرض تقديمي في PowerPoint</vt:lpstr>
    </vt:vector>
  </TitlesOfParts>
  <Company>فراس الصعيو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 in English and Arabic</dc:title>
  <dc:creator>Windows User</dc:creator>
  <cp:lastModifiedBy>Windows User</cp:lastModifiedBy>
  <cp:revision>12</cp:revision>
  <dcterms:created xsi:type="dcterms:W3CDTF">2020-05-12T06:08:47Z</dcterms:created>
  <dcterms:modified xsi:type="dcterms:W3CDTF">2020-05-12T07:48:27Z</dcterms:modified>
</cp:coreProperties>
</file>