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2"/>
  </p:notesMasterIdLst>
  <p:sldIdLst>
    <p:sldId id="256" r:id="rId2"/>
    <p:sldId id="277" r:id="rId3"/>
    <p:sldId id="284" r:id="rId4"/>
    <p:sldId id="282" r:id="rId5"/>
    <p:sldId id="285" r:id="rId6"/>
    <p:sldId id="283" r:id="rId7"/>
    <p:sldId id="286" r:id="rId8"/>
    <p:sldId id="287" r:id="rId9"/>
    <p:sldId id="288" r:id="rId10"/>
    <p:sldId id="289" r:id="rId1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id Jabbar HABIB" initials="RJH" lastIdx="1" clrIdx="0">
    <p:extLst>
      <p:ext uri="{19B8F6BF-5375-455C-9EA6-DF929625EA0E}">
        <p15:presenceInfo xmlns:p15="http://schemas.microsoft.com/office/powerpoint/2012/main" userId="d042c86974bfc2e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11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808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3B3658-D29C-4C2E-9E06-9A17B0913B8F}" type="datetimeFigureOut">
              <a:rPr lang="fr-FR" smtClean="0"/>
              <a:t>11/05/2020</a:t>
            </a:fld>
            <a:endParaRPr lang="fr-FR" dirty="0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fr-FR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C9A719-850B-4E2E-97D1-5F84639834AD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75908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dirty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616D0949-BBD4-4E55-A262-F5B00F29A0C7}" type="datetime1">
              <a:rPr lang="fr-FR" smtClean="0"/>
              <a:t>11/05/2020</a:t>
            </a:fld>
            <a:endParaRPr lang="fr-FR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12F207-3B58-4094-A624-272ED177A8C7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dirty="0"/>
              <a:t>RJH</a:t>
            </a:r>
          </a:p>
        </p:txBody>
      </p:sp>
    </p:spTree>
  </p:cSld>
  <p:clrMapOvr>
    <a:masterClrMapping/>
  </p:clrMapOvr>
  <p:transition spd="slow" advTm="36828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0B42B-9F8A-4E2B-B7CA-8F07067D8DBC}" type="datetime1">
              <a:rPr lang="fr-FR" smtClean="0"/>
              <a:t>11/05/2020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RJH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2F207-3B58-4094-A624-272ED177A8C7}" type="slidenum">
              <a:rPr lang="fr-FR" smtClean="0"/>
              <a:t>‹N°›</a:t>
            </a:fld>
            <a:endParaRPr lang="fr-FR" dirty="0"/>
          </a:p>
        </p:txBody>
      </p:sp>
    </p:spTree>
  </p:cSld>
  <p:clrMapOvr>
    <a:masterClrMapping/>
  </p:clrMapOvr>
  <p:transition spd="slow" advTm="36828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C7BC9-2775-4F51-AFC0-D8C6C9EC42A9}" type="datetime1">
              <a:rPr lang="fr-FR" smtClean="0"/>
              <a:t>11/05/2020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RJH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2F207-3B58-4094-A624-272ED177A8C7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</p:spTree>
  </p:cSld>
  <p:clrMapOvr>
    <a:masterClrMapping/>
  </p:clrMapOvr>
  <p:transition spd="slow" advTm="36828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B5AB9D9-6E08-400F-8DB8-2B5017577581}" type="datetime1">
              <a:rPr lang="fr-FR" smtClean="0"/>
              <a:t>11/05/2020</a:t>
            </a:fld>
            <a:endParaRPr lang="fr-FR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912F207-3B58-4094-A624-272ED177A8C7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FR" dirty="0"/>
              <a:t>RJH</a:t>
            </a:r>
          </a:p>
        </p:txBody>
      </p:sp>
    </p:spTree>
  </p:cSld>
  <p:clrMapOvr>
    <a:masterClrMapping/>
  </p:clrMapOvr>
  <p:transition spd="slow" advTm="36828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dirty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8C121-40E3-4FC0-BA7A-7D4B2038764C}" type="datetime1">
              <a:rPr lang="fr-FR" smtClean="0"/>
              <a:t>11/05/2020</a:t>
            </a:fld>
            <a:endParaRPr lang="fr-FR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12F207-3B58-4094-A624-272ED177A8C7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dirty="0"/>
              <a:t>RJH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Tm="36828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C84F4A96-6DD9-4D13-B66A-01F963C875FE}" type="datetime1">
              <a:rPr lang="fr-FR" smtClean="0"/>
              <a:t>11/05/2020</a:t>
            </a:fld>
            <a:endParaRPr lang="fr-FR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912F207-3B58-4094-A624-272ED177A8C7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 dirty="0"/>
              <a:t>RJH</a:t>
            </a:r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</p:spTree>
  </p:cSld>
  <p:clrMapOvr>
    <a:masterClrMapping/>
  </p:clrMapOvr>
  <p:transition spd="slow" advTm="36828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ar-SA"/>
              <a:t>انقر لتحرير أنماط النص الرئيسي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05CC12AF-F445-4E1D-8011-47386C077A07}" type="datetime1">
              <a:rPr lang="fr-FR" smtClean="0"/>
              <a:t>11/05/2020</a:t>
            </a:fld>
            <a:endParaRPr lang="fr-FR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912F207-3B58-4094-A624-272ED177A8C7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fr-FR" dirty="0"/>
              <a:t>RJH</a:t>
            </a: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</p:spTree>
  </p:cSld>
  <p:clrMapOvr>
    <a:masterClrMapping/>
  </p:clrMapOvr>
  <p:transition spd="slow" advTm="36828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6C643-BB3A-4C13-88F4-54E8C5B6B6F7}" type="datetime1">
              <a:rPr lang="fr-FR" smtClean="0"/>
              <a:t>11/05/2020</a:t>
            </a:fld>
            <a:endParaRPr lang="fr-FR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12F207-3B58-4094-A624-272ED177A8C7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dirty="0"/>
              <a:t>RJH</a:t>
            </a:r>
          </a:p>
        </p:txBody>
      </p:sp>
    </p:spTree>
  </p:cSld>
  <p:clrMapOvr>
    <a:masterClrMapping/>
  </p:clrMapOvr>
  <p:transition spd="slow" advTm="36828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8B08E-E5D2-465F-912B-AB0F03BA913A}" type="datetime1">
              <a:rPr lang="fr-FR" smtClean="0"/>
              <a:t>11/05/2020</a:t>
            </a:fld>
            <a:endParaRPr lang="fr-FR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12F207-3B58-4094-A624-272ED177A8C7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dirty="0"/>
              <a:t>RJH</a:t>
            </a:r>
          </a:p>
        </p:txBody>
      </p:sp>
    </p:spTree>
  </p:cSld>
  <p:clrMapOvr>
    <a:masterClrMapping/>
  </p:clrMapOvr>
  <p:transition spd="slow" advTm="36828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9B98CFCF-E516-40EF-ADAA-0440EFE5D33C}" type="datetime1">
              <a:rPr lang="fr-FR" smtClean="0"/>
              <a:t>11/05/2020</a:t>
            </a:fld>
            <a:endParaRPr lang="fr-FR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912F207-3B58-4094-A624-272ED177A8C7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 dirty="0"/>
              <a:t>RJH</a:t>
            </a:r>
          </a:p>
        </p:txBody>
      </p:sp>
    </p:spTree>
  </p:cSld>
  <p:clrMapOvr>
    <a:masterClrMapping/>
  </p:clrMapOvr>
  <p:transition spd="slow" advTm="36828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dirty="0"/>
              <a:t>انقر فوق الأيقونة لإضافة صورة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ar-SA"/>
              <a:t>انقر لتحرير أنماط النص الرئيسي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1B5CDE97-7C9E-4584-A081-4FEF9687600A}" type="datetime1">
              <a:rPr lang="fr-FR" smtClean="0"/>
              <a:t>11/05/2020</a:t>
            </a:fld>
            <a:endParaRPr lang="fr-FR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4912F207-3B58-4094-A624-272ED177A8C7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r>
              <a:rPr lang="fr-FR" dirty="0"/>
              <a:t>RJH</a:t>
            </a:r>
          </a:p>
        </p:txBody>
      </p:sp>
    </p:spTree>
  </p:cSld>
  <p:clrMapOvr>
    <a:masterClrMapping/>
  </p:clrMapOvr>
  <p:transition spd="slow" advTm="36828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371EF9D6-6102-410D-A5BD-F8A74D865786}" type="datetime1">
              <a:rPr lang="fr-FR" smtClean="0"/>
              <a:t>11/05/2020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RJH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4912F207-3B58-4094-A624-272ED177A8C7}" type="slidenum">
              <a:rPr lang="fr-FR" smtClean="0"/>
              <a:t>‹N°›</a:t>
            </a:fld>
            <a:endParaRPr lang="fr-FR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ransition spd="slow" advTm="36828">
    <p:randomBar dir="vert"/>
  </p:transition>
  <p:hf sldNum="0" hdr="0" dt="0"/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143000" y="2362200"/>
            <a:ext cx="7086600" cy="3429000"/>
          </a:xfrm>
        </p:spPr>
        <p:txBody>
          <a:bodyPr>
            <a:normAutofit/>
          </a:bodyPr>
          <a:lstStyle/>
          <a:p>
            <a:pPr algn="ctr"/>
            <a:r>
              <a:rPr lang="fr-FR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UNE ÉTRANGÈRE </a:t>
            </a:r>
          </a:p>
          <a:p>
            <a:pPr algn="ctr"/>
            <a:r>
              <a:rPr lang="fr-FR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EN</a:t>
            </a:r>
          </a:p>
          <a:p>
            <a:pPr algn="ctr"/>
            <a:r>
              <a:rPr lang="fr-FR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ILE-DE-FRANCE</a:t>
            </a:r>
          </a:p>
          <a:p>
            <a:pPr algn="ctr"/>
            <a:r>
              <a:rPr lang="fr-FR" sz="2000" b="1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en-US" sz="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en-US" sz="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en-US" sz="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1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Dr. Raid Jabbar HABIB</a:t>
            </a:r>
            <a:endParaRPr lang="ar-IQ" sz="1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295400" y="457200"/>
            <a:ext cx="6858000" cy="1676400"/>
          </a:xfrm>
        </p:spPr>
        <p:txBody>
          <a:bodyPr>
            <a:normAutofit/>
          </a:bodyPr>
          <a:lstStyle/>
          <a:p>
            <a:pPr algn="ctr"/>
            <a:r>
              <a:rPr lang="fr-FR" sz="3200" b="1" dirty="0">
                <a:solidFill>
                  <a:srgbClr val="FFFF00"/>
                </a:solidFill>
                <a:latin typeface="Sylfaen" panose="010A0502050306030303" pitchFamily="18" charset="0"/>
                <a:cs typeface="Times New Roman" pitchFamily="18" charset="0"/>
              </a:rPr>
              <a:t>COMPRENDRE Une courte interview</a:t>
            </a:r>
            <a:br>
              <a:rPr lang="fr-FR" sz="3200" b="1" dirty="0">
                <a:solidFill>
                  <a:srgbClr val="FFFF00"/>
                </a:solidFill>
                <a:latin typeface="Sylfaen" panose="010A0502050306030303" pitchFamily="18" charset="0"/>
                <a:cs typeface="Times New Roman" pitchFamily="18" charset="0"/>
              </a:rPr>
            </a:br>
            <a:r>
              <a:rPr lang="fr-FR" sz="3200" b="1" dirty="0">
                <a:solidFill>
                  <a:srgbClr val="FFFF00"/>
                </a:solidFill>
                <a:latin typeface="Sylfaen" panose="010A0502050306030303" pitchFamily="18" charset="0"/>
                <a:cs typeface="Times New Roman" pitchFamily="18" charset="0"/>
              </a:rPr>
              <a:t>				</a:t>
            </a:r>
            <a:r>
              <a:rPr lang="fr-FR" sz="3200" b="1" dirty="0">
                <a:solidFill>
                  <a:srgbClr val="FF0000"/>
                </a:solidFill>
                <a:latin typeface="Sylfaen" panose="010A0502050306030303" pitchFamily="18" charset="0"/>
                <a:cs typeface="Times New Roman" pitchFamily="18" charset="0"/>
              </a:rPr>
              <a:t>p.137</a:t>
            </a: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dirty="0"/>
              <a:t>RJH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73622497"/>
      </p:ext>
    </p:extLst>
  </p:cSld>
  <p:clrMapOvr>
    <a:masterClrMapping/>
  </p:clrMapOvr>
  <p:transition spd="slow" advTm="26073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64D94B55-B08B-4FB0-B631-CFE5238BDAF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just"/>
            <a:r>
              <a:rPr lang="fr-FR" sz="2400" b="1" dirty="0">
                <a:solidFill>
                  <a:srgbClr val="C00000"/>
                </a:solidFill>
              </a:rPr>
              <a:t>-   Chercher dans le dictionnaire le verbe de la même famille que rigolo.</a:t>
            </a:r>
          </a:p>
          <a:p>
            <a:pPr marL="342900" indent="-342900" algn="just">
              <a:buFontTx/>
              <a:buChar char="-"/>
            </a:pPr>
            <a:r>
              <a:rPr lang="fr-FR" sz="2400" b="1" dirty="0">
                <a:solidFill>
                  <a:srgbClr val="C00000"/>
                </a:solidFill>
              </a:rPr>
              <a:t>Contourner signifie: faire le tour, D’après vous, que veut dire contourner la règle?</a:t>
            </a:r>
          </a:p>
          <a:p>
            <a:pPr marL="342900" indent="-342900" algn="just">
              <a:buFontTx/>
              <a:buChar char="-"/>
            </a:pPr>
            <a:r>
              <a:rPr lang="fr-FR" sz="2400" b="1" dirty="0">
                <a:solidFill>
                  <a:srgbClr val="00B050"/>
                </a:solidFill>
              </a:rPr>
              <a:t>Verbe </a:t>
            </a:r>
            <a:r>
              <a:rPr lang="fr-FR" sz="2400" b="1" i="1" u="sng" dirty="0">
                <a:solidFill>
                  <a:srgbClr val="FFC000"/>
                </a:solidFill>
              </a:rPr>
              <a:t>Rigoler</a:t>
            </a:r>
            <a:r>
              <a:rPr lang="fr-FR" sz="2400" b="1" dirty="0">
                <a:solidFill>
                  <a:srgbClr val="00B050"/>
                </a:solidFill>
              </a:rPr>
              <a:t> est de la même famille</a:t>
            </a:r>
          </a:p>
          <a:p>
            <a:pPr marL="342900" indent="-342900" algn="just">
              <a:buFontTx/>
              <a:buChar char="-"/>
            </a:pPr>
            <a:r>
              <a:rPr lang="fr-FR" sz="2400" b="1" dirty="0">
                <a:solidFill>
                  <a:srgbClr val="00B050"/>
                </a:solidFill>
              </a:rPr>
              <a:t>Contourner la règle; interpréter la règle à son propre avantage, trouver la manière d’éviter quelque chose, par exemple une amende…</a:t>
            </a:r>
          </a:p>
          <a:p>
            <a:pPr marL="342900" indent="-342900" algn="just">
              <a:buFontTx/>
              <a:buChar char="-"/>
            </a:pPr>
            <a:endParaRPr lang="fr-FR" sz="2400" b="1" dirty="0">
              <a:solidFill>
                <a:srgbClr val="C00000"/>
              </a:solidFill>
            </a:endParaRPr>
          </a:p>
          <a:p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5CEF4982-A7A9-445A-95E5-BB41ED506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00B050"/>
                </a:solidFill>
              </a:rPr>
              <a:t>Dernière question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8FEE896-95B9-4CFF-BEDB-23D2AB34A38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FR"/>
              <a:t>RJH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15513808"/>
      </p:ext>
    </p:extLst>
  </p:cSld>
  <p:clrMapOvr>
    <a:masterClrMapping/>
  </p:clrMapOvr>
  <p:transition spd="slow" advTm="164527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Espace réservé du contenu 11">
            <a:extLst>
              <a:ext uri="{FF2B5EF4-FFF2-40B4-BE49-F238E27FC236}">
                <a16:creationId xmlns:a16="http://schemas.microsoft.com/office/drawing/2014/main" id="{2B283612-ED5F-4173-A303-58887C2E52C6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Titre 2">
            <a:extLst>
              <a:ext uri="{FF2B5EF4-FFF2-40B4-BE49-F238E27FC236}">
                <a16:creationId xmlns:a16="http://schemas.microsoft.com/office/drawing/2014/main" id="{7CA2AEB1-7C4D-4C88-90F0-5E57C61DD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1200" y="457200"/>
            <a:ext cx="2971800" cy="533400"/>
          </a:xfrm>
        </p:spPr>
        <p:txBody>
          <a:bodyPr>
            <a:normAutofit/>
          </a:bodyPr>
          <a:lstStyle/>
          <a:p>
            <a:r>
              <a:rPr lang="fr-FR" dirty="0"/>
              <a:t>p</a:t>
            </a:r>
            <a:r>
              <a:rPr lang="en-US" dirty="0"/>
              <a:t>.136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9CEE73C-9294-495C-B26B-A13E2941B31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none" strike="noStrike" kern="1200" cap="all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RJH</a:t>
            </a:r>
          </a:p>
        </p:txBody>
      </p:sp>
    </p:spTree>
    <p:extLst>
      <p:ext uri="{BB962C8B-B14F-4D97-AF65-F5344CB8AC3E}">
        <p14:creationId xmlns:p14="http://schemas.microsoft.com/office/powerpoint/2010/main" val="3363396145"/>
      </p:ext>
    </p:extLst>
  </p:cSld>
  <p:clrMapOvr>
    <a:masterClrMapping/>
  </p:clrMapOvr>
  <p:transition spd="slow" advTm="52987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94E710F4-EA8F-410A-9C8C-3664418E9362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600"/>
            <a:ext cx="9144000" cy="5486400"/>
          </a:xfrm>
        </p:spPr>
      </p:pic>
      <p:sp>
        <p:nvSpPr>
          <p:cNvPr id="3" name="Titre 2">
            <a:extLst>
              <a:ext uri="{FF2B5EF4-FFF2-40B4-BE49-F238E27FC236}">
                <a16:creationId xmlns:a16="http://schemas.microsoft.com/office/drawing/2014/main" id="{22B5D615-82F8-4847-9D0F-72DB89F5E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4600" y="152400"/>
            <a:ext cx="4114800" cy="838200"/>
          </a:xfrm>
        </p:spPr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Carte</a:t>
            </a:r>
            <a:endParaRPr lang="fr-FR" dirty="0">
              <a:solidFill>
                <a:srgbClr val="00B050"/>
              </a:solidFill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958DA66-A3C7-4BFA-A123-0F7269F9FCC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FR"/>
              <a:t>RJH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08376974"/>
      </p:ext>
    </p:extLst>
  </p:cSld>
  <p:clrMapOvr>
    <a:masterClrMapping/>
  </p:clrMapOvr>
  <p:transition spd="slow" advTm="27771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2A0C8FD6-BB1B-41D5-BD52-45C380FFF45F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074"/>
            <a:ext cx="9144000" cy="6858000"/>
          </a:xfrm>
        </p:spPr>
      </p:pic>
      <p:sp>
        <p:nvSpPr>
          <p:cNvPr id="3" name="Titre 2">
            <a:extLst>
              <a:ext uri="{FF2B5EF4-FFF2-40B4-BE49-F238E27FC236}">
                <a16:creationId xmlns:a16="http://schemas.microsoft.com/office/drawing/2014/main" id="{F3188808-7BF4-4D6E-9807-295E00C0C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0D132FF-29EB-41FF-965C-EB65B1EA834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FR"/>
              <a:t>RJH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58363569"/>
      </p:ext>
    </p:extLst>
  </p:cSld>
  <p:clrMapOvr>
    <a:masterClrMapping/>
  </p:clrMapOvr>
  <p:transition spd="slow" advTm="36304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8D1D8AEC-B31E-476E-A60D-77B9EEE9A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200" y="1371599"/>
            <a:ext cx="8229600" cy="5114925"/>
          </a:xfrm>
        </p:spPr>
        <p:txBody>
          <a:bodyPr>
            <a:normAutofit/>
          </a:bodyPr>
          <a:lstStyle/>
          <a:p>
            <a:pPr algn="just"/>
            <a:r>
              <a:rPr lang="fr-FR" sz="2400" b="1" dirty="0">
                <a:solidFill>
                  <a:srgbClr val="FFC000"/>
                </a:solidFill>
              </a:rPr>
              <a:t>27- Lisez le document et répondez</a:t>
            </a:r>
          </a:p>
          <a:p>
            <a:pPr algn="just"/>
            <a:r>
              <a:rPr lang="fr-FR" sz="2400" b="1" dirty="0">
                <a:solidFill>
                  <a:srgbClr val="FFC000"/>
                </a:solidFill>
              </a:rPr>
              <a:t>Dans le document, il est question :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fr-FR" sz="2400" b="1" u="sng" dirty="0">
                <a:solidFill>
                  <a:srgbClr val="00B050"/>
                </a:solidFill>
              </a:rPr>
              <a:t>D’une interview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fr-FR" sz="2400" dirty="0">
                <a:solidFill>
                  <a:srgbClr val="C00000"/>
                </a:solidFill>
              </a:rPr>
              <a:t>D’une lettre à un journal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fr-FR" sz="2400" dirty="0">
                <a:solidFill>
                  <a:srgbClr val="C00000"/>
                </a:solidFill>
              </a:rPr>
              <a:t>De la publicité d’un village</a:t>
            </a:r>
          </a:p>
          <a:p>
            <a:pPr algn="just"/>
            <a:r>
              <a:rPr lang="fr-FR" sz="2400" b="1" dirty="0">
                <a:solidFill>
                  <a:srgbClr val="FFC000"/>
                </a:solidFill>
              </a:rPr>
              <a:t>28- Observez à nouveau le document, la carte et la photo.</a:t>
            </a:r>
          </a:p>
          <a:p>
            <a:pPr algn="just"/>
            <a:r>
              <a:rPr lang="fr-FR" sz="2400" b="1" dirty="0">
                <a:solidFill>
                  <a:srgbClr val="FFC000"/>
                </a:solidFill>
              </a:rPr>
              <a:t>1- Repérez sur la carte le village mentionné. Il se trouve dans quelle région?</a:t>
            </a:r>
          </a:p>
          <a:p>
            <a:pPr algn="just"/>
            <a:r>
              <a:rPr lang="fr-FR" sz="2400" b="1" dirty="0">
                <a:solidFill>
                  <a:srgbClr val="00B050"/>
                </a:solidFill>
              </a:rPr>
              <a:t>En Ile-de-France</a:t>
            </a:r>
          </a:p>
          <a:p>
            <a:pPr algn="just"/>
            <a:r>
              <a:rPr lang="fr-FR" sz="2400" b="1" dirty="0">
                <a:solidFill>
                  <a:srgbClr val="FFC000"/>
                </a:solidFill>
              </a:rPr>
              <a:t>2- Il n’est pas loin de villes plus connues. Quelles villes?</a:t>
            </a:r>
          </a:p>
          <a:p>
            <a:pPr algn="just"/>
            <a:r>
              <a:rPr lang="fr-FR" sz="2400" b="1" dirty="0">
                <a:solidFill>
                  <a:srgbClr val="00B050"/>
                </a:solidFill>
              </a:rPr>
              <a:t>Versailles, Paris</a:t>
            </a:r>
          </a:p>
          <a:p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D4B897C2-892B-4AEC-904B-2BB622122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0" y="228600"/>
            <a:ext cx="5486400" cy="56949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Questions p.137</a:t>
            </a:r>
            <a:endParaRPr lang="fr-FR" dirty="0">
              <a:solidFill>
                <a:srgbClr val="00B050"/>
              </a:solidFill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CBC9E66-A800-4A14-A648-5BE37562541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FR"/>
              <a:t>RJH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52117822"/>
      </p:ext>
    </p:extLst>
  </p:cSld>
  <p:clrMapOvr>
    <a:masterClrMapping/>
  </p:clrMapOvr>
  <p:transition spd="slow" advTm="216067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71654E07-17DA-4B20-AEDE-ED849ADBF6B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200" y="1371599"/>
            <a:ext cx="8229600" cy="5114925"/>
          </a:xfrm>
        </p:spPr>
        <p:txBody>
          <a:bodyPr>
            <a:normAutofit/>
          </a:bodyPr>
          <a:lstStyle/>
          <a:p>
            <a:pPr algn="just"/>
            <a:r>
              <a:rPr lang="fr-FR" sz="2400" b="1" dirty="0">
                <a:solidFill>
                  <a:srgbClr val="FF0000"/>
                </a:solidFill>
              </a:rPr>
              <a:t>3- Complétez la fiche de la personne interviewée</a:t>
            </a:r>
          </a:p>
          <a:p>
            <a:pPr algn="just"/>
            <a:r>
              <a:rPr lang="fr-FR" sz="2400" b="1" dirty="0">
                <a:solidFill>
                  <a:srgbClr val="FFC000"/>
                </a:solidFill>
              </a:rPr>
              <a:t>Nom</a:t>
            </a:r>
            <a:r>
              <a:rPr lang="fr-FR" sz="2400" b="1" dirty="0">
                <a:solidFill>
                  <a:srgbClr val="FF0000"/>
                </a:solidFill>
              </a:rPr>
              <a:t>: </a:t>
            </a:r>
            <a:r>
              <a:rPr lang="fr-FR" sz="2400" b="1" dirty="0">
                <a:solidFill>
                  <a:srgbClr val="00B050"/>
                </a:solidFill>
              </a:rPr>
              <a:t>Csordas</a:t>
            </a:r>
          </a:p>
          <a:p>
            <a:pPr algn="just"/>
            <a:r>
              <a:rPr lang="fr-FR" sz="2400" b="1" dirty="0">
                <a:solidFill>
                  <a:srgbClr val="FFC000"/>
                </a:solidFill>
              </a:rPr>
              <a:t>Prénom</a:t>
            </a:r>
            <a:r>
              <a:rPr lang="fr-FR" sz="2400" b="1" dirty="0">
                <a:solidFill>
                  <a:srgbClr val="FF0000"/>
                </a:solidFill>
              </a:rPr>
              <a:t>: </a:t>
            </a:r>
            <a:r>
              <a:rPr lang="fr-FR" sz="2400" b="1" dirty="0">
                <a:solidFill>
                  <a:srgbClr val="00B050"/>
                </a:solidFill>
              </a:rPr>
              <a:t>Klara</a:t>
            </a:r>
          </a:p>
          <a:p>
            <a:pPr algn="just"/>
            <a:r>
              <a:rPr lang="fr-FR" sz="2400" b="1" dirty="0">
                <a:solidFill>
                  <a:srgbClr val="FFC000"/>
                </a:solidFill>
              </a:rPr>
              <a:t>Profession</a:t>
            </a:r>
            <a:r>
              <a:rPr lang="fr-FR" sz="2400" b="1" dirty="0">
                <a:solidFill>
                  <a:srgbClr val="FF0000"/>
                </a:solidFill>
              </a:rPr>
              <a:t>: </a:t>
            </a:r>
            <a:r>
              <a:rPr lang="fr-FR" sz="2400" b="1" dirty="0">
                <a:solidFill>
                  <a:srgbClr val="00B050"/>
                </a:solidFill>
              </a:rPr>
              <a:t>Chanteuse lyrique</a:t>
            </a:r>
          </a:p>
          <a:p>
            <a:pPr algn="just"/>
            <a:r>
              <a:rPr lang="fr-FR" sz="2400" b="1" dirty="0">
                <a:solidFill>
                  <a:srgbClr val="FFC000"/>
                </a:solidFill>
              </a:rPr>
              <a:t>Nationalité</a:t>
            </a:r>
            <a:r>
              <a:rPr lang="fr-FR" sz="2400" b="1" dirty="0">
                <a:solidFill>
                  <a:srgbClr val="FF0000"/>
                </a:solidFill>
              </a:rPr>
              <a:t>: </a:t>
            </a:r>
            <a:r>
              <a:rPr lang="fr-FR" sz="2400" b="1" dirty="0">
                <a:solidFill>
                  <a:srgbClr val="00B050"/>
                </a:solidFill>
              </a:rPr>
              <a:t>hongroise</a:t>
            </a:r>
          </a:p>
          <a:p>
            <a:pPr algn="just"/>
            <a:r>
              <a:rPr lang="fr-FR" sz="2400" b="1" dirty="0">
                <a:solidFill>
                  <a:srgbClr val="FFC000"/>
                </a:solidFill>
              </a:rPr>
              <a:t>Ville</a:t>
            </a:r>
            <a:r>
              <a:rPr lang="fr-FR" sz="2400" b="1" dirty="0">
                <a:solidFill>
                  <a:srgbClr val="FF0000"/>
                </a:solidFill>
              </a:rPr>
              <a:t>: </a:t>
            </a:r>
            <a:r>
              <a:rPr lang="fr-FR" sz="2400" b="1" dirty="0">
                <a:solidFill>
                  <a:srgbClr val="00B050"/>
                </a:solidFill>
              </a:rPr>
              <a:t>Crespières</a:t>
            </a:r>
          </a:p>
          <a:p>
            <a:pPr algn="just"/>
            <a:endParaRPr lang="fr-FR" sz="2400" b="1" dirty="0">
              <a:solidFill>
                <a:srgbClr val="00B050"/>
              </a:solidFill>
            </a:endParaRPr>
          </a:p>
          <a:p>
            <a:pPr algn="just"/>
            <a:r>
              <a:rPr lang="fr-FR" sz="2400" b="1" dirty="0">
                <a:solidFill>
                  <a:srgbClr val="FF0000"/>
                </a:solidFill>
              </a:rPr>
              <a:t>4- La périphérique est un espace en forme de cercle autour d’une ville.</a:t>
            </a:r>
          </a:p>
          <a:p>
            <a:pPr algn="just"/>
            <a:r>
              <a:rPr lang="fr-FR" sz="2400" b="1" dirty="0">
                <a:solidFill>
                  <a:srgbClr val="FF0000"/>
                </a:solidFill>
              </a:rPr>
              <a:t>D’après le texte, qu’est-ce que c’est le périphérique?</a:t>
            </a:r>
          </a:p>
          <a:p>
            <a:pPr algn="just"/>
            <a:r>
              <a:rPr lang="fr-FR" sz="2400" b="1" dirty="0">
                <a:solidFill>
                  <a:srgbClr val="00B050"/>
                </a:solidFill>
              </a:rPr>
              <a:t>Une route circulaire autour d’une ville (de Paris)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92ECBF11-8EC1-49E9-AAE4-81EAACB4B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4600" y="228600"/>
            <a:ext cx="4114800" cy="533400"/>
          </a:xfrm>
        </p:spPr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Q. 3-4</a:t>
            </a:r>
            <a:endParaRPr lang="fr-FR" dirty="0">
              <a:solidFill>
                <a:srgbClr val="00B050"/>
              </a:solidFill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AD31AD3-9C4E-4A47-889B-2141718B08B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FR"/>
              <a:t>RJH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45599263"/>
      </p:ext>
    </p:extLst>
  </p:cSld>
  <p:clrMapOvr>
    <a:masterClrMapping/>
  </p:clrMapOvr>
  <p:transition spd="slow" advTm="136513"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7737B7B5-E4D6-42E2-9939-6CF73973420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200" y="1752600"/>
            <a:ext cx="8229600" cy="4343400"/>
          </a:xfrm>
        </p:spPr>
        <p:txBody>
          <a:bodyPr>
            <a:normAutofit/>
          </a:bodyPr>
          <a:lstStyle/>
          <a:p>
            <a:pPr algn="just"/>
            <a:r>
              <a:rPr lang="fr-FR" sz="2800" b="1" dirty="0">
                <a:solidFill>
                  <a:srgbClr val="C00000"/>
                </a:solidFill>
              </a:rPr>
              <a:t>5- Est-ce que Klara et son mari ont trouvé facilement la route à leur arrivée à Paris?</a:t>
            </a:r>
          </a:p>
          <a:p>
            <a:pPr algn="just"/>
            <a:r>
              <a:rPr lang="fr-FR" sz="2800" b="1" dirty="0">
                <a:solidFill>
                  <a:srgbClr val="00B050"/>
                </a:solidFill>
              </a:rPr>
              <a:t>Non, ils ont fait le tour complet de la ville.</a:t>
            </a:r>
          </a:p>
          <a:p>
            <a:pPr algn="just"/>
            <a:endParaRPr lang="fr-FR" sz="2800" b="1" dirty="0">
              <a:solidFill>
                <a:srgbClr val="FFC000"/>
              </a:solidFill>
            </a:endParaRPr>
          </a:p>
          <a:p>
            <a:pPr algn="just"/>
            <a:r>
              <a:rPr lang="fr-FR" sz="2800" b="1" dirty="0">
                <a:solidFill>
                  <a:srgbClr val="C00000"/>
                </a:solidFill>
              </a:rPr>
              <a:t>6- Trouver son chemin, c’est une expression figurée: réalisé son objectif de vie, réussir dans la vie.</a:t>
            </a:r>
          </a:p>
          <a:p>
            <a:pPr algn="just"/>
            <a:r>
              <a:rPr lang="fr-FR" sz="2800" b="1" dirty="0">
                <a:solidFill>
                  <a:srgbClr val="C00000"/>
                </a:solidFill>
              </a:rPr>
              <a:t>A quelle autre expression (non figurée) est-elle comparée?</a:t>
            </a:r>
          </a:p>
          <a:p>
            <a:pPr algn="just"/>
            <a:r>
              <a:rPr lang="fr-FR" sz="2800" b="1" dirty="0">
                <a:solidFill>
                  <a:srgbClr val="00B050"/>
                </a:solidFill>
              </a:rPr>
              <a:t>Trouver sa route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E5597D06-6E16-4270-9C4D-687C504A3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4600" y="609600"/>
            <a:ext cx="4114800" cy="533400"/>
          </a:xfrm>
        </p:spPr>
        <p:txBody>
          <a:bodyPr/>
          <a:lstStyle/>
          <a:p>
            <a:r>
              <a:rPr lang="fr-FR" dirty="0">
                <a:solidFill>
                  <a:srgbClr val="00B050"/>
                </a:solidFill>
              </a:rPr>
              <a:t>q. 5</a:t>
            </a:r>
            <a:r>
              <a:rPr lang="en-US" dirty="0">
                <a:solidFill>
                  <a:srgbClr val="00B050"/>
                </a:solidFill>
              </a:rPr>
              <a:t>-6</a:t>
            </a:r>
            <a:endParaRPr lang="fr-FR" dirty="0">
              <a:solidFill>
                <a:srgbClr val="00B050"/>
              </a:solidFill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D526AE3-ABC8-4D91-B849-33512FBA8C2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FR"/>
              <a:t>RJH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91801157"/>
      </p:ext>
    </p:extLst>
  </p:cSld>
  <p:clrMapOvr>
    <a:masterClrMapping/>
  </p:clrMapOvr>
  <p:transition spd="slow" advTm="180244"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5DCDB7E2-568E-4CCC-A509-4339F2D68B2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04800" y="1371599"/>
            <a:ext cx="8534400" cy="5114925"/>
          </a:xfrm>
        </p:spPr>
        <p:txBody>
          <a:bodyPr>
            <a:normAutofit fontScale="92500"/>
          </a:bodyPr>
          <a:lstStyle/>
          <a:p>
            <a:pPr algn="just"/>
            <a:r>
              <a:rPr lang="fr-FR" sz="2800" b="1" dirty="0">
                <a:solidFill>
                  <a:srgbClr val="C00000"/>
                </a:solidFill>
              </a:rPr>
              <a:t>7- l’Ile de France est la région de Paris, de Versailles. Comment s’appellent des habitants?</a:t>
            </a:r>
          </a:p>
          <a:p>
            <a:pPr algn="just"/>
            <a:r>
              <a:rPr lang="fr-FR" sz="2800" b="1" dirty="0">
                <a:solidFill>
                  <a:srgbClr val="C00000"/>
                </a:solidFill>
              </a:rPr>
              <a:t>Comment Klara se sent-elle avec les gens de cette région?</a:t>
            </a:r>
          </a:p>
          <a:p>
            <a:pPr algn="just"/>
            <a:endParaRPr lang="fr-FR" sz="2800" b="1" dirty="0">
              <a:solidFill>
                <a:srgbClr val="C00000"/>
              </a:solidFill>
            </a:endParaRPr>
          </a:p>
          <a:p>
            <a:pPr algn="just"/>
            <a:r>
              <a:rPr lang="fr-FR" sz="2800" b="1" dirty="0">
                <a:solidFill>
                  <a:srgbClr val="00B050"/>
                </a:solidFill>
              </a:rPr>
              <a:t>Les habitants s’appellent les Franciliens</a:t>
            </a:r>
          </a:p>
          <a:p>
            <a:pPr algn="just"/>
            <a:r>
              <a:rPr lang="fr-FR" sz="2800" b="1" dirty="0">
                <a:solidFill>
                  <a:srgbClr val="00B050"/>
                </a:solidFill>
              </a:rPr>
              <a:t>Elle se sent bien avec eux</a:t>
            </a:r>
          </a:p>
          <a:p>
            <a:pPr algn="just"/>
            <a:endParaRPr lang="fr-FR" sz="2800" b="1" dirty="0">
              <a:solidFill>
                <a:srgbClr val="00B050"/>
              </a:solidFill>
            </a:endParaRPr>
          </a:p>
          <a:p>
            <a:pPr algn="just"/>
            <a:r>
              <a:rPr lang="fr-FR" sz="2800" b="1" dirty="0">
                <a:solidFill>
                  <a:srgbClr val="C00000"/>
                </a:solidFill>
              </a:rPr>
              <a:t>8- Quelles sont les qualités des automobilistes, d’après Klara?</a:t>
            </a:r>
          </a:p>
          <a:p>
            <a:pPr algn="just"/>
            <a:endParaRPr lang="fr-FR" sz="2800" b="1" dirty="0">
              <a:solidFill>
                <a:srgbClr val="C00000"/>
              </a:solidFill>
            </a:endParaRPr>
          </a:p>
          <a:p>
            <a:pPr algn="just"/>
            <a:r>
              <a:rPr lang="fr-FR" sz="2800" b="1" dirty="0">
                <a:solidFill>
                  <a:srgbClr val="00B050"/>
                </a:solidFill>
              </a:rPr>
              <a:t>Flexibilité et tolérance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FDF39053-736D-4BA9-B65B-08D91F3621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9375"/>
            <a:ext cx="7620000" cy="987425"/>
          </a:xfrm>
        </p:spPr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Q. 7-8</a:t>
            </a:r>
            <a:endParaRPr lang="fr-FR" dirty="0">
              <a:solidFill>
                <a:srgbClr val="00B050"/>
              </a:solidFill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CC28441-ABEF-434D-9284-9343AE6C29F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FR"/>
              <a:t>RJH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97378187"/>
      </p:ext>
    </p:extLst>
  </p:cSld>
  <p:clrMapOvr>
    <a:masterClrMapping/>
  </p:clrMapOvr>
  <p:transition spd="slow" advTm="110502"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F27EACA0-6BEE-4232-879D-C0EE048EFE8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200" y="1524000"/>
            <a:ext cx="8229600" cy="4800600"/>
          </a:xfrm>
        </p:spPr>
        <p:txBody>
          <a:bodyPr>
            <a:normAutofit/>
          </a:bodyPr>
          <a:lstStyle/>
          <a:p>
            <a:pPr lvl="0" algn="just">
              <a:buClr>
                <a:srgbClr val="6F6F74"/>
              </a:buClr>
            </a:pPr>
            <a:r>
              <a:rPr lang="fr-FR" sz="2800" b="1" dirty="0">
                <a:solidFill>
                  <a:srgbClr val="C00000"/>
                </a:solidFill>
              </a:rPr>
              <a:t>9- Quelle qualité trouve-t-elle dans son village?</a:t>
            </a:r>
          </a:p>
          <a:p>
            <a:pPr lvl="0" algn="just">
              <a:buClr>
                <a:srgbClr val="6F6F74"/>
              </a:buClr>
            </a:pPr>
            <a:r>
              <a:rPr lang="fr-FR" sz="2800" b="1" dirty="0">
                <a:solidFill>
                  <a:srgbClr val="C00000"/>
                </a:solidFill>
              </a:rPr>
              <a:t>De quoi rêve-t-elle?</a:t>
            </a:r>
          </a:p>
          <a:p>
            <a:pPr lvl="0" algn="just">
              <a:buClr>
                <a:srgbClr val="6F6F74"/>
              </a:buClr>
            </a:pPr>
            <a:r>
              <a:rPr lang="fr-FR" sz="2800" b="1" dirty="0">
                <a:solidFill>
                  <a:srgbClr val="00B050"/>
                </a:solidFill>
              </a:rPr>
              <a:t>Une grande qualité de vie</a:t>
            </a:r>
          </a:p>
          <a:p>
            <a:pPr lvl="0" algn="just">
              <a:buClr>
                <a:srgbClr val="6F6F74"/>
              </a:buClr>
            </a:pPr>
            <a:r>
              <a:rPr lang="fr-FR" sz="2800" b="1" dirty="0">
                <a:solidFill>
                  <a:srgbClr val="00B050"/>
                </a:solidFill>
              </a:rPr>
              <a:t>Elle rêvé de créer un festival de musique classique à Crespières.</a:t>
            </a:r>
          </a:p>
          <a:p>
            <a:pPr lvl="0" algn="just">
              <a:buClr>
                <a:srgbClr val="6F6F74"/>
              </a:buClr>
            </a:pPr>
            <a:r>
              <a:rPr lang="fr-FR" sz="2800" b="1" dirty="0">
                <a:solidFill>
                  <a:srgbClr val="C00000"/>
                </a:solidFill>
              </a:rPr>
              <a:t>10- Rigolo\rigolote est un adjectif de la langue familière. D’après le texte, il signifie :</a:t>
            </a:r>
          </a:p>
          <a:p>
            <a:pPr lvl="0" algn="just">
              <a:buClr>
                <a:srgbClr val="6F6F74"/>
              </a:buClr>
            </a:pPr>
            <a:r>
              <a:rPr lang="fr-FR" sz="2800" b="1" dirty="0">
                <a:solidFill>
                  <a:srgbClr val="C00000"/>
                </a:solidFill>
              </a:rPr>
              <a:t>1- </a:t>
            </a:r>
            <a:r>
              <a:rPr lang="fr-FR" sz="2800" b="1" dirty="0">
                <a:solidFill>
                  <a:srgbClr val="00B050"/>
                </a:solidFill>
              </a:rPr>
              <a:t>Amusant</a:t>
            </a:r>
            <a:r>
              <a:rPr lang="fr-FR" sz="2800" b="1" dirty="0">
                <a:solidFill>
                  <a:srgbClr val="C00000"/>
                </a:solidFill>
              </a:rPr>
              <a:t>	2- Gentil	3- Agressif	4- Discipliné</a:t>
            </a:r>
          </a:p>
          <a:p>
            <a:pPr algn="l"/>
            <a:r>
              <a:rPr lang="fr-FR" sz="2800" b="1" dirty="0">
                <a:solidFill>
                  <a:srgbClr val="00B050"/>
                </a:solidFill>
              </a:rPr>
              <a:t>Il signifie Amusant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A821D3E0-EED7-4C2F-9EAE-6F9306C7B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4600" y="304800"/>
            <a:ext cx="4114800" cy="685800"/>
          </a:xfrm>
        </p:spPr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Q.9-10</a:t>
            </a:r>
            <a:endParaRPr lang="fr-FR" dirty="0">
              <a:solidFill>
                <a:srgbClr val="00B050"/>
              </a:solidFill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753B8D3-87C5-4BBB-8070-235F21DC403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FR"/>
              <a:t>RJH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14553261"/>
      </p:ext>
    </p:extLst>
  </p:cSld>
  <p:clrMapOvr>
    <a:masterClrMapping/>
  </p:clrMapOvr>
  <p:transition spd="slow" advTm="149730">
    <p:randomBar dir="vert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3|2.7|5.6|8.6|1.5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902</TotalTime>
  <Words>429</Words>
  <Application>Microsoft Office PowerPoint</Application>
  <PresentationFormat>Affichage à l'écran (4:3)</PresentationFormat>
  <Paragraphs>73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6" baseType="lpstr">
      <vt:lpstr>Arial</vt:lpstr>
      <vt:lpstr>Calibri</vt:lpstr>
      <vt:lpstr>Garamond</vt:lpstr>
      <vt:lpstr>Sylfaen</vt:lpstr>
      <vt:lpstr>Times New Roman</vt:lpstr>
      <vt:lpstr>BlackTie</vt:lpstr>
      <vt:lpstr>COMPRENDRE Une courte interview     p.137</vt:lpstr>
      <vt:lpstr>p.136</vt:lpstr>
      <vt:lpstr>Carte</vt:lpstr>
      <vt:lpstr>Présentation PowerPoint</vt:lpstr>
      <vt:lpstr>Questions p.137</vt:lpstr>
      <vt:lpstr>Q. 3-4</vt:lpstr>
      <vt:lpstr>q. 5-6</vt:lpstr>
      <vt:lpstr>Q. 7-8</vt:lpstr>
      <vt:lpstr>Q.9-10</vt:lpstr>
      <vt:lpstr>Dernière question</vt:lpstr>
    </vt:vector>
  </TitlesOfParts>
  <Company>Enjoy My Fine Releases.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Comprendre un article d’un magazine de consommateurs- p.60</dc:title>
  <dc:creator>DR.Ahmed Saker 2O11</dc:creator>
  <cp:lastModifiedBy>Raid Jabbar HABIB</cp:lastModifiedBy>
  <cp:revision>68</cp:revision>
  <dcterms:created xsi:type="dcterms:W3CDTF">2020-03-17T20:29:38Z</dcterms:created>
  <dcterms:modified xsi:type="dcterms:W3CDTF">2020-05-11T20:36:37Z</dcterms:modified>
</cp:coreProperties>
</file>