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FF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404664"/>
            <a:ext cx="7344816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ar-IQ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محاضرة بعنوان</a:t>
            </a:r>
          </a:p>
          <a:p>
            <a:pPr lvl="0" algn="ctr">
              <a:spcBef>
                <a:spcPct val="20000"/>
              </a:spcBef>
            </a:pPr>
            <a:r>
              <a:rPr lang="ar-IQ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«قوانين تطور العلم وفعاليات الاعلام العلمي»</a:t>
            </a:r>
            <a:endParaRPr lang="ar-IQ" sz="3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</a:pPr>
            <a:r>
              <a:rPr lang="ar-IQ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مادة علم المعلومات </a:t>
            </a:r>
            <a:r>
              <a:rPr lang="ar-IQ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ar-IQ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IQ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د. خالدة عبد عبدالله</a:t>
            </a:r>
            <a:endParaRPr lang="ar-IQ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</a:pPr>
            <a:r>
              <a:rPr lang="ar-IQ" sz="3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المرحلة 3 </a:t>
            </a:r>
            <a:endParaRPr lang="ar-IQ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</a:pPr>
            <a:r>
              <a:rPr lang="ar-IQ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ar-IQ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قسم </a:t>
            </a:r>
            <a:r>
              <a:rPr lang="ar-IQ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المعلومات والمكتبات</a:t>
            </a:r>
            <a:endParaRPr lang="ar-IQ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</a:pPr>
            <a:r>
              <a:rPr lang="ar-IQ" sz="36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كلية </a:t>
            </a:r>
            <a:r>
              <a:rPr lang="ar-IQ" sz="3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الآداب/ الجامعة المستنصرية</a:t>
            </a:r>
            <a:endParaRPr lang="ar-IQ" sz="36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</a:pPr>
            <a:r>
              <a:rPr lang="ar-IQ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العام الدراسي 2019- </a:t>
            </a:r>
            <a:r>
              <a:rPr lang="ar-IQ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320270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ar-IQ" dirty="0" smtClean="0"/>
              <a:t>قوانين تطور العلم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dirty="0" smtClean="0"/>
              <a:t>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العلم: </a:t>
            </a:r>
            <a:r>
              <a:rPr lang="ar-IQ" dirty="0" smtClean="0"/>
              <a:t>صيغة </a:t>
            </a:r>
            <a:r>
              <a:rPr lang="ar-IQ" dirty="0"/>
              <a:t>من الشعور الاجتماعي  يساعد الانسان في تعلم القوانين الموضوعية في المجتمع والطبيعة ، كما تساعده في وضع معارفه موضع التطبيق ويحكم العلم بقوانينه الخاصة بالتطور والتي ينبغي معرفتها لنجاح العمل في اي حقل من حقول المعرفة وهناك عدد من </a:t>
            </a:r>
            <a:r>
              <a:rPr lang="ar-IQ" dirty="0" smtClean="0"/>
              <a:t>القوانين </a:t>
            </a:r>
            <a:r>
              <a:rPr lang="ar-IQ" dirty="0"/>
              <a:t>التي تحكم تطور العلم </a:t>
            </a:r>
            <a:r>
              <a:rPr lang="ar-IQ" dirty="0" smtClean="0"/>
              <a:t>أهمها: </a:t>
            </a:r>
          </a:p>
          <a:p>
            <a:pPr marL="514350" indent="-514350" algn="just">
              <a:buAutoNum type="arabicPeriod"/>
            </a:pP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التمايز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في العلم والتخصص في كل قسم من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اقسامه:</a:t>
            </a:r>
            <a:r>
              <a:rPr lang="ar-IQ" dirty="0" smtClean="0"/>
              <a:t> </a:t>
            </a:r>
          </a:p>
          <a:p>
            <a:pPr marL="0" indent="0" algn="just">
              <a:buNone/>
            </a:pPr>
            <a:r>
              <a:rPr lang="ar-IQ" dirty="0"/>
              <a:t> </a:t>
            </a:r>
            <a:r>
              <a:rPr lang="ar-IQ" dirty="0" smtClean="0"/>
              <a:t>  </a:t>
            </a:r>
            <a:r>
              <a:rPr lang="ar-IQ" dirty="0" smtClean="0"/>
              <a:t>ان </a:t>
            </a:r>
            <a:r>
              <a:rPr lang="ar-IQ" dirty="0" smtClean="0"/>
              <a:t>حدود المعرفة لا يمكن قياسها طالما </a:t>
            </a:r>
            <a:r>
              <a:rPr lang="ar-IQ" dirty="0"/>
              <a:t>ان </a:t>
            </a:r>
            <a:r>
              <a:rPr lang="ar-IQ" dirty="0" smtClean="0"/>
              <a:t>للمواد  </a:t>
            </a:r>
            <a:r>
              <a:rPr lang="ar-IQ" dirty="0"/>
              <a:t>خصائص وانواع واشكال </a:t>
            </a:r>
            <a:r>
              <a:rPr lang="ar-IQ" dirty="0" smtClean="0"/>
              <a:t>متعددة، حيث </a:t>
            </a:r>
            <a:r>
              <a:rPr lang="ar-IQ" dirty="0"/>
              <a:t>كلما زاد العلماء </a:t>
            </a:r>
            <a:r>
              <a:rPr lang="ar-IQ" dirty="0" smtClean="0"/>
              <a:t>في  </a:t>
            </a:r>
            <a:r>
              <a:rPr lang="ar-IQ" dirty="0" smtClean="0"/>
              <a:t>بحوثهم ودراساتهم في </a:t>
            </a:r>
            <a:r>
              <a:rPr lang="ar-IQ" dirty="0"/>
              <a:t>الموضوعات </a:t>
            </a:r>
            <a:r>
              <a:rPr lang="ar-IQ" dirty="0" smtClean="0"/>
              <a:t>المختلفة كلما توسع حقل البحث.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7301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61120" y="764704"/>
            <a:ext cx="727280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400" dirty="0"/>
              <a:t>وقد </a:t>
            </a:r>
            <a:r>
              <a:rPr lang="ar-IQ" sz="2400" dirty="0" smtClean="0"/>
              <a:t>ركز كثير من العلماء  </a:t>
            </a:r>
            <a:r>
              <a:rPr lang="ar-IQ" sz="2400" dirty="0"/>
              <a:t>جهودهم في دراسة حقول موضوعية </a:t>
            </a:r>
            <a:r>
              <a:rPr lang="ar-IQ" sz="2400" dirty="0" smtClean="0"/>
              <a:t>دقيقة </a:t>
            </a:r>
            <a:r>
              <a:rPr lang="ar-IQ" sz="2400" dirty="0" smtClean="0"/>
              <a:t>جداً، وان </a:t>
            </a:r>
            <a:r>
              <a:rPr lang="ar-IQ" sz="2400" dirty="0"/>
              <a:t>ذلك يؤدي الى تقسيم العلم </a:t>
            </a:r>
            <a:r>
              <a:rPr lang="ar-IQ" sz="2400" dirty="0" smtClean="0"/>
              <a:t>الواحد الى </a:t>
            </a:r>
            <a:r>
              <a:rPr lang="ar-IQ" sz="2400" dirty="0"/>
              <a:t>أقسام منفصلة عن بعضها </a:t>
            </a:r>
            <a:r>
              <a:rPr lang="ar-IQ" sz="2400" dirty="0" smtClean="0"/>
              <a:t>فمثلا الكيمياء كانت </a:t>
            </a:r>
            <a:r>
              <a:rPr lang="ar-IQ" sz="2400" dirty="0"/>
              <a:t>تقسم </a:t>
            </a:r>
            <a:r>
              <a:rPr lang="ar-IQ" sz="2400" dirty="0" smtClean="0"/>
              <a:t> </a:t>
            </a:r>
            <a:r>
              <a:rPr lang="ar-IQ" sz="2400" dirty="0"/>
              <a:t>الى كيمياء عضوية ولا عضوية </a:t>
            </a:r>
            <a:r>
              <a:rPr lang="ar-IQ" sz="2400" dirty="0" smtClean="0"/>
              <a:t>وتحليلية، </a:t>
            </a:r>
            <a:r>
              <a:rPr lang="ar-IQ" sz="2400" dirty="0"/>
              <a:t>اما في الوقت الحاضر فقد </a:t>
            </a:r>
            <a:r>
              <a:rPr lang="ar-IQ" sz="2400" dirty="0" smtClean="0"/>
              <a:t>أضيف اليها</a:t>
            </a:r>
            <a:r>
              <a:rPr lang="ar-IQ" sz="2400" dirty="0"/>
              <a:t> </a:t>
            </a:r>
            <a:r>
              <a:rPr lang="ar-IQ" sz="2400" dirty="0" smtClean="0"/>
              <a:t>فروع اخرى</a:t>
            </a:r>
            <a:r>
              <a:rPr lang="ar-IQ" sz="2400" dirty="0" smtClean="0"/>
              <a:t> (كيمياء نووية، حيوية، وفيزيائية) </a:t>
            </a:r>
            <a:r>
              <a:rPr lang="ar-IQ" sz="2400" dirty="0"/>
              <a:t>واصبحت قسماً علمياً قائماً بذاته كذلك الحال في الفيزياء فأن الحقول اصبحت قائمة كأقسام علمية مستقلة لها طرقها الخاصة التي تستخدمها في البحث كالفيزياء الذرية والبصريات </a:t>
            </a:r>
            <a:r>
              <a:rPr lang="ar-IQ" sz="2400" dirty="0" smtClean="0"/>
              <a:t>والصوت. و</a:t>
            </a:r>
            <a:r>
              <a:rPr lang="ar-IQ" sz="2400" dirty="0"/>
              <a:t>من ذلك </a:t>
            </a:r>
            <a:r>
              <a:rPr lang="ar-IQ" sz="2400" dirty="0" smtClean="0"/>
              <a:t>نلاحظ ان </a:t>
            </a:r>
            <a:r>
              <a:rPr lang="ar-IQ" sz="2400" dirty="0"/>
              <a:t>التمايز والتخصص في العلم </a:t>
            </a:r>
            <a:r>
              <a:rPr lang="ar-IQ" sz="2400" dirty="0" smtClean="0"/>
              <a:t>يساعدان </a:t>
            </a:r>
            <a:r>
              <a:rPr lang="ar-IQ" sz="2400" dirty="0"/>
              <a:t>العلماء على معرفة اسرار المجتمع والطبيعة </a:t>
            </a:r>
            <a:endParaRPr lang="en-US" sz="2400" dirty="0"/>
          </a:p>
          <a:p>
            <a:pPr lvl="0" algn="just"/>
            <a:r>
              <a:rPr lang="ar-SA" sz="2400" dirty="0"/>
              <a:t> 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 </a:t>
            </a:r>
            <a:r>
              <a:rPr lang="ar-SA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قانون </a:t>
            </a:r>
            <a:r>
              <a:rPr lang="ar-SA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التفاعل </a:t>
            </a:r>
            <a:r>
              <a:rPr lang="ar-SA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والتنافذ</a:t>
            </a:r>
            <a:r>
              <a:rPr lang="ar-SA" sz="2400" dirty="0" smtClean="0"/>
              <a:t>: </a:t>
            </a:r>
            <a:r>
              <a:rPr lang="ar-SA" sz="2400" dirty="0"/>
              <a:t>تظهر اهمية التنافذ والتفاعل بين العلوم </a:t>
            </a:r>
            <a:r>
              <a:rPr lang="ar-SA" sz="2400" dirty="0" smtClean="0"/>
              <a:t>الم</a:t>
            </a:r>
            <a:r>
              <a:rPr lang="ar-IQ" sz="2400" dirty="0" err="1" smtClean="0"/>
              <a:t>ختلف</a:t>
            </a:r>
            <a:r>
              <a:rPr lang="ar-SA" sz="2400" dirty="0" smtClean="0"/>
              <a:t>ة </a:t>
            </a:r>
            <a:r>
              <a:rPr lang="ar-IQ" sz="2400" dirty="0" smtClean="0"/>
              <a:t>ويظهر </a:t>
            </a:r>
            <a:r>
              <a:rPr lang="ar-SA" sz="2400" dirty="0" smtClean="0"/>
              <a:t>ذلك </a:t>
            </a:r>
            <a:r>
              <a:rPr lang="ar-IQ" sz="2400" dirty="0" smtClean="0"/>
              <a:t>واضحا </a:t>
            </a:r>
            <a:r>
              <a:rPr lang="ar-SA" sz="2400" dirty="0" smtClean="0"/>
              <a:t>في </a:t>
            </a:r>
            <a:r>
              <a:rPr lang="ar-SA" sz="2400" dirty="0"/>
              <a:t>التطور السريع لكل من الكيمياء الحياتية والفيزياء الحياتية والفيزياء الكيمياوية وعلم التحكم </a:t>
            </a:r>
            <a:r>
              <a:rPr lang="ar-SA" sz="2400" dirty="0" smtClean="0"/>
              <a:t>بالإنسان والالة </a:t>
            </a:r>
            <a:r>
              <a:rPr lang="ar-SA" sz="2400" dirty="0"/>
              <a:t>وغيرها من الاقسام </a:t>
            </a:r>
            <a:r>
              <a:rPr lang="ar-SA" sz="2400" dirty="0" smtClean="0"/>
              <a:t>العلمية. </a:t>
            </a:r>
            <a:r>
              <a:rPr lang="ar-SA" sz="2400" dirty="0"/>
              <a:t>ومن الضروري </a:t>
            </a:r>
            <a:r>
              <a:rPr lang="ar-IQ" sz="2400" dirty="0" smtClean="0"/>
              <a:t>في هذا الصدد </a:t>
            </a:r>
            <a:r>
              <a:rPr lang="ar-SA" sz="2400" dirty="0" smtClean="0"/>
              <a:t>اقامة </a:t>
            </a:r>
            <a:r>
              <a:rPr lang="ar-SA" sz="2400" dirty="0"/>
              <a:t>قنوات اتصال موثوقة بين العلماء في مختلف الاقسام وفي اتجاهات البحث المتعددة </a:t>
            </a:r>
            <a:r>
              <a:rPr lang="ar-SA" sz="2400" dirty="0" smtClean="0"/>
              <a:t>ل</a:t>
            </a:r>
            <a:r>
              <a:rPr lang="ar-IQ" sz="2400" dirty="0" smtClean="0"/>
              <a:t>اثبات</a:t>
            </a:r>
            <a:r>
              <a:rPr lang="ar-SA" sz="2400" dirty="0" smtClean="0"/>
              <a:t> </a:t>
            </a:r>
            <a:r>
              <a:rPr lang="ar-SA" sz="2400" dirty="0"/>
              <a:t>التداخل بين العلوم </a:t>
            </a:r>
            <a:r>
              <a:rPr lang="ar-SA" sz="2400" dirty="0" smtClean="0"/>
              <a:t>المختلفة</a:t>
            </a:r>
            <a:r>
              <a:rPr lang="ar-IQ" sz="2400" dirty="0" smtClean="0"/>
              <a:t>.</a:t>
            </a:r>
            <a:endParaRPr lang="en-US" sz="2400" dirty="0"/>
          </a:p>
          <a:p>
            <a:pPr algn="just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6278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99592" y="1196752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3- قانون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استمرارية العلم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التاريخية: </a:t>
            </a:r>
            <a:r>
              <a:rPr lang="ar-IQ" sz="2400" dirty="0" smtClean="0"/>
              <a:t>يركز هذا القانون على اننا لا نستطيع ان نكتب في موضوع معين دون الرجوع الى ما كتبه </a:t>
            </a:r>
            <a:r>
              <a:rPr lang="ar-IQ" sz="2400" dirty="0" smtClean="0"/>
              <a:t>وبحث </a:t>
            </a:r>
            <a:r>
              <a:rPr lang="ar-IQ" sz="2400" dirty="0" smtClean="0"/>
              <a:t>فيه من سبقنا من العلماء والباحثين فلا يمكن ان نبدأ بدراسة موضوع معين من نقطة الصفر وهذا اضاعة لوقت وجهد الباحث.</a:t>
            </a:r>
          </a:p>
          <a:p>
            <a:pPr algn="just"/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4- قانون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النمو المكتسب 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للعلم: </a:t>
            </a:r>
            <a:r>
              <a:rPr lang="ar-IQ" sz="2400" dirty="0"/>
              <a:t>ان </a:t>
            </a:r>
            <a:r>
              <a:rPr lang="ar-IQ" sz="2400" dirty="0" smtClean="0"/>
              <a:t>التطور السريع في العلوم المختلفة تعد سمة من سمات عصرنا الراهن، </a:t>
            </a:r>
            <a:r>
              <a:rPr lang="ar-IQ" sz="2400" dirty="0"/>
              <a:t>فعلى سبيل المثال ان الطالب الذي يدرس موضوعاً معيناً فأن هذا الموضوع يتطور قبل ان </a:t>
            </a:r>
            <a:r>
              <a:rPr lang="ar-IQ" sz="2400" dirty="0" smtClean="0"/>
              <a:t>ينهي فصله الدراسي وبانتقاله الى مرحلة </a:t>
            </a:r>
            <a:r>
              <a:rPr lang="ar-IQ" sz="2400" dirty="0"/>
              <a:t>اخرى نتيجة لتطور العلم بخطى هائلة لم يكن مقدوراً لها ان تحصل فيما مضى في عقود او قرون من الزمن </a:t>
            </a:r>
            <a:endParaRPr lang="ar-IQ" sz="2400" dirty="0" smtClean="0"/>
          </a:p>
          <a:p>
            <a:pPr algn="just"/>
            <a:r>
              <a:rPr lang="ar-IQ" sz="2400" dirty="0"/>
              <a:t> </a:t>
            </a:r>
            <a:r>
              <a:rPr lang="ar-IQ" sz="2400" dirty="0" smtClean="0"/>
              <a:t>وهناك مؤشرات للنموّ المكتسب لأي علم يمكن قياسها من خلال عدد العلماء المشتغلين فيه وكذلك التخصيصات المالية فضلا عن عدد المطبوعات التي تصدر عن التقدم الحاصل في هذا العلم.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29491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واجبات ومراحل فعاليات الاعلام العلمي</a:t>
            </a:r>
            <a:endParaRPr lang="ar-IQ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 يمكن توضيح ذلك بالمراحل الآتية:</a:t>
            </a:r>
          </a:p>
          <a:p>
            <a:pPr marL="514350" indent="-514350">
              <a:buAutoNum type="arabicPeriod"/>
            </a:pP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جمع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العلمية:</a:t>
            </a:r>
          </a:p>
          <a:p>
            <a:pPr marL="0" indent="0">
              <a:buNone/>
            </a:pP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dirty="0"/>
              <a:t>المطلوبة بأقصى حد ممكن </a:t>
            </a:r>
            <a:r>
              <a:rPr lang="ar-IQ" dirty="0" smtClean="0"/>
              <a:t>على ان تكون حديثة من بين الكم الهائل من المعرفة العلمية الخاصة بحقل معين من حقول المعرفة.</a:t>
            </a:r>
          </a:p>
          <a:p>
            <a:pPr marL="0" indent="0">
              <a:buNone/>
            </a:pP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اٍعداد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العلمية التي تم جمعها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تحليلا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وتركيبا: </a:t>
            </a:r>
          </a:p>
          <a:p>
            <a:pPr marL="0" indent="0">
              <a:buNone/>
            </a:pP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dirty="0" smtClean="0"/>
              <a:t>ونقصد </a:t>
            </a:r>
            <a:r>
              <a:rPr lang="ar-IQ" dirty="0" smtClean="0"/>
              <a:t>بذلك </a:t>
            </a:r>
            <a:r>
              <a:rPr lang="ar-IQ" dirty="0"/>
              <a:t>تحليل كل مجموعة من البيانات المسجلة في الوثيقة العلمية من ناحية </a:t>
            </a:r>
            <a:r>
              <a:rPr lang="ar-IQ" dirty="0" smtClean="0"/>
              <a:t>ما تحويه من معلومات مفيدة </a:t>
            </a:r>
            <a:r>
              <a:rPr lang="ar-IQ" dirty="0"/>
              <a:t>حتى </a:t>
            </a:r>
            <a:r>
              <a:rPr lang="ar-IQ" dirty="0" smtClean="0"/>
              <a:t>تكون ملائمة </a:t>
            </a:r>
            <a:r>
              <a:rPr lang="ar-IQ" dirty="0"/>
              <a:t>للخزن والاسترجاع والاستعمال في </a:t>
            </a:r>
            <a:r>
              <a:rPr lang="ar-IQ" dirty="0" smtClean="0"/>
              <a:t>البحث العلمي.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1984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75343" y="860624"/>
            <a:ext cx="74888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الخزن </a:t>
            </a:r>
            <a:r>
              <a:rPr lang="ar-IQ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الطويل الامد للمعلومات العلمية </a:t>
            </a:r>
            <a:r>
              <a:rPr lang="ar-IQ" sz="2000" dirty="0"/>
              <a:t>على وسائط تشغل اصغر حيز ممكن لخزنها وتهيئة الظروف المناسبة </a:t>
            </a:r>
            <a:r>
              <a:rPr lang="ar-IQ" sz="2000" dirty="0" smtClean="0"/>
              <a:t>لأطول </a:t>
            </a:r>
            <a:r>
              <a:rPr lang="ar-IQ" sz="2000" dirty="0"/>
              <a:t>مدة من الزمن وان </a:t>
            </a:r>
            <a:r>
              <a:rPr lang="ar-IQ" sz="2000" dirty="0" smtClean="0"/>
              <a:t>بالإمكان </a:t>
            </a:r>
            <a:r>
              <a:rPr lang="ar-IQ" sz="2000" dirty="0"/>
              <a:t>ترتيبها بنظام معين يساعد على سرعة وسهولة استرجاع كل البيانات </a:t>
            </a:r>
            <a:r>
              <a:rPr lang="ar-IQ" sz="2000" dirty="0" smtClean="0"/>
              <a:t>التي لها علاقة بموضوع معين.</a:t>
            </a:r>
            <a:endParaRPr lang="ar-IQ" sz="2000" dirty="0"/>
          </a:p>
          <a:p>
            <a:pPr algn="just"/>
            <a:r>
              <a:rPr lang="ar-IQ" sz="2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استرجاع المعلومات: </a:t>
            </a:r>
            <a:r>
              <a:rPr lang="ar-IQ" sz="2000" dirty="0"/>
              <a:t>وهو جانب اساسي من العمل الاعلامي </a:t>
            </a:r>
            <a:r>
              <a:rPr lang="ar-IQ" sz="2000" dirty="0" smtClean="0"/>
              <a:t>وتتألف عملية الاسترجاع من </a:t>
            </a:r>
            <a:r>
              <a:rPr lang="ar-IQ" sz="2000" dirty="0"/>
              <a:t>سلسلة من العمليات المنطقية </a:t>
            </a:r>
            <a:r>
              <a:rPr lang="ar-IQ" sz="2000" dirty="0" smtClean="0"/>
              <a:t>هدفها ايجاد </a:t>
            </a:r>
            <a:r>
              <a:rPr lang="ar-IQ" sz="2000" dirty="0"/>
              <a:t>المعلومات </a:t>
            </a:r>
            <a:r>
              <a:rPr lang="ar-IQ" sz="2000" dirty="0" smtClean="0"/>
              <a:t>بسهولة ويسر من بين مجموعة كبيرة من المعلومات الموجودة في قاعدة البيانات. </a:t>
            </a:r>
            <a:endParaRPr lang="ar-IQ" sz="2000" dirty="0"/>
          </a:p>
          <a:p>
            <a:pPr algn="just"/>
            <a:r>
              <a:rPr lang="ar-IQ" sz="2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بث </a:t>
            </a:r>
            <a:r>
              <a:rPr lang="ar-IQ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ونشر المعلومات </a:t>
            </a:r>
            <a:r>
              <a:rPr lang="ar-IQ" sz="2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العلمية </a:t>
            </a:r>
            <a:r>
              <a:rPr lang="ar-IQ" sz="2000" dirty="0" smtClean="0"/>
              <a:t>من خلال </a:t>
            </a:r>
            <a:r>
              <a:rPr lang="ar-IQ" sz="2000" dirty="0"/>
              <a:t>استنساخ الوثائق العلمية او جزء منها والحصول على عدد كاف من النسخ المماثلة لغرض </a:t>
            </a:r>
            <a:r>
              <a:rPr lang="ar-IQ" sz="2000" dirty="0" smtClean="0"/>
              <a:t>توزيعها بسرعة الى المستفيدين منها.</a:t>
            </a:r>
          </a:p>
          <a:p>
            <a:pPr algn="just"/>
            <a:r>
              <a:rPr lang="ar-IQ" sz="2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ar-IQ" sz="2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القيمة المضافة</a:t>
            </a:r>
            <a:r>
              <a:rPr lang="ar-IQ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IQ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توفر قيمة إضافية للمعلومة المسترجعة هدفها إعانة </a:t>
            </a:r>
            <a:r>
              <a:rPr lang="ar-IQ" sz="2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المستفيد من الكم الهائل من الانتقاء والفرز لمصادر المعلومات بمساعدة برامج الذكاء الصناعي توفير </a:t>
            </a:r>
            <a:r>
              <a:rPr lang="ar-IQ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أقصى قدر ممكن من المصداقية </a:t>
            </a:r>
            <a:r>
              <a:rPr lang="ar-IQ" sz="2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والجدوى </a:t>
            </a:r>
            <a:r>
              <a:rPr lang="ar-IQ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العلمية للتصرف و </a:t>
            </a:r>
            <a:r>
              <a:rPr lang="ar-IQ" sz="2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أتخاذ </a:t>
            </a:r>
            <a:r>
              <a:rPr lang="ar-IQ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القرار. </a:t>
            </a:r>
            <a:r>
              <a:rPr lang="ar-IQ" sz="2000" dirty="0" smtClean="0"/>
              <a:t>من </a:t>
            </a:r>
            <a:r>
              <a:rPr lang="ar-IQ" sz="2000" dirty="0"/>
              <a:t>المهم بالنسبة لفعاليات الاعلام العلمي كيفية الانتفاع بنتائج هذه الفعاليات اذ ان من </a:t>
            </a:r>
            <a:r>
              <a:rPr lang="ar-IQ" sz="2000" dirty="0" smtClean="0"/>
              <a:t>اهداف هذه الفعاليات: </a:t>
            </a:r>
            <a:endParaRPr lang="ar-IQ" sz="2000" dirty="0"/>
          </a:p>
          <a:p>
            <a:pPr algn="just"/>
            <a:r>
              <a:rPr lang="ar-IQ" sz="2000" dirty="0" smtClean="0"/>
              <a:t> </a:t>
            </a:r>
            <a:r>
              <a:rPr lang="ar-IQ" sz="2000" dirty="0"/>
              <a:t>أ ـ  تعميم انجازات العلوم والتكنولوجيا .</a:t>
            </a:r>
          </a:p>
          <a:p>
            <a:pPr algn="just"/>
            <a:r>
              <a:rPr lang="ar-IQ" sz="2000" dirty="0" smtClean="0"/>
              <a:t>ب- </a:t>
            </a:r>
            <a:r>
              <a:rPr lang="ar-IQ" sz="2000" dirty="0"/>
              <a:t>انجازات أكفأ </a:t>
            </a:r>
            <a:r>
              <a:rPr lang="ar-IQ" sz="2000" dirty="0" smtClean="0"/>
              <a:t>اساليب </a:t>
            </a:r>
            <a:r>
              <a:rPr lang="ar-IQ" sz="2000" dirty="0" smtClean="0"/>
              <a:t>لمعاملة </a:t>
            </a:r>
            <a:r>
              <a:rPr lang="ar-IQ" sz="2000" dirty="0"/>
              <a:t>الوثائق العلمية والفنية .</a:t>
            </a:r>
          </a:p>
          <a:p>
            <a:pPr algn="just"/>
            <a:r>
              <a:rPr lang="ar-IQ" sz="2000" dirty="0" smtClean="0"/>
              <a:t>ج </a:t>
            </a:r>
            <a:r>
              <a:rPr lang="ar-IQ" sz="2000" dirty="0"/>
              <a:t>ـ دراسة كفاءة </a:t>
            </a:r>
            <a:r>
              <a:rPr lang="ar-IQ" sz="2000" dirty="0" smtClean="0"/>
              <a:t>استعمال </a:t>
            </a:r>
            <a:r>
              <a:rPr lang="ar-IQ" sz="2000" dirty="0" smtClean="0"/>
              <a:t>هذه </a:t>
            </a:r>
            <a:r>
              <a:rPr lang="ar-IQ" sz="2000" dirty="0"/>
              <a:t>الوثائق جنباً الى جنب مع دراسة تأثير العمل الاعلامي على العلوم والتكنولوجيا والاقتصاد الوطني بشكل عام وتكون هذه الفعاليات موضوع حقل علمي </a:t>
            </a:r>
            <a:r>
              <a:rPr lang="ar-IQ" sz="2000" dirty="0" smtClean="0"/>
              <a:t>متخصص هو </a:t>
            </a:r>
            <a:r>
              <a:rPr lang="ar-IQ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«علم المعلومات» </a:t>
            </a:r>
            <a:endParaRPr lang="ar-IQ" sz="2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956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1124744"/>
            <a:ext cx="7772400" cy="1470025"/>
          </a:xfrm>
        </p:spPr>
        <p:txBody>
          <a:bodyPr/>
          <a:lstStyle/>
          <a:p>
            <a:pPr algn="ctr"/>
            <a:r>
              <a:rPr lang="ar-IQ" dirty="0" smtClean="0">
                <a:latin typeface="Aldhabi" pitchFamily="2" charset="-78"/>
                <a:cs typeface="Aldhabi" pitchFamily="2" charset="-78"/>
              </a:rPr>
              <a:t>واخر دعوانا</a:t>
            </a:r>
            <a:endParaRPr lang="ar-IQ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ar-IQ" sz="6600" dirty="0" smtClean="0">
                <a:latin typeface="Andalus" pitchFamily="18" charset="-78"/>
                <a:cs typeface="Andalus" pitchFamily="18" charset="-78"/>
              </a:rPr>
              <a:t>ان الحمد لله رب العالمين</a:t>
            </a:r>
            <a:endParaRPr lang="ar-IQ" sz="66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98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</TotalTime>
  <Words>699</Words>
  <Application>Microsoft Office PowerPoint</Application>
  <PresentationFormat>عرض على الشاشة (3:4)‏</PresentationFormat>
  <Paragraphs>31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تدفق</vt:lpstr>
      <vt:lpstr>عرض تقديمي في PowerPoint</vt:lpstr>
      <vt:lpstr>قوانين تطور العلم</vt:lpstr>
      <vt:lpstr>عرض تقديمي في PowerPoint</vt:lpstr>
      <vt:lpstr>عرض تقديمي في PowerPoint</vt:lpstr>
      <vt:lpstr>واجبات ومراحل فعاليات الاعلام العلمي</vt:lpstr>
      <vt:lpstr>عرض تقديمي في PowerPoint</vt:lpstr>
      <vt:lpstr>واخر دعوانا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orange</dc:creator>
  <cp:lastModifiedBy>Maher</cp:lastModifiedBy>
  <cp:revision>18</cp:revision>
  <dcterms:created xsi:type="dcterms:W3CDTF">2020-04-19T05:59:36Z</dcterms:created>
  <dcterms:modified xsi:type="dcterms:W3CDTF">2020-05-10T08:33:49Z</dcterms:modified>
</cp:coreProperties>
</file>