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  <p:sldId id="264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9" d="100"/>
          <a:sy n="79" d="100"/>
        </p:scale>
        <p:origin x="-11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3D1B705-AB30-49ED-B31C-4EC8891723AE}" type="datetimeFigureOut">
              <a:rPr lang="ar-IQ" smtClean="0"/>
              <a:t>9/17/1441</a:t>
            </a:fld>
            <a:endParaRPr lang="ar-IQ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IQ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BA15B1F-9AB4-494D-A6A5-3926861834A3}" type="slidenum">
              <a:rPr lang="ar-IQ" smtClean="0"/>
              <a:t>‹#›</a:t>
            </a:fld>
            <a:endParaRPr lang="ar-IQ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6000" dirty="0"/>
              <a:t>مادة تقنيات الاتصال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420888"/>
            <a:ext cx="7406640" cy="2160240"/>
          </a:xfrm>
        </p:spPr>
        <p:txBody>
          <a:bodyPr/>
          <a:lstStyle/>
          <a:p>
            <a:pPr algn="ctr"/>
            <a:r>
              <a:rPr lang="ar-IQ" sz="3200" dirty="0"/>
              <a:t>المرحلة الثالثه انثروبولوجي / مسائي</a:t>
            </a:r>
          </a:p>
          <a:p>
            <a:pPr algn="ctr"/>
            <a:r>
              <a:rPr lang="ar-IQ" sz="3200" dirty="0"/>
              <a:t>اعداد : م.م ياسمين اسام</a:t>
            </a:r>
          </a:p>
          <a:p>
            <a:pPr algn="ctr"/>
            <a:r>
              <a:rPr lang="ar-IQ" sz="3200" dirty="0"/>
              <a:t>المحاضرة </a:t>
            </a:r>
            <a:r>
              <a:rPr lang="ar-IQ" sz="3200" dirty="0" smtClean="0"/>
              <a:t>الثالثه</a:t>
            </a:r>
            <a:endParaRPr lang="ar-IQ" sz="32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10287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IQ" sz="4800" b="1" dirty="0">
                <a:effectLst/>
              </a:rPr>
              <a:t>انواع تقنيات الاتصال </a:t>
            </a:r>
            <a:endParaRPr lang="ar-IQ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ar-IQ" sz="2800" dirty="0"/>
              <a:t>لكل مجتمع وسائله الخاصه التي تعمل على حدوث الاتصال بين افراده ، فالمجتمعات البدائية الصغيرة كانت تهيئ لافرادها اتصالا مباشرا من خلال مواجهة شخصية فعلية كاملة ، وعندما اتسعت رقعت المجتمعات تعذر عليها ايجاد فرص الاتصال المباشر بين جميع افرادها ، ولذلك تستعين المجتمعات الكبيرة لوسائل ثانوية وغير مباشرة لتحقيق اهداف التواصل الاجتماعي المنشود ومن ابرز هذه الوسائل :</a:t>
            </a:r>
          </a:p>
        </p:txBody>
      </p:sp>
    </p:spTree>
    <p:extLst>
      <p:ext uri="{BB962C8B-B14F-4D97-AF65-F5344CB8AC3E}">
        <p14:creationId xmlns:p14="http://schemas.microsoft.com/office/powerpoint/2010/main" val="109147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476672"/>
            <a:ext cx="7498080" cy="6120680"/>
          </a:xfrm>
        </p:spPr>
        <p:txBody>
          <a:bodyPr>
            <a:normAutofit/>
          </a:bodyPr>
          <a:lstStyle/>
          <a:p>
            <a:pPr lvl="0" algn="just"/>
            <a:r>
              <a:rPr lang="en-US" sz="2800" dirty="0"/>
              <a:t> </a:t>
            </a:r>
            <a:r>
              <a:rPr lang="ar-IQ" sz="2800" dirty="0"/>
              <a:t>الصحف والمجلات .</a:t>
            </a:r>
            <a:endParaRPr lang="en-US" sz="2800" dirty="0"/>
          </a:p>
          <a:p>
            <a:pPr lvl="0" algn="just"/>
            <a:r>
              <a:rPr lang="ar-IQ" sz="2800" dirty="0"/>
              <a:t> الاذاعات المسموعه والمرئية .</a:t>
            </a:r>
            <a:endParaRPr lang="en-US" sz="2800" dirty="0"/>
          </a:p>
          <a:p>
            <a:pPr lvl="0" algn="just"/>
            <a:r>
              <a:rPr lang="ar-IQ" sz="2800" dirty="0"/>
              <a:t> الاقمار الصناعية ودورها بنقل الاحداث بصورة مباشرة .</a:t>
            </a:r>
            <a:endParaRPr lang="en-US" sz="2800" dirty="0"/>
          </a:p>
          <a:p>
            <a:pPr lvl="0" algn="just"/>
            <a:r>
              <a:rPr lang="ar-IQ" sz="2800" dirty="0"/>
              <a:t> شبكات الاتصال </a:t>
            </a:r>
            <a:r>
              <a:rPr lang="ar-IQ" sz="2800"/>
              <a:t>السريعه </a:t>
            </a:r>
            <a:r>
              <a:rPr lang="ar-IQ" sz="2800" smtClean="0"/>
              <a:t>(الانترنت) بوسائله </a:t>
            </a:r>
            <a:r>
              <a:rPr lang="ar-IQ" sz="2800" dirty="0"/>
              <a:t>المتعدده .</a:t>
            </a:r>
            <a:endParaRPr lang="en-US" sz="2800" dirty="0"/>
          </a:p>
          <a:p>
            <a:pPr algn="just"/>
            <a:r>
              <a:rPr lang="ar-IQ" sz="2800" dirty="0"/>
              <a:t> البث </a:t>
            </a:r>
            <a:r>
              <a:rPr lang="ar-IQ" sz="2800" dirty="0" smtClean="0"/>
              <a:t>الفضائي </a:t>
            </a:r>
            <a:r>
              <a:rPr lang="ar-IQ" sz="2800" dirty="0"/>
              <a:t>بمختلف انواعه </a:t>
            </a:r>
            <a:r>
              <a:rPr lang="ar-IQ" sz="2800" dirty="0" smtClean="0"/>
              <a:t>.</a:t>
            </a:r>
          </a:p>
          <a:p>
            <a:pPr algn="just"/>
            <a:r>
              <a:rPr lang="ar-IQ" sz="2800" dirty="0"/>
              <a:t>كل هذه الوسائل يمكننا من خلالها توجيه رسائل الى الجمهور وتوصيل الافكار والآراء والمعلومات في كل مكان يتواجدون فيه ، ولها القدرة العالية على اختراق عقول الناس ، وهذه القدرة تتجسد في تطور وتقانة الاقمار الصناعية والقنوات الفضائية ومواقع التواصل الاجتماعي بكافة انواعه .</a:t>
            </a:r>
          </a:p>
        </p:txBody>
      </p:sp>
    </p:spTree>
    <p:extLst>
      <p:ext uri="{BB962C8B-B14F-4D97-AF65-F5344CB8AC3E}">
        <p14:creationId xmlns:p14="http://schemas.microsoft.com/office/powerpoint/2010/main" val="307294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620688"/>
            <a:ext cx="7632848" cy="6120680"/>
          </a:xfrm>
        </p:spPr>
        <p:txBody>
          <a:bodyPr>
            <a:normAutofit/>
          </a:bodyPr>
          <a:lstStyle/>
          <a:p>
            <a:pPr algn="just"/>
            <a:r>
              <a:rPr lang="ar-IQ" sz="3000" dirty="0"/>
              <a:t>ويعتبر الانترنت من اهم وسائل الاتصال الذي نستطيع من خلاله التواصل مع مختلف الاجناس والاعراق وفي مختلف انحاء العالم بدون تحمل نفقات ومتاعب السفر .</a:t>
            </a:r>
            <a:endParaRPr lang="en-US" sz="3000" dirty="0"/>
          </a:p>
          <a:p>
            <a:pPr algn="just"/>
            <a:r>
              <a:rPr lang="ar-IQ" sz="3000" b="1" u="sng" dirty="0"/>
              <a:t>الانترنت</a:t>
            </a:r>
            <a:r>
              <a:rPr lang="ar-IQ" sz="3000" dirty="0"/>
              <a:t> </a:t>
            </a:r>
            <a:endParaRPr lang="en-US" sz="3000" dirty="0"/>
          </a:p>
          <a:p>
            <a:pPr algn="just"/>
            <a:r>
              <a:rPr lang="ar-IQ" sz="3000" dirty="0"/>
              <a:t> انترنت هي كلمه مشتقه من شبكه المعلومات الدولية اختصارا للاسم الانكليزي </a:t>
            </a:r>
            <a:r>
              <a:rPr lang="en-US" sz="3000" dirty="0"/>
              <a:t>International net work </a:t>
            </a:r>
            <a:r>
              <a:rPr lang="ar-IQ" sz="3000" dirty="0"/>
              <a:t> ويطلق عليها عدة تسميات منها الشبكة </a:t>
            </a:r>
            <a:r>
              <a:rPr lang="en-US" sz="3000" dirty="0"/>
              <a:t>The net</a:t>
            </a:r>
            <a:r>
              <a:rPr lang="ar-IQ" sz="3000" dirty="0"/>
              <a:t> او الشبكه العالمية </a:t>
            </a:r>
            <a:r>
              <a:rPr lang="en-US" sz="3000" dirty="0"/>
              <a:t>World net</a:t>
            </a:r>
            <a:r>
              <a:rPr lang="ar-IQ" sz="3000" dirty="0"/>
              <a:t> او الشبكة العنكبوتية </a:t>
            </a:r>
            <a:r>
              <a:rPr lang="en-US" sz="3000" dirty="0"/>
              <a:t>The web net</a:t>
            </a:r>
            <a:r>
              <a:rPr lang="ar-IQ" sz="3000" dirty="0"/>
              <a:t> .</a:t>
            </a:r>
            <a:endParaRPr lang="en-US" sz="3000" dirty="0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6457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620688"/>
            <a:ext cx="7632848" cy="5760640"/>
          </a:xfrm>
        </p:spPr>
        <p:txBody>
          <a:bodyPr>
            <a:normAutofit/>
          </a:bodyPr>
          <a:lstStyle/>
          <a:p>
            <a:pPr algn="just"/>
            <a:r>
              <a:rPr lang="ar-IQ" sz="2800" dirty="0"/>
              <a:t>ويعرف الانترنت على انه شبكة اتصالات دولية تتالف من مجموعة من شبكات الحواسيب تربط اكثر من </a:t>
            </a:r>
            <a:r>
              <a:rPr lang="ar-IQ" sz="2800" dirty="0" smtClean="0"/>
              <a:t>35 </a:t>
            </a:r>
            <a:r>
              <a:rPr lang="ar-IQ" sz="2800" dirty="0"/>
              <a:t>الف </a:t>
            </a:r>
            <a:r>
              <a:rPr lang="ar-IQ" sz="2800" dirty="0" smtClean="0"/>
              <a:t>شبكة </a:t>
            </a:r>
            <a:r>
              <a:rPr lang="ar-IQ" sz="2800" dirty="0"/>
              <a:t>من مختلف شبكات الحواسيب في العالم وتأمن الاشتراك لنحو </a:t>
            </a:r>
            <a:r>
              <a:rPr lang="ar-IQ" sz="2800" dirty="0" smtClean="0"/>
              <a:t>33 مليون </a:t>
            </a:r>
            <a:r>
              <a:rPr lang="ar-IQ" sz="2800" dirty="0"/>
              <a:t>مستعمل وهناك اكثر من </a:t>
            </a:r>
            <a:r>
              <a:rPr lang="ar-IQ" sz="2800" dirty="0" smtClean="0"/>
              <a:t>100 دولة </a:t>
            </a:r>
            <a:r>
              <a:rPr lang="ar-IQ" sz="2800" dirty="0"/>
              <a:t>في العالم لديها نوع من الارتباط وامكانية الوصول الى الشبكه .</a:t>
            </a:r>
            <a:endParaRPr lang="en-US" sz="2800" dirty="0"/>
          </a:p>
          <a:p>
            <a:pPr algn="just"/>
            <a:r>
              <a:rPr lang="ar-IQ" sz="2800" dirty="0"/>
              <a:t>وانها من اوسع شبكات الحواسيب في العالم تزود المستخدمين بالكثير من الخدمات كالبريد الالكتروني ونقل الملفات والاخبار والوصول الى الآلاف من قواعد البيانات .</a:t>
            </a:r>
            <a:endParaRPr lang="en-US" sz="2800" dirty="0"/>
          </a:p>
          <a:p>
            <a:pPr algn="just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44084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332656"/>
            <a:ext cx="7530040" cy="6408712"/>
          </a:xfrm>
        </p:spPr>
        <p:txBody>
          <a:bodyPr>
            <a:normAutofit/>
          </a:bodyPr>
          <a:lstStyle/>
          <a:p>
            <a:pPr algn="just"/>
            <a:r>
              <a:rPr lang="ar-IQ" sz="2800" b="1" u="sng" dirty="0"/>
              <a:t>مواقع التواصل الاجتماعي </a:t>
            </a:r>
            <a:endParaRPr lang="en-US" sz="2800" b="1" dirty="0"/>
          </a:p>
          <a:p>
            <a:pPr algn="just"/>
            <a:r>
              <a:rPr lang="ar-IQ" sz="2800" dirty="0"/>
              <a:t>وهي منظومه من الشبكات الالكترونية تتيح للمشترك فيها انشاء موقع خاص </a:t>
            </a:r>
            <a:r>
              <a:rPr lang="ar-IQ" sz="2800" dirty="0" smtClean="0"/>
              <a:t>به </a:t>
            </a:r>
            <a:r>
              <a:rPr lang="ar-IQ" sz="2800" dirty="0"/>
              <a:t>، ومن ثم ربطه من خلال نظام اجتماعي الكتروني مع اعضاء اخرين لديهم الاهتمامات والهوايات </a:t>
            </a:r>
            <a:r>
              <a:rPr lang="ar-IQ" sz="2800" dirty="0" smtClean="0"/>
              <a:t>نفسها.</a:t>
            </a:r>
            <a:endParaRPr lang="en-US" sz="2800" dirty="0"/>
          </a:p>
          <a:p>
            <a:pPr algn="just"/>
            <a:r>
              <a:rPr lang="ar-IQ" sz="2800" dirty="0"/>
              <a:t>ولكن تلك المواقع تطورت مع الزمن لتصبح على شكل مواقع كبيرة تضم في محتواها الكثير من الصفحات الشخصية للمشتركين ، يتم انشائها بسهولة بدلا من انشاء موقع متكامل ، وتحمل تكلفته وبالتالي انتقلت تلك المواقع لتصبح مواقع هامه مثل موقع الفيسبوك وتويتر وغيرهم </a:t>
            </a:r>
            <a:r>
              <a:rPr lang="ar-IQ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93560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476672"/>
            <a:ext cx="7354064" cy="6120680"/>
          </a:xfrm>
        </p:spPr>
        <p:txBody>
          <a:bodyPr>
            <a:normAutofit/>
          </a:bodyPr>
          <a:lstStyle/>
          <a:p>
            <a:pPr algn="just"/>
            <a:r>
              <a:rPr lang="ar-IQ" sz="2800" dirty="0"/>
              <a:t>فأن مواقع التواصل الاجتماعي اخذت تطلق على انظمه الكترونية اجتماعية على الانترنت وتعتبر الركيزة الاساسية للاعلام الجديد او البديل ، التي تتيح للافراد والجماعات التواصل فيما بينهم عبر هذا الفضاء الافتراضي </a:t>
            </a:r>
            <a:r>
              <a:rPr lang="ar-IQ" sz="2800" dirty="0" smtClean="0"/>
              <a:t>.</a:t>
            </a:r>
          </a:p>
          <a:p>
            <a:pPr algn="just"/>
            <a:r>
              <a:rPr lang="ar-IQ" sz="2800" dirty="0" smtClean="0"/>
              <a:t>وتتنوع </a:t>
            </a:r>
            <a:r>
              <a:rPr lang="ar-IQ" sz="2800" dirty="0"/>
              <a:t>اشكال واهداف تلك المواقع الاجتماعية فبعضها عام يهدف الى التواصل العام وتكوين الصداقات حول العالم ، وبعضها الاخر يتمحور حول تكوين شبكات اجتماعية في نطاق محدود ومنحصر في مجال معين مثل شبكات المحترفين </a:t>
            </a:r>
            <a:r>
              <a:rPr lang="ar-IQ" sz="2800" dirty="0" smtClean="0"/>
              <a:t>اوشبكات </a:t>
            </a:r>
            <a:r>
              <a:rPr lang="ar-IQ" sz="2800" dirty="0"/>
              <a:t>المصورين </a:t>
            </a:r>
            <a:r>
              <a:rPr lang="ar-IQ" sz="2800" dirty="0" smtClean="0"/>
              <a:t>اوشبكات </a:t>
            </a:r>
            <a:r>
              <a:rPr lang="ar-IQ" sz="2800" dirty="0"/>
              <a:t>الاعلاميين </a:t>
            </a:r>
            <a:r>
              <a:rPr lang="ar-IQ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11094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3648" y="332656"/>
            <a:ext cx="7740352" cy="6336704"/>
          </a:xfrm>
        </p:spPr>
        <p:txBody>
          <a:bodyPr>
            <a:noAutofit/>
          </a:bodyPr>
          <a:lstStyle/>
          <a:p>
            <a:pPr algn="just"/>
            <a:r>
              <a:rPr lang="ar-IQ" sz="2800" dirty="0"/>
              <a:t>وان مواقع التواصل الاجتماعي تعد شبكات تفاعلية تتيح التواصل لمستخدميها في اي وقت وفي اي مكان من العالم ، حيث ظهرت على شبكة الانترنت منذ سنوات وتمكنهم ايضا من التواصل المرئي والصوتي وتبادل الصور والآراء مع امكانيات توطيد العلاقات الاجتماعية بينهم </a:t>
            </a:r>
            <a:r>
              <a:rPr lang="ar-IQ" sz="2800" dirty="0" smtClean="0"/>
              <a:t>.</a:t>
            </a:r>
          </a:p>
          <a:p>
            <a:pPr algn="just"/>
            <a:r>
              <a:rPr lang="ar-IQ" sz="2800" dirty="0" smtClean="0"/>
              <a:t>وتعتبر </a:t>
            </a:r>
            <a:r>
              <a:rPr lang="ar-IQ" sz="2800" dirty="0"/>
              <a:t>ايضا شكل مبسط من اشكال التواصل الانساني لانها تسمح بالتواصل مع عدد من الناس </a:t>
            </a:r>
            <a:r>
              <a:rPr lang="ar-IQ" sz="2800" dirty="0" smtClean="0"/>
              <a:t>(اقارب </a:t>
            </a:r>
            <a:r>
              <a:rPr lang="ar-IQ" sz="2800" dirty="0"/>
              <a:t>او اصدقاء او زملاء ... </a:t>
            </a:r>
            <a:r>
              <a:rPr lang="ar-IQ" sz="2800" smtClean="0"/>
              <a:t>الخ) </a:t>
            </a:r>
            <a:r>
              <a:rPr lang="ar-IQ" sz="2800" dirty="0"/>
              <a:t>عن طريق مواقع وخدمات الكترونية توفر سرعة توصيل المعلومات على نطاق واسع ، فهي مواقع لا تعطيك معلومات فقط بل تتزامن وتتفاعل اثناء امدادك بتلك المعلومات وبذلك تكون اسلوب لتبادل المعلومات بشكل فوري عن طريق شبكة </a:t>
            </a:r>
            <a:r>
              <a:rPr lang="ar-IQ" sz="2800" dirty="0" smtClean="0"/>
              <a:t>الانترنت.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44127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052736"/>
            <a:ext cx="7386024" cy="5328592"/>
          </a:xfrm>
        </p:spPr>
        <p:txBody>
          <a:bodyPr>
            <a:normAutofit/>
          </a:bodyPr>
          <a:lstStyle/>
          <a:p>
            <a:pPr algn="just"/>
            <a:r>
              <a:rPr lang="ar-IQ" sz="2800" dirty="0"/>
              <a:t>وتقوم وسائل الاتصال الاجتماعي بضمان حرية التعبير بمختلف اشكال الممارسة الفنية والثقافية والاجتماعية والدينية والفلسفية ، وبالتالي فلها ضمان الحق بالتنوع الثقافي . وقد ساهمت الثورة الرقمية وانجازها الاعظم شبكة الانترنت و وسائل الاتصال الالكتروني في تفعيل الممارسات الثقافية الكفيلة بحماية التنوع ، عبر تجميع المخزون الثقافي والعمل على ترويجه على نطاق واسع وتعزيز قيم التنوع الثقافي باعتبارها  قضية اساسية لتقوية المجتمع وتثبيت بنائه الاجتماعي .</a:t>
            </a:r>
          </a:p>
          <a:p>
            <a:pPr algn="just"/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321965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32</TotalTime>
  <Words>604</Words>
  <Application>Microsoft Office PowerPoint</Application>
  <PresentationFormat>On-screen Show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Solstice</vt:lpstr>
      <vt:lpstr>مادة تقنيات الاتصال</vt:lpstr>
      <vt:lpstr>انواع تقنيات الاتصال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مادة تقنيات الاتصال</dc:title>
  <dc:creator>DR.Ahmed Saker 2o1O</dc:creator>
  <cp:lastModifiedBy>DR.Ahmed Saker 2o1O</cp:lastModifiedBy>
  <cp:revision>13</cp:revision>
  <dcterms:created xsi:type="dcterms:W3CDTF">2020-05-09T01:02:37Z</dcterms:created>
  <dcterms:modified xsi:type="dcterms:W3CDTF">2020-05-09T01:48:02Z</dcterms:modified>
</cp:coreProperties>
</file>