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44"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9" d="100"/>
          <a:sy n="79" d="100"/>
        </p:scale>
        <p:origin x="-110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2306325D-086E-41F9-9E5E-2EB7711AE529}" type="datetimeFigureOut">
              <a:rPr lang="ar-IQ" smtClean="0"/>
              <a:t>9/14/1441</a:t>
            </a:fld>
            <a:endParaRPr lang="ar-IQ"/>
          </a:p>
        </p:txBody>
      </p:sp>
      <p:sp>
        <p:nvSpPr>
          <p:cNvPr id="20" name="Footer Placeholder 19"/>
          <p:cNvSpPr>
            <a:spLocks noGrp="1"/>
          </p:cNvSpPr>
          <p:nvPr>
            <p:ph type="ftr" sz="quarter" idx="11"/>
          </p:nvPr>
        </p:nvSpPr>
        <p:spPr/>
        <p:txBody>
          <a:bodyPr/>
          <a:lstStyle>
            <a:extLst/>
          </a:lstStyle>
          <a:p>
            <a:endParaRPr lang="ar-IQ"/>
          </a:p>
        </p:txBody>
      </p:sp>
      <p:sp>
        <p:nvSpPr>
          <p:cNvPr id="10" name="Slide Number Placeholder 9"/>
          <p:cNvSpPr>
            <a:spLocks noGrp="1"/>
          </p:cNvSpPr>
          <p:nvPr>
            <p:ph type="sldNum" sz="quarter" idx="12"/>
          </p:nvPr>
        </p:nvSpPr>
        <p:spPr/>
        <p:txBody>
          <a:bodyPr/>
          <a:lstStyle>
            <a:extLst/>
          </a:lstStyle>
          <a:p>
            <a:fld id="{B14BC72B-7E9B-4DD9-95AC-F6BFF2E46427}" type="slidenum">
              <a:rPr lang="ar-IQ" smtClean="0"/>
              <a:t>‹#›</a:t>
            </a:fld>
            <a:endParaRPr lang="ar-IQ"/>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306325D-086E-41F9-9E5E-2EB7711AE529}" type="datetimeFigureOut">
              <a:rPr lang="ar-IQ" smtClean="0"/>
              <a:t>9/14/1441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B14BC72B-7E9B-4DD9-95AC-F6BFF2E46427}"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306325D-086E-41F9-9E5E-2EB7711AE529}" type="datetimeFigureOut">
              <a:rPr lang="ar-IQ" smtClean="0"/>
              <a:t>9/14/1441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B14BC72B-7E9B-4DD9-95AC-F6BFF2E46427}"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306325D-086E-41F9-9E5E-2EB7711AE529}" type="datetimeFigureOut">
              <a:rPr lang="ar-IQ" smtClean="0"/>
              <a:t>9/14/1441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B14BC72B-7E9B-4DD9-95AC-F6BFF2E46427}"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2306325D-086E-41F9-9E5E-2EB7711AE529}" type="datetimeFigureOut">
              <a:rPr lang="ar-IQ" smtClean="0"/>
              <a:t>9/14/1441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B14BC72B-7E9B-4DD9-95AC-F6BFF2E46427}" type="slidenum">
              <a:rPr lang="ar-IQ" smtClean="0"/>
              <a:t>‹#›</a:t>
            </a:fld>
            <a:endParaRPr lang="ar-IQ"/>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306325D-086E-41F9-9E5E-2EB7711AE529}" type="datetimeFigureOut">
              <a:rPr lang="ar-IQ" smtClean="0"/>
              <a:t>9/14/1441</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B14BC72B-7E9B-4DD9-95AC-F6BFF2E46427}"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2306325D-086E-41F9-9E5E-2EB7711AE529}" type="datetimeFigureOut">
              <a:rPr lang="ar-IQ" smtClean="0"/>
              <a:t>9/14/1441</a:t>
            </a:fld>
            <a:endParaRPr lang="ar-IQ"/>
          </a:p>
        </p:txBody>
      </p:sp>
      <p:sp>
        <p:nvSpPr>
          <p:cNvPr id="8" name="Footer Placeholder 7"/>
          <p:cNvSpPr>
            <a:spLocks noGrp="1"/>
          </p:cNvSpPr>
          <p:nvPr>
            <p:ph type="ftr" sz="quarter" idx="11"/>
          </p:nvPr>
        </p:nvSpPr>
        <p:spPr/>
        <p:txBody>
          <a:bodyPr/>
          <a:lstStyle>
            <a:extLst/>
          </a:lstStyle>
          <a:p>
            <a:endParaRPr lang="ar-IQ"/>
          </a:p>
        </p:txBody>
      </p:sp>
      <p:sp>
        <p:nvSpPr>
          <p:cNvPr id="9" name="Slide Number Placeholder 8"/>
          <p:cNvSpPr>
            <a:spLocks noGrp="1"/>
          </p:cNvSpPr>
          <p:nvPr>
            <p:ph type="sldNum" sz="quarter" idx="12"/>
          </p:nvPr>
        </p:nvSpPr>
        <p:spPr/>
        <p:txBody>
          <a:bodyPr/>
          <a:lstStyle>
            <a:extLst/>
          </a:lstStyle>
          <a:p>
            <a:fld id="{B14BC72B-7E9B-4DD9-95AC-F6BFF2E46427}"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2306325D-086E-41F9-9E5E-2EB7711AE529}" type="datetimeFigureOut">
              <a:rPr lang="ar-IQ" smtClean="0"/>
              <a:t>9/14/1441</a:t>
            </a:fld>
            <a:endParaRPr lang="ar-IQ"/>
          </a:p>
        </p:txBody>
      </p:sp>
      <p:sp>
        <p:nvSpPr>
          <p:cNvPr id="4" name="Footer Placeholder 3"/>
          <p:cNvSpPr>
            <a:spLocks noGrp="1"/>
          </p:cNvSpPr>
          <p:nvPr>
            <p:ph type="ftr" sz="quarter" idx="11"/>
          </p:nvPr>
        </p:nvSpPr>
        <p:spPr/>
        <p:txBody>
          <a:bodyPr/>
          <a:lstStyle>
            <a:extLst/>
          </a:lstStyle>
          <a:p>
            <a:endParaRPr lang="ar-IQ"/>
          </a:p>
        </p:txBody>
      </p:sp>
      <p:sp>
        <p:nvSpPr>
          <p:cNvPr id="5" name="Slide Number Placeholder 4"/>
          <p:cNvSpPr>
            <a:spLocks noGrp="1"/>
          </p:cNvSpPr>
          <p:nvPr>
            <p:ph type="sldNum" sz="quarter" idx="12"/>
          </p:nvPr>
        </p:nvSpPr>
        <p:spPr/>
        <p:txBody>
          <a:bodyPr/>
          <a:lstStyle>
            <a:extLst/>
          </a:lstStyle>
          <a:p>
            <a:fld id="{B14BC72B-7E9B-4DD9-95AC-F6BFF2E46427}"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2306325D-086E-41F9-9E5E-2EB7711AE529}" type="datetimeFigureOut">
              <a:rPr lang="ar-IQ" smtClean="0"/>
              <a:t>9/14/1441</a:t>
            </a:fld>
            <a:endParaRPr lang="ar-IQ"/>
          </a:p>
        </p:txBody>
      </p:sp>
      <p:sp>
        <p:nvSpPr>
          <p:cNvPr id="3" name="Footer Placeholder 2"/>
          <p:cNvSpPr>
            <a:spLocks noGrp="1"/>
          </p:cNvSpPr>
          <p:nvPr>
            <p:ph type="ftr" sz="quarter" idx="11"/>
          </p:nvPr>
        </p:nvSpPr>
        <p:spPr/>
        <p:txBody>
          <a:bodyPr/>
          <a:lstStyle>
            <a:extLst/>
          </a:lstStyle>
          <a:p>
            <a:endParaRPr lang="ar-IQ"/>
          </a:p>
        </p:txBody>
      </p:sp>
      <p:sp>
        <p:nvSpPr>
          <p:cNvPr id="4" name="Slide Number Placeholder 3"/>
          <p:cNvSpPr>
            <a:spLocks noGrp="1"/>
          </p:cNvSpPr>
          <p:nvPr>
            <p:ph type="sldNum" sz="quarter" idx="12"/>
          </p:nvPr>
        </p:nvSpPr>
        <p:spPr/>
        <p:txBody>
          <a:bodyPr/>
          <a:lstStyle>
            <a:extLst/>
          </a:lstStyle>
          <a:p>
            <a:fld id="{B14BC72B-7E9B-4DD9-95AC-F6BFF2E46427}" type="slidenum">
              <a:rPr lang="ar-IQ" smtClean="0"/>
              <a:t>‹#›</a:t>
            </a:fld>
            <a:endParaRPr lang="ar-IQ"/>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306325D-086E-41F9-9E5E-2EB7711AE529}" type="datetimeFigureOut">
              <a:rPr lang="ar-IQ" smtClean="0"/>
              <a:t>9/14/1441</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B14BC72B-7E9B-4DD9-95AC-F6BFF2E46427}"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2306325D-086E-41F9-9E5E-2EB7711AE529}" type="datetimeFigureOut">
              <a:rPr lang="ar-IQ" smtClean="0"/>
              <a:t>9/14/1441</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B14BC72B-7E9B-4DD9-95AC-F6BFF2E46427}" type="slidenum">
              <a:rPr lang="ar-IQ" smtClean="0"/>
              <a:t>‹#›</a:t>
            </a:fld>
            <a:endParaRPr lang="ar-IQ"/>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2306325D-086E-41F9-9E5E-2EB7711AE529}" type="datetimeFigureOut">
              <a:rPr lang="ar-IQ" smtClean="0"/>
              <a:t>9/14/1441</a:t>
            </a:fld>
            <a:endParaRPr lang="ar-IQ"/>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IQ"/>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14BC72B-7E9B-4DD9-95AC-F6BFF2E46427}" type="slidenum">
              <a:rPr lang="ar-IQ" smtClean="0"/>
              <a:t>‹#›</a:t>
            </a:fld>
            <a:endParaRPr lang="ar-IQ"/>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ar-IQ" sz="6600" dirty="0"/>
              <a:t>مادة تقنيات الاتصال</a:t>
            </a:r>
          </a:p>
        </p:txBody>
      </p:sp>
      <p:sp>
        <p:nvSpPr>
          <p:cNvPr id="3" name="Subtitle 2"/>
          <p:cNvSpPr>
            <a:spLocks noGrp="1"/>
          </p:cNvSpPr>
          <p:nvPr>
            <p:ph type="subTitle" idx="1"/>
          </p:nvPr>
        </p:nvSpPr>
        <p:spPr>
          <a:xfrm>
            <a:off x="1371600" y="2564905"/>
            <a:ext cx="6872808" cy="2088232"/>
          </a:xfrm>
        </p:spPr>
        <p:txBody>
          <a:bodyPr/>
          <a:lstStyle/>
          <a:p>
            <a:pPr algn="ctr"/>
            <a:r>
              <a:rPr lang="ar-IQ" sz="3200" dirty="0"/>
              <a:t>المرحلة الثالثه انثروبولوجي / مسائي</a:t>
            </a:r>
          </a:p>
          <a:p>
            <a:pPr algn="ctr"/>
            <a:r>
              <a:rPr lang="ar-IQ" sz="3200" dirty="0"/>
              <a:t>اعداد : م.م ياسمين اسام</a:t>
            </a:r>
          </a:p>
          <a:p>
            <a:pPr algn="ctr"/>
            <a:r>
              <a:rPr lang="ar-IQ" sz="3200" dirty="0"/>
              <a:t>المحاضرة </a:t>
            </a:r>
            <a:r>
              <a:rPr lang="ar-IQ" sz="3200" dirty="0" smtClean="0"/>
              <a:t>الثانية</a:t>
            </a:r>
            <a:endParaRPr lang="ar-IQ" sz="3200" dirty="0"/>
          </a:p>
          <a:p>
            <a:endParaRPr lang="ar-IQ" dirty="0"/>
          </a:p>
        </p:txBody>
      </p:sp>
    </p:spTree>
    <p:extLst>
      <p:ext uri="{BB962C8B-B14F-4D97-AF65-F5344CB8AC3E}">
        <p14:creationId xmlns:p14="http://schemas.microsoft.com/office/powerpoint/2010/main" val="6929696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ar-IQ" dirty="0"/>
              <a:t>نشأة وتطور تقنيات الاتصال</a:t>
            </a:r>
          </a:p>
        </p:txBody>
      </p:sp>
      <p:sp>
        <p:nvSpPr>
          <p:cNvPr id="2" name="Content Placeholder 1"/>
          <p:cNvSpPr>
            <a:spLocks noGrp="1"/>
          </p:cNvSpPr>
          <p:nvPr>
            <p:ph idx="1"/>
          </p:nvPr>
        </p:nvSpPr>
        <p:spPr>
          <a:xfrm>
            <a:off x="1115616" y="1556792"/>
            <a:ext cx="7848871" cy="4968552"/>
          </a:xfrm>
        </p:spPr>
        <p:txBody>
          <a:bodyPr>
            <a:normAutofit/>
          </a:bodyPr>
          <a:lstStyle/>
          <a:p>
            <a:pPr algn="just"/>
            <a:r>
              <a:rPr lang="ar-IQ" sz="2800" dirty="0"/>
              <a:t>منذ ان وجد الانسان على سطح الارض وهو في عملية اتصال مستمرة ومتطوره مع غيره من البشر من ناحية والبيئة المحيطه به من ناحية اخرى . لقد عرفت المجتمعات الانسانية الاتصال ومارسته منذ ان كانت تعيش في قبائل بدائية تسكن الكهوف ، وبتقدم العصور لم يستطع الانسان الاستغناء عن عملية الاتصال لا بل ازدادت حاجته اليه ، وخاصة في دور العبادة واماكن التجمعات حيث كان له اثرا بالغ الاهمية . فليس الاتصال وليد الساعه فهوعملية قديمه قدم الانسان نفسه ، منذ ان وجد الانسان على قيد الحياة حاول بفطرته التفاهم وتبادل الاخبار والمشاركة في السراء والضراء وذلك لانه اجتماعي بطبعه ، ولكن في نطاق محدود فرضته عليه الظروف الجغرافية والاجتماعية . </a:t>
            </a:r>
          </a:p>
        </p:txBody>
      </p:sp>
    </p:spTree>
    <p:extLst>
      <p:ext uri="{BB962C8B-B14F-4D97-AF65-F5344CB8AC3E}">
        <p14:creationId xmlns:p14="http://schemas.microsoft.com/office/powerpoint/2010/main" val="38718920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043608" y="476672"/>
            <a:ext cx="7848871" cy="5904656"/>
          </a:xfrm>
        </p:spPr>
        <p:txBody>
          <a:bodyPr/>
          <a:lstStyle/>
          <a:p>
            <a:pPr algn="just"/>
            <a:r>
              <a:rPr lang="ar-IQ" sz="2800" dirty="0"/>
              <a:t>لقد مرت البشرية خلال محطات تاريخيه ، تركت كل مرحلة بصمه واضحة على مسيرتها منذ الاف السنين ، فاذا كان اكتشاف الكتابة والطباعه والكهرباء والثورة الصناعية والثورة التكنولوجيه وغيرها محطات سابقه ، فالمحطه التي يحياها المجتمع المعاصر اليوم هي ثورة المعلومات والاتصالات فقد شهد القرن العشرون تطورا مذهلا في ميدان الاتصال الجمعي الذي كان امتدادا لما احرزه الانسان من انتصارات في سبيل التغلب على ما يفصل بينه وبين اخيه الانسان من حواجز وسدود ، وهذه الثورة لها ابعادها التكنولوجيه والاقتصادية والثقافية والاخلاقية التي غيرت ولازالت تغير الكثير من جوانب البناء الاجتماعي للمجتمع المعاصر المتقدم منه والنامي . ومن ثم نتج عن هذه الثورة الجديدة عدد من الظواهر الاجتماعية والتكنولوجيه كظاهرة (العولمه) وظاهرة (الاقمار الصناعية) وظاهرة (الانترنت) وغيرها .</a:t>
            </a:r>
            <a:endParaRPr lang="en-US" sz="2800" dirty="0"/>
          </a:p>
          <a:p>
            <a:endParaRPr lang="ar-IQ" dirty="0"/>
          </a:p>
        </p:txBody>
      </p:sp>
    </p:spTree>
    <p:extLst>
      <p:ext uri="{BB962C8B-B14F-4D97-AF65-F5344CB8AC3E}">
        <p14:creationId xmlns:p14="http://schemas.microsoft.com/office/powerpoint/2010/main" val="6152377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115616" y="692696"/>
            <a:ext cx="7704856" cy="5832648"/>
          </a:xfrm>
        </p:spPr>
        <p:txBody>
          <a:bodyPr>
            <a:normAutofit/>
          </a:bodyPr>
          <a:lstStyle/>
          <a:p>
            <a:pPr algn="just"/>
            <a:r>
              <a:rPr lang="ar-IQ" sz="2800" dirty="0"/>
              <a:t>ولقد ادى التطور الكبير في تقنيات و وسائل الاتصال الى زيادة قدرتها على سرعه ايصال المعلومات ، وهذا ما منحها ميزة كبيرة نسبيا مقارنة بوسائل الاتصال القديمه ، فقد ادت الى زيادة القدرات الاتصالية وتوفير مساحه عريضه من الوضوح للرسالة ومفرداتها بين المرسل والمستقبل وبذلك حققت هذه التقنيات قدرا اكبر من الانتشار ونقل المعلومات بسرعه وكفاءة بين مختلف فئات المجتمع .</a:t>
            </a:r>
            <a:endParaRPr lang="en-US" sz="2800" dirty="0"/>
          </a:p>
          <a:p>
            <a:pPr algn="just"/>
            <a:r>
              <a:rPr lang="ar-IQ" sz="2800" dirty="0"/>
              <a:t>كما ان انشاء شبكات المعلومات واتصالها (الانترنت) قد اسهم الى حد كبير في ثورة الاتصالات و زاد من قدرة الفرد على اختراق الحدود الدولية والاتصال بمختلف الشركات والمنظمات العالمية .</a:t>
            </a:r>
          </a:p>
        </p:txBody>
      </p:sp>
    </p:spTree>
    <p:extLst>
      <p:ext uri="{BB962C8B-B14F-4D97-AF65-F5344CB8AC3E}">
        <p14:creationId xmlns:p14="http://schemas.microsoft.com/office/powerpoint/2010/main" val="2178448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115615" y="620688"/>
            <a:ext cx="7416825" cy="5832648"/>
          </a:xfrm>
        </p:spPr>
        <p:txBody>
          <a:bodyPr>
            <a:normAutofit/>
          </a:bodyPr>
          <a:lstStyle/>
          <a:p>
            <a:pPr algn="just"/>
            <a:r>
              <a:rPr lang="ar-IQ" sz="2800" dirty="0"/>
              <a:t>كما ان تطوير تقنيات الاتصال رافقه ابتكار وسائط وادوات مسانده جديده تعد اوعية معلوماتية ممتازه لحفظ المعلومات والرجوع اليها عند الحاجه مثل المصغرات الفلمية والمايكروفلم والمايكروفيش ، وهي ذات قدرات تخزينية عالية وتخزن كمية كبيره من المعلومات على حيز صغير جدا .</a:t>
            </a:r>
            <a:endParaRPr lang="en-US" sz="2800" dirty="0"/>
          </a:p>
          <a:p>
            <a:pPr algn="just"/>
            <a:r>
              <a:rPr lang="ar-IQ" sz="2800" dirty="0"/>
              <a:t>وقد ادى النمو والتنوع المتواصل لتقنيات الاتصال الجديده الى مزيد من دقة الاتصالات لكافة انواعها .</a:t>
            </a:r>
            <a:endParaRPr lang="en-US" sz="2800" dirty="0"/>
          </a:p>
          <a:p>
            <a:pPr algn="just"/>
            <a:r>
              <a:rPr lang="ar-IQ" sz="2800" dirty="0"/>
              <a:t>منذ النصف الثاني من القرن التاسع عشر وبعد اكتشاف ادسن للفونوغراف واختراع سومويل موريس للتلغراف في عام 1884م وتتواكب </a:t>
            </a:r>
            <a:r>
              <a:rPr lang="ar-IQ" sz="2800"/>
              <a:t>الاكتشافات </a:t>
            </a:r>
            <a:r>
              <a:rPr lang="ar-IQ" sz="2800" smtClean="0"/>
              <a:t>التكنولوجيه </a:t>
            </a:r>
            <a:r>
              <a:rPr lang="ar-IQ" sz="2800" dirty="0"/>
              <a:t>في مجال الاتصالات بشكل سريع ومتواصل . </a:t>
            </a:r>
          </a:p>
        </p:txBody>
      </p:sp>
    </p:spTree>
    <p:extLst>
      <p:ext uri="{BB962C8B-B14F-4D97-AF65-F5344CB8AC3E}">
        <p14:creationId xmlns:p14="http://schemas.microsoft.com/office/powerpoint/2010/main" val="15813609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331639" y="548680"/>
            <a:ext cx="7272809" cy="5904656"/>
          </a:xfrm>
        </p:spPr>
        <p:txBody>
          <a:bodyPr>
            <a:normAutofit lnSpcReduction="10000"/>
          </a:bodyPr>
          <a:lstStyle/>
          <a:p>
            <a:pPr algn="just"/>
            <a:r>
              <a:rPr lang="ar-IQ" sz="2800" dirty="0"/>
              <a:t>ففي عام 1876م ارسل بيل اول رسالة تلفونية سلكية ونجح ماركوني في ارسال واستقبال رسائل لاسلكية وفي عام 1906م بث فسيندر الصوت الانساني عبر الاذاعه كما اخترع قبلها داجير اسلوبا علميا للتصوير الفوتوغرافي في عام 1839م ، وتم تصوير اول فلم عام 1849م ، وفي عام 1904م تم ارسال اول الصور البرقية ، واذيعت اول صورة تلفزيونية عام 1923م واقيمت اول شبكات الارسال الاذاعي في العشرينيات الميلادية ، بينما بدا الارسال التلفزيوني الملون عام 1945م.</a:t>
            </a:r>
            <a:endParaRPr lang="en-US" sz="2800" dirty="0"/>
          </a:p>
          <a:p>
            <a:pPr algn="just"/>
            <a:r>
              <a:rPr lang="ar-IQ" sz="2800" dirty="0"/>
              <a:t>وبدا الاتصال السريع فيما بين القارات عام 1957م بواسطة الكابل البرقي تحت مياه المحيط الاطلنطي بين امريكا واوروبا وسبق ذلك تشغيل اول كابل تلفوني عبر الاطلسي عام 1956م ، وتم اطلاق اول قمر صناعي للاتصالات عام 1962م .</a:t>
            </a:r>
            <a:endParaRPr lang="en-US" sz="2800" dirty="0"/>
          </a:p>
          <a:p>
            <a:pPr algn="just"/>
            <a:endParaRPr lang="ar-IQ" sz="2800" dirty="0"/>
          </a:p>
        </p:txBody>
      </p:sp>
    </p:spTree>
    <p:extLst>
      <p:ext uri="{BB962C8B-B14F-4D97-AF65-F5344CB8AC3E}">
        <p14:creationId xmlns:p14="http://schemas.microsoft.com/office/powerpoint/2010/main" val="38855033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115615" y="476672"/>
            <a:ext cx="7488833" cy="5976664"/>
          </a:xfrm>
        </p:spPr>
        <p:txBody>
          <a:bodyPr>
            <a:normAutofit fontScale="92500" lnSpcReduction="10000"/>
          </a:bodyPr>
          <a:lstStyle/>
          <a:p>
            <a:pPr algn="just"/>
            <a:r>
              <a:rPr lang="ar-IQ" sz="2800" dirty="0"/>
              <a:t>بعد ذلك ادخل الحاسب الالي في ميدان الاتصالات وادى التزاوج بين تكنولوجيا الحاسب الالي والاقمار الصناعية الى اثار مذهلة في تطوير وسائل الاتصال ، فنشأ ما يسمى بالتبادل الثنائي والارسال من عدة دول في آن واحد من خلال القمرين الصناعيين انتلسات 1965م وانترسبوتنك 1971م واللذين تم انشائهما لارسال جميع انواع الرسائل عبر الفضاء خلال التلفون والتلغراف والتلكس والمواد المطبوعه والصور والبيانات المحولة من اجهزة الكمبيوتر ، اضافة الى البرامج الاذاعية والتلفازية ، بعد ذلك تم تحقيق الانتشار الفوري للرسائل الموجهة من خلال انتلسات وانترسبوتنك في جميع انحاء العالم بواسطة الربط بين الشبكات الارضية الوطنية والاقليمية </a:t>
            </a:r>
            <a:r>
              <a:rPr lang="ar-IQ" sz="2800" dirty="0" smtClean="0"/>
              <a:t>.</a:t>
            </a:r>
          </a:p>
          <a:p>
            <a:pPr algn="just"/>
            <a:r>
              <a:rPr lang="ar-IQ" sz="2800" dirty="0"/>
              <a:t>بعد ذلك تم ابتكار نظم اتصالات حديثة يمكنها بث البرامج مباشرة باستعمال (الدش) دون الحاجه للمحطات والشبكات الارضية .</a:t>
            </a:r>
            <a:endParaRPr lang="en-US" sz="2800" dirty="0"/>
          </a:p>
          <a:p>
            <a:pPr algn="just"/>
            <a:r>
              <a:rPr lang="ar-IQ" sz="2800" dirty="0"/>
              <a:t>واخيرا امكن ارسال واستقبال الرسائل في نفس اللحظه في اي مكان من العالم .</a:t>
            </a:r>
            <a:endParaRPr lang="en-US" sz="2800" dirty="0"/>
          </a:p>
          <a:p>
            <a:pPr marL="0" indent="0" algn="just">
              <a:buNone/>
            </a:pPr>
            <a:endParaRPr lang="ar-IQ" dirty="0"/>
          </a:p>
        </p:txBody>
      </p:sp>
    </p:spTree>
    <p:extLst>
      <p:ext uri="{BB962C8B-B14F-4D97-AF65-F5344CB8AC3E}">
        <p14:creationId xmlns:p14="http://schemas.microsoft.com/office/powerpoint/2010/main" val="38100684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043607" y="404664"/>
            <a:ext cx="7848873" cy="6048672"/>
          </a:xfrm>
        </p:spPr>
        <p:txBody>
          <a:bodyPr>
            <a:normAutofit lnSpcReduction="10000"/>
          </a:bodyPr>
          <a:lstStyle/>
          <a:p>
            <a:pPr algn="just"/>
            <a:r>
              <a:rPr lang="ar-IQ" sz="2800" dirty="0"/>
              <a:t>وتتواصل التطورات لتصل الى ذروتها من خلال الانترنت ، فقد تطور تبادل الرسائل من الرسالة المحمولة يدويا الى الرسالة المنقولة هاتفيا الى المعلومه المبثوثه عبر الاجهزة ثم الشبكه المحلية واخيرا تم نقل المعلومات عبر شبكة المعلومات الدولية (الانترنت) التي احتوت كل ما سبقها وصاغته في كيان جامع احتوى العلم اجمع ، فهي ليست كغيرها من وسائل الاتصال بل هي اهم منجزات التقدم الفني الكبير الذي شهدته الالفية الثالثة ، فالقدرة العلمية على خلق ومعالجة وتخزين ونقل وتوصيل المعلومات الرقمية تعد من احدث الابتكارات اثرا في البشرية .</a:t>
            </a:r>
            <a:endParaRPr lang="en-US" sz="2800" dirty="0"/>
          </a:p>
          <a:p>
            <a:pPr algn="just"/>
            <a:r>
              <a:rPr lang="ar-IQ" sz="2800" dirty="0"/>
              <a:t>فالناس باختلاف الوانهم واعمارهم وعقائدهم وافكارهم لا يلتقون ، ولكن يجدون فيها الفرصة بأن يتبادلوا الافكار والمعلومات في عالم متنوع بذاته و وفر للمستخدمين سبل الاستفادة من المعلومات دون قيد او حدود ، كما هيأ لهم الحصول عليها ونشرها والاستفادة منها في اي وقت ومن اي مكان .</a:t>
            </a:r>
            <a:endParaRPr lang="en-US" sz="2800" dirty="0"/>
          </a:p>
          <a:p>
            <a:endParaRPr lang="ar-IQ" dirty="0"/>
          </a:p>
        </p:txBody>
      </p:sp>
    </p:spTree>
    <p:extLst>
      <p:ext uri="{BB962C8B-B14F-4D97-AF65-F5344CB8AC3E}">
        <p14:creationId xmlns:p14="http://schemas.microsoft.com/office/powerpoint/2010/main" val="37319960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187624" y="908720"/>
            <a:ext cx="7416823" cy="5544616"/>
          </a:xfrm>
        </p:spPr>
        <p:txBody>
          <a:bodyPr>
            <a:normAutofit/>
          </a:bodyPr>
          <a:lstStyle/>
          <a:p>
            <a:pPr algn="just"/>
            <a:r>
              <a:rPr lang="ar-IQ" sz="2800" dirty="0"/>
              <a:t>فعن طريق الانترنت يستطيع شخص في اقصى الغرب بواسطة اجهزة الاتصالات ان يتحدث آنيا مع اخر في اقصى الشرق ويستطيع بنفس السهولة ان يرسل له عشرات الوثائق والصور والتسجيلات الصوتية ، فقد اصبح استخدام تقنية الاتصال والمعلومات من الضروريات في عالم اليوم وفي كافة المجالات مثل الثقافية والاقتصادية والاجتماعية والعسكرية والبيئية والصحية . </a:t>
            </a:r>
          </a:p>
        </p:txBody>
      </p:sp>
    </p:spTree>
    <p:extLst>
      <p:ext uri="{BB962C8B-B14F-4D97-AF65-F5344CB8AC3E}">
        <p14:creationId xmlns:p14="http://schemas.microsoft.com/office/powerpoint/2010/main" val="406804486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89</TotalTime>
  <Words>868</Words>
  <Application>Microsoft Office PowerPoint</Application>
  <PresentationFormat>On-screen Show (4:3)</PresentationFormat>
  <Paragraphs>20</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Solstice</vt:lpstr>
      <vt:lpstr>مادة تقنيات الاتصال</vt:lpstr>
      <vt:lpstr>نشأة وتطور تقنيات الاتصال</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DR.Ahmed Saker 2o1O</dc:creator>
  <cp:lastModifiedBy>DR.Ahmed Saker 2o1O</cp:lastModifiedBy>
  <cp:revision>5</cp:revision>
  <dcterms:created xsi:type="dcterms:W3CDTF">2020-05-05T23:37:59Z</dcterms:created>
  <dcterms:modified xsi:type="dcterms:W3CDTF">2020-05-06T08:27:21Z</dcterms:modified>
</cp:coreProperties>
</file>