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5" d="100"/>
          <a:sy n="75" d="100"/>
        </p:scale>
        <p:origin x="-198" y="-90"/>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203164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17545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xmlns="" val="18686351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24188236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16222501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4903422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40382921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2215339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2165311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2241301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pPr/>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405464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pPr/>
              <a:t>5/6/2020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035687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pPr/>
              <a:t>5/6/2020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621876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pPr/>
              <a:t>5/6/2020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1919584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pPr/>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389539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pPr/>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217556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37F5998-810B-4EC1-A923-EC79675A8282}" type="datetimeFigureOut">
              <a:rPr lang="en-US" smtClean="0"/>
              <a:pPr/>
              <a:t>5/6/2020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41562806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a:t>
            </a:r>
            <a:r>
              <a:rPr lang="ar-IQ" sz="3200" b="1" dirty="0" err="1" smtClean="0">
                <a:latin typeface="Arial" panose="020B0604020202020204" pitchFamily="34" charset="0"/>
                <a:cs typeface="Arial" panose="020B0604020202020204" pitchFamily="34" charset="0"/>
              </a:rPr>
              <a:t>الثالثة </a:t>
            </a:r>
            <a:r>
              <a:rPr lang="ar-IQ" sz="3200" b="1" dirty="0" smtClean="0">
                <a:latin typeface="Arial" panose="020B0604020202020204" pitchFamily="34" charset="0"/>
                <a:cs typeface="Arial" panose="020B0604020202020204" pitchFamily="34" charset="0"/>
              </a:rPr>
              <a:t>: </a:t>
            </a:r>
            <a:r>
              <a:rPr lang="ar-IQ" sz="3200" b="1" dirty="0">
                <a:latin typeface="Arial" panose="020B0604020202020204" pitchFamily="34" charset="0"/>
                <a:cs typeface="Arial" panose="020B0604020202020204" pitchFamily="34" charset="0"/>
              </a:rPr>
              <a:t>مادة </a:t>
            </a:r>
            <a:r>
              <a:rPr lang="ar-IQ" sz="3200" b="1" dirty="0" smtClean="0">
                <a:latin typeface="Arial" panose="020B0604020202020204" pitchFamily="34" charset="0"/>
                <a:cs typeface="Arial" panose="020B0604020202020204" pitchFamily="34" charset="0"/>
              </a:rPr>
              <a:t>الانثروبولوجيا الرمزية </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smtClean="0">
                <a:latin typeface="Arial" panose="020B0604020202020204" pitchFamily="34" charset="0"/>
                <a:cs typeface="Arial" panose="020B0604020202020204" pitchFamily="34" charset="0"/>
              </a:rPr>
              <a:t>مدرس </a:t>
            </a:r>
            <a:r>
              <a:rPr lang="ar-IQ" sz="3200" b="1" dirty="0">
                <a:latin typeface="Arial" panose="020B0604020202020204" pitchFamily="34" charset="0"/>
                <a:cs typeface="Arial" panose="020B0604020202020204" pitchFamily="34" charset="0"/>
              </a:rPr>
              <a:t>المادة: </a:t>
            </a:r>
            <a:r>
              <a:rPr lang="ar-IQ" sz="3200" b="1" dirty="0" err="1" smtClean="0">
                <a:latin typeface="Arial" panose="020B0604020202020204" pitchFamily="34" charset="0"/>
                <a:cs typeface="Arial" panose="020B0604020202020204" pitchFamily="34" charset="0"/>
              </a:rPr>
              <a:t>م .</a:t>
            </a:r>
            <a:r>
              <a:rPr lang="ar-IQ" sz="3200" b="1" dirty="0" smtClean="0">
                <a:latin typeface="Arial" panose="020B0604020202020204" pitchFamily="34" charset="0"/>
                <a:cs typeface="Arial" panose="020B0604020202020204" pitchFamily="34" charset="0"/>
              </a:rPr>
              <a:t> هدى كريم </a:t>
            </a:r>
            <a:r>
              <a:rPr lang="ar-IQ" sz="3200" b="1" dirty="0" err="1" smtClean="0">
                <a:latin typeface="Arial" panose="020B0604020202020204" pitchFamily="34" charset="0"/>
                <a:cs typeface="Arial" panose="020B0604020202020204" pitchFamily="34" charset="0"/>
              </a:rPr>
              <a:t>مطلك</a:t>
            </a:r>
            <a:r>
              <a:rPr lang="ar-IQ" sz="3200" b="1" smtClean="0">
                <a:latin typeface="Arial" panose="020B0604020202020204" pitchFamily="34" charset="0"/>
                <a:cs typeface="Arial" panose="020B0604020202020204" pitchFamily="34" charset="0"/>
              </a:rPr>
              <a:t> </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a:t>
            </a:r>
            <a:r>
              <a:rPr lang="en-US" sz="3200" b="1" dirty="0">
                <a:latin typeface="Arial" panose="020B0604020202020204" pitchFamily="34" charset="0"/>
                <a:cs typeface="Arial" panose="020B0604020202020204" pitchFamily="34" charset="0"/>
              </a:rPr>
              <a:t>24</a:t>
            </a:r>
            <a:endParaRPr lang="en-US" sz="3200" dirty="0">
              <a:latin typeface="Arial" panose="020B0604020202020204" pitchFamily="34" charset="0"/>
              <a:cs typeface="Arial" panose="020B0604020202020204" pitchFamily="34" charset="0"/>
            </a:endParaRPr>
          </a:p>
          <a:p>
            <a:pPr algn="ctr" rtl="1">
              <a:lnSpc>
                <a:spcPct val="107000"/>
              </a:lnSpc>
              <a:spcAft>
                <a:spcPts val="800"/>
              </a:spcAft>
            </a:pPr>
            <a:r>
              <a:rPr lang="ar-IQ" sz="3200" b="1" dirty="0">
                <a:latin typeface="Arial" panose="020B0604020202020204" pitchFamily="34" charset="0"/>
                <a:cs typeface="Arial" panose="020B0604020202020204" pitchFamily="34" charset="0"/>
              </a:rPr>
              <a:t>أسم المحاضرة: </a:t>
            </a:r>
            <a:r>
              <a:rPr lang="ar-IQ" sz="3200" b="1" dirty="0">
                <a:ea typeface="Calibri" panose="020F0502020204030204" pitchFamily="34" charset="0"/>
                <a:cs typeface="Simplified Arabic" panose="02020603050405020304" pitchFamily="18" charset="-78"/>
              </a:rPr>
              <a:t>التأويلية الرمزية/ المنهج التأويلي الاجرائي البنيوي</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517174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بالرغم من حقيقة أن فيكتور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 استخدم كثيراً من الأفكار والتصورات التي ترتبط بنظريات ومداخل متنوعة أثرت وعمقت تحليله الرمزي، نجد أنه قد طور منهجاً يتفق مع مجالات علم الإشارة، وهو يعرف ذلك العلم بأنه عبارة عن نظرية عامة عن الإشارات والرموز تتعلق بتحليل طبيعة وعلاقة الرموز في اللغة، وغالباً ما يتضمن ذلك العلم ثلاثة فروع هي: البناء أو التركيب، والدلالة أو المعنى، والاستخدام العملي.</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sz="2800" b="1" dirty="0">
                <a:latin typeface="Calibri" panose="020F0502020204030204" pitchFamily="34" charset="0"/>
                <a:ea typeface="Calibri" panose="020F0502020204030204" pitchFamily="34" charset="0"/>
                <a:cs typeface="Simplified Arabic" panose="02020603050405020304" pitchFamily="18" charset="-78"/>
              </a:rPr>
              <a:t>أولاً: وفيما يتعلق بالبناء أو التركيب</a:t>
            </a:r>
            <a:r>
              <a:rPr lang="ar-IQ" sz="2800" dirty="0">
                <a:latin typeface="Calibri" panose="020F0502020204030204" pitchFamily="34" charset="0"/>
                <a:ea typeface="Calibri" panose="020F0502020204030204" pitchFamily="34" charset="0"/>
                <a:cs typeface="Simplified Arabic" panose="02020603050405020304" pitchFamily="18" charset="-78"/>
              </a:rPr>
              <a:t>: فإنه كما يقول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 يشير إلى العلاقات الصورية الشكلية بين الإشارات والرموز بينها وبعيداً عن المرجع الخارجي، بمعنى انها تنتظم بصورة داخلية كما هو الحال في تنظيم الكلمات في عبارات وشبه الجمل والجمل أو بناء الجمل. </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sz="2800" b="1" dirty="0">
                <a:latin typeface="Calibri" panose="020F0502020204030204" pitchFamily="34" charset="0"/>
                <a:ea typeface="Calibri" panose="020F0502020204030204" pitchFamily="34" charset="0"/>
                <a:cs typeface="Simplified Arabic" panose="02020603050405020304" pitchFamily="18" charset="-78"/>
              </a:rPr>
              <a:t>ثانياً: علم الدلالة أو المعنى</a:t>
            </a:r>
            <a:r>
              <a:rPr lang="ar-IQ" sz="2800" dirty="0">
                <a:latin typeface="Calibri" panose="020F0502020204030204" pitchFamily="34" charset="0"/>
                <a:ea typeface="Calibri" panose="020F0502020204030204" pitchFamily="34" charset="0"/>
                <a:cs typeface="Simplified Arabic" panose="02020603050405020304" pitchFamily="18" charset="-78"/>
              </a:rPr>
              <a:t>: يشير إلى علاقة الإشارات والرموز بالأشياء التي تعنيها وتشير اليها، بمعنى أنها تؤلف معناها المرجعي.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algn="just" rtl="1">
              <a:lnSpc>
                <a:spcPct val="107000"/>
              </a:lnSpc>
              <a:spcAft>
                <a:spcPts val="800"/>
              </a:spcAft>
            </a:pPr>
            <a:r>
              <a:rPr lang="ar-IQ" sz="2800" b="1" dirty="0">
                <a:latin typeface="Calibri" panose="020F0502020204030204" pitchFamily="34" charset="0"/>
                <a:ea typeface="Calibri" panose="020F0502020204030204" pitchFamily="34" charset="0"/>
                <a:cs typeface="Simplified Arabic" panose="02020603050405020304" pitchFamily="18" charset="-78"/>
              </a:rPr>
              <a:t>ثالثاً: الاستخدام</a:t>
            </a:r>
            <a:r>
              <a:rPr lang="ar-IQ" sz="2800" dirty="0">
                <a:latin typeface="Calibri" panose="020F0502020204030204" pitchFamily="34" charset="0"/>
                <a:ea typeface="Calibri" panose="020F0502020204030204" pitchFamily="34" charset="0"/>
                <a:cs typeface="Simplified Arabic" panose="02020603050405020304" pitchFamily="18" charset="-78"/>
              </a:rPr>
              <a:t>: يعني علاقة الإشارات والرموز بمستخدميها أو الذين يستخدمونها.</a:t>
            </a:r>
            <a:endParaRPr lang="en-US" sz="2000" dirty="0">
              <a:latin typeface="Calibri" panose="020F0502020204030204" pitchFamily="34" charset="0"/>
              <a:ea typeface="Calibri" panose="020F0502020204030204" pitchFamily="34" charset="0"/>
              <a:cs typeface="Arial" panose="020B0604020202020204" pitchFamily="34" charset="0"/>
            </a:endParaRPr>
          </a:p>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ان الأهمية المنهجية لمثل هذه المجالات هو أنها –كما يقول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-تتفق والتصنيف المنهجي الذي يستخدمه في دراسة الرموز الشعائرية. وطبقاً لآراء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 يتشابه علم التركيب مع ما أطلق علية "المعنى القائم على العلاقة"، بينما علم الدلالة يشبه ما اسماه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 "المعنى المحلي" الخاص بتأويل الأفراد أنفسهم، وأخيراً فإن الاستخدام يشبه المعنى الاجرائي.</a:t>
            </a:r>
            <a:endParaRPr lang="en-US" sz="2000" dirty="0">
              <a:latin typeface="Calibri" panose="020F0502020204030204" pitchFamily="34" charset="0"/>
              <a:ea typeface="Calibri" panose="020F0502020204030204" pitchFamily="34" charset="0"/>
              <a:cs typeface="Arial" panose="020B0604020202020204" pitchFamily="34" charset="0"/>
            </a:endParaRPr>
          </a:p>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وبجميع هذه الاستخدامات المنهجية معاً نجد أن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 يطبق ما يمكن ان نطلق عليه المنهج التأويلي الاجرائي البنيوي. وهذا المنهج يضم في وحدة واحدة ثلاثة أنواع من طرق وأساليب التحليل والتي يمكن توضيحها على النحو الاتي: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lvl="0" algn="just" rtl="1">
              <a:lnSpc>
                <a:spcPct val="107000"/>
              </a:lnSpc>
              <a:buFont typeface="+mj-lt"/>
              <a:buAutoNum type="arabicPeriod"/>
            </a:pPr>
            <a:r>
              <a:rPr lang="ar-IQ" sz="2800" dirty="0">
                <a:latin typeface="Calibri" panose="020F0502020204030204" pitchFamily="34" charset="0"/>
                <a:ea typeface="Calibri" panose="020F0502020204030204" pitchFamily="34" charset="0"/>
                <a:cs typeface="Simplified Arabic" panose="02020603050405020304" pitchFamily="18" charset="-78"/>
              </a:rPr>
              <a:t>استخلاص المعنى المحلي الذي يعبر عن رؤى الافراد موضوع الدراسة. وهذه الطريقة تؤلف المنهج التأويلي، إذ ان معاني الرموز الشعائرية يمكن استنتاجها من خلال التأويلات التي يقدمها الاخباريون والمتعلقة بموضوع معين. ويشير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 الى نقطة منهجية هامة في طبيعة عملية التأويل. اذ يميز بين نوعين من التأويلات: أولاً: التأويلات التي يقدمها المتخصصون الذين يتمتعون بمعرفة دقيقة بالشعيرة. ثانياً: التأويلات التي يقدمها الأفراد العاديون غير المتخصصين الذي يشاركون في ادراء الشعيرة دون أن يكون لديهم الميزة التي تخولهم لقيادتها.</a:t>
            </a:r>
            <a:endParaRPr lang="en-US" sz="2000" dirty="0">
              <a:latin typeface="Calibri" panose="020F0502020204030204" pitchFamily="34" charset="0"/>
              <a:ea typeface="Calibri" panose="020F0502020204030204" pitchFamily="34" charset="0"/>
              <a:cs typeface="Arial" panose="020B0604020202020204" pitchFamily="34" charset="0"/>
            </a:endParaRPr>
          </a:p>
          <a:p>
            <a:pPr lvl="0" algn="just" rtl="1">
              <a:lnSpc>
                <a:spcPct val="107000"/>
              </a:lnSpc>
              <a:spcAft>
                <a:spcPts val="800"/>
              </a:spcAft>
              <a:buFont typeface="+mj-lt"/>
              <a:buAutoNum type="arabicPeriod"/>
            </a:pPr>
            <a:r>
              <a:rPr lang="ar-IQ" sz="2800" dirty="0">
                <a:latin typeface="Calibri" panose="020F0502020204030204" pitchFamily="34" charset="0"/>
                <a:ea typeface="Calibri" panose="020F0502020204030204" pitchFamily="34" charset="0"/>
                <a:cs typeface="Simplified Arabic" panose="02020603050405020304" pitchFamily="18" charset="-78"/>
              </a:rPr>
              <a:t>المعنى أو الفهم الاجرائي: وطبقاً لهذا المعنى فإن المعلومات المتعلقة بالرموز الشعائرية يمكن الحصول عليها عن طريق الاهتمام بتسجيل الخصائص الخارجية للرموز وافعال الافراد المرتبطة بها.</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algn="just" rtl="1">
              <a:spcAft>
                <a:spcPts val="800"/>
              </a:spcAft>
            </a:pPr>
            <a:r>
              <a:rPr lang="ar-IQ" sz="2400" b="1" dirty="0">
                <a:latin typeface="Calibri" panose="020F0502020204030204" pitchFamily="34" charset="0"/>
                <a:ea typeface="Calibri" panose="020F0502020204030204" pitchFamily="34" charset="0"/>
                <a:cs typeface="Simplified Arabic" panose="02020603050405020304" pitchFamily="18" charset="-78"/>
              </a:rPr>
              <a:t>النوع الأول: الرموز القائمة على الأسس</a:t>
            </a:r>
            <a:endParaRPr lang="en-US" dirty="0">
              <a:latin typeface="Calibri" panose="020F0502020204030204" pitchFamily="34" charset="0"/>
              <a:ea typeface="Calibri" panose="020F0502020204030204" pitchFamily="34" charset="0"/>
              <a:cs typeface="Arial" panose="020B0604020202020204" pitchFamily="34" charset="0"/>
            </a:endParaRPr>
          </a:p>
          <a:p>
            <a:pPr algn="just" rtl="1">
              <a:spcAft>
                <a:spcPts val="800"/>
              </a:spcAft>
            </a:pPr>
            <a:r>
              <a:rPr lang="ar-IQ" sz="2400" b="1" dirty="0">
                <a:latin typeface="Calibri" panose="020F0502020204030204" pitchFamily="34" charset="0"/>
                <a:ea typeface="Calibri" panose="020F0502020204030204" pitchFamily="34" charset="0"/>
                <a:cs typeface="Simplified Arabic" panose="02020603050405020304" pitchFamily="18" charset="-78"/>
              </a:rPr>
              <a:t>	</a:t>
            </a:r>
            <a:r>
              <a:rPr lang="ar-IQ" sz="2400" dirty="0">
                <a:latin typeface="Calibri" panose="020F0502020204030204" pitchFamily="34" charset="0"/>
                <a:ea typeface="Calibri" panose="020F0502020204030204" pitchFamily="34" charset="0"/>
                <a:cs typeface="Simplified Arabic" panose="02020603050405020304" pitchFamily="18" charset="-78"/>
              </a:rPr>
              <a:t>يشير </a:t>
            </a:r>
            <a:r>
              <a:rPr lang="ar-IQ" sz="24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400" dirty="0">
                <a:latin typeface="Calibri" panose="020F0502020204030204" pitchFamily="34" charset="0"/>
                <a:ea typeface="Calibri" panose="020F0502020204030204" pitchFamily="34" charset="0"/>
                <a:cs typeface="Simplified Arabic" panose="02020603050405020304" pitchFamily="18" charset="-78"/>
              </a:rPr>
              <a:t> إلى ثلاثة أنواع من الرموز القائمة على الأسس وهي: </a:t>
            </a:r>
            <a:endParaRPr lang="en-US" dirty="0">
              <a:latin typeface="Calibri" panose="020F0502020204030204" pitchFamily="34" charset="0"/>
              <a:ea typeface="Calibri" panose="020F0502020204030204" pitchFamily="34" charset="0"/>
              <a:cs typeface="Arial" panose="020B0604020202020204" pitchFamily="34" charset="0"/>
            </a:endParaRPr>
          </a:p>
          <a:p>
            <a:pPr lvl="0" algn="just" rtl="1">
              <a:buFont typeface="+mj-lt"/>
              <a:buAutoNum type="arabicPeriod"/>
            </a:pPr>
            <a:r>
              <a:rPr lang="ar-IQ" sz="2400" b="1" dirty="0">
                <a:latin typeface="Calibri" panose="020F0502020204030204" pitchFamily="34" charset="0"/>
                <a:ea typeface="Calibri" panose="020F0502020204030204" pitchFamily="34" charset="0"/>
                <a:cs typeface="Simplified Arabic" panose="02020603050405020304" pitchFamily="18" charset="-78"/>
              </a:rPr>
              <a:t>الأساس الاسمي</a:t>
            </a:r>
            <a:r>
              <a:rPr lang="ar-IQ" sz="2400" dirty="0">
                <a:latin typeface="Calibri" panose="020F0502020204030204" pitchFamily="34" charset="0"/>
                <a:ea typeface="Calibri" panose="020F0502020204030204" pitchFamily="34" charset="0"/>
                <a:cs typeface="Simplified Arabic" panose="02020603050405020304" pitchFamily="18" charset="-78"/>
              </a:rPr>
              <a:t>: ويرتبط بعملية تسمية الرموز، أي إضافة اسم معين للرمز له دلالات معينة.</a:t>
            </a:r>
            <a:endParaRPr lang="en-US" dirty="0">
              <a:latin typeface="Calibri" panose="020F0502020204030204" pitchFamily="34" charset="0"/>
              <a:ea typeface="Calibri" panose="020F0502020204030204" pitchFamily="34" charset="0"/>
              <a:cs typeface="Arial" panose="020B0604020202020204" pitchFamily="34" charset="0"/>
            </a:endParaRPr>
          </a:p>
          <a:p>
            <a:pPr lvl="0" algn="just" rtl="1">
              <a:buFont typeface="+mj-lt"/>
              <a:buAutoNum type="arabicPeriod"/>
            </a:pPr>
            <a:r>
              <a:rPr lang="ar-IQ" sz="2400" b="1" dirty="0">
                <a:latin typeface="Calibri" panose="020F0502020204030204" pitchFamily="34" charset="0"/>
                <a:ea typeface="Calibri" panose="020F0502020204030204" pitchFamily="34" charset="0"/>
                <a:cs typeface="Simplified Arabic" panose="02020603050405020304" pitchFamily="18" charset="-78"/>
              </a:rPr>
              <a:t>الأساس المادي</a:t>
            </a:r>
            <a:r>
              <a:rPr lang="ar-IQ" sz="2400" dirty="0">
                <a:latin typeface="Calibri" panose="020F0502020204030204" pitchFamily="34" charset="0"/>
                <a:ea typeface="Calibri" panose="020F0502020204030204" pitchFamily="34" charset="0"/>
                <a:cs typeface="Simplified Arabic" panose="02020603050405020304" pitchFamily="18" charset="-78"/>
              </a:rPr>
              <a:t>: ويتعلق بالخصائص المادية او الفيزيقية والكيميائية للرمز والتي تكون موضوعاً للإدراك الحسي خاصة في شعيرة معينة أو انها تكون مدركة ثقافياً.</a:t>
            </a:r>
            <a:endParaRPr lang="en-US" dirty="0">
              <a:latin typeface="Calibri" panose="020F0502020204030204" pitchFamily="34" charset="0"/>
              <a:ea typeface="Calibri" panose="020F0502020204030204" pitchFamily="34" charset="0"/>
              <a:cs typeface="Arial" panose="020B0604020202020204" pitchFamily="34" charset="0"/>
            </a:endParaRPr>
          </a:p>
          <a:p>
            <a:pPr lvl="0" algn="just" rtl="1">
              <a:spcAft>
                <a:spcPts val="800"/>
              </a:spcAft>
              <a:buFont typeface="+mj-lt"/>
              <a:buAutoNum type="arabicPeriod"/>
            </a:pPr>
            <a:r>
              <a:rPr lang="ar-IQ" sz="2400" b="1" dirty="0">
                <a:latin typeface="Calibri" panose="020F0502020204030204" pitchFamily="34" charset="0"/>
                <a:ea typeface="Calibri" panose="020F0502020204030204" pitchFamily="34" charset="0"/>
                <a:cs typeface="Simplified Arabic" panose="02020603050405020304" pitchFamily="18" charset="-78"/>
              </a:rPr>
              <a:t>الأساس الفني الصناعي</a:t>
            </a:r>
            <a:r>
              <a:rPr lang="ar-IQ" sz="2400" dirty="0">
                <a:latin typeface="Calibri" panose="020F0502020204030204" pitchFamily="34" charset="0"/>
                <a:ea typeface="Calibri" panose="020F0502020204030204" pitchFamily="34" charset="0"/>
                <a:cs typeface="Simplified Arabic" panose="02020603050405020304" pitchFamily="18" charset="-78"/>
              </a:rPr>
              <a:t>: والذي يتعلق بالتغيرات التقنية التي تطرأ على موضوع معين يستخدم في الأداء الشعائري او الشعيرة بواسطة نشاط هادف وقصدي يقوم به الافراد.</a:t>
            </a:r>
            <a:endParaRPr lang="en-US" dirty="0">
              <a:latin typeface="Calibri" panose="020F0502020204030204" pitchFamily="34" charset="0"/>
              <a:ea typeface="Calibri" panose="020F0502020204030204" pitchFamily="34" charset="0"/>
              <a:cs typeface="Arial" panose="020B0604020202020204" pitchFamily="34" charset="0"/>
            </a:endParaRPr>
          </a:p>
          <a:p>
            <a:pPr indent="457200" algn="just" rtl="1">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ويشير </a:t>
            </a:r>
            <a:r>
              <a:rPr lang="ar-IQ" sz="24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400" dirty="0">
                <a:latin typeface="Calibri" panose="020F0502020204030204" pitchFamily="34" charset="0"/>
                <a:ea typeface="Calibri" panose="020F0502020204030204" pitchFamily="34" charset="0"/>
                <a:cs typeface="Simplified Arabic" panose="02020603050405020304" pitchFamily="18" charset="-78"/>
              </a:rPr>
              <a:t> إلى احدى الشعائر التي تمارس في أحد المجتمعات بتنزانيا والتي يستخدم فيها دواء يسمى </a:t>
            </a:r>
            <a:r>
              <a:rPr lang="ar-IQ" sz="2400" dirty="0" err="1">
                <a:latin typeface="Calibri" panose="020F0502020204030204" pitchFamily="34" charset="0"/>
                <a:ea typeface="Calibri" panose="020F0502020204030204" pitchFamily="34" charset="0"/>
                <a:cs typeface="Simplified Arabic" panose="02020603050405020304" pitchFamily="18" charset="-78"/>
              </a:rPr>
              <a:t>اندوميلا</a:t>
            </a:r>
            <a:r>
              <a:rPr lang="ar-IQ" sz="2400" dirty="0">
                <a:latin typeface="Calibri" panose="020F0502020204030204" pitchFamily="34" charset="0"/>
                <a:ea typeface="Calibri" panose="020F0502020204030204" pitchFamily="34" charset="0"/>
                <a:cs typeface="Simplified Arabic" panose="02020603050405020304" pitchFamily="18" charset="-78"/>
              </a:rPr>
              <a:t> كرمز جوهري في شعيرة بلوغ أو نضج الفتاة.</a:t>
            </a:r>
            <a:endParaRPr lang="en-US" sz="2400" dirty="0">
              <a:latin typeface="Calibri" panose="020F0502020204030204" pitchFamily="34" charset="0"/>
              <a:ea typeface="Calibri" panose="020F0502020204030204" pitchFamily="34" charset="0"/>
              <a:cs typeface="Simplified Arabic" panose="02020603050405020304" pitchFamily="18" charset="-78"/>
            </a:endParaRPr>
          </a:p>
          <a:p>
            <a:pPr indent="0" algn="just" rtl="1">
              <a:spcAft>
                <a:spcPts val="800"/>
              </a:spcAft>
              <a:buNone/>
            </a:pPr>
            <a:r>
              <a:rPr lang="ar-SA" sz="2400" dirty="0">
                <a:latin typeface="Calibri" panose="020F0502020204030204" pitchFamily="34" charset="0"/>
                <a:ea typeface="Calibri" panose="020F0502020204030204" pitchFamily="34" charset="0"/>
                <a:cs typeface="Simplified Arabic" panose="02020603050405020304" pitchFamily="18" charset="-78"/>
              </a:rPr>
              <a:t>التحليل البنيوي: ان المنهج البنيوي القائم على تتبع العلاقات بين الوحدات أو الرموز المؤلفة للنسق الرمزي يعد العمل الأساسي والنهائي للباحث الذي لا يعتمد فقط على تأويلات الافراد ورصد افعالهم الاجتماعية، بل يهتم بالكشف عن علاقة كل رمز بالرموز الأخرى المؤلفة للنسق.</a:t>
            </a:r>
            <a:endParaRPr lang="en-US" sz="2400" dirty="0">
              <a:latin typeface="Calibri" panose="020F0502020204030204" pitchFamily="34" charset="0"/>
              <a:ea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xmlns=""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وعلى الرغم من ان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 ميز بين المناهج المختلفة التأويلية والاجرائية والبنيوية، نجد انه يستخدمها في وحدة واحدة من خلال التحليل الرمزي النهائي الذي يقدمه. فهو يعرض لتأويلات الإخباريين أو المواطنين ويلاحظ افعالهم ويسجل اقوالهم البنائية المتقابلة الموجودة بين الرموز المؤلفة للشعيرة. فمن خلال التحليل الرمزي يركز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 على الرموز كأداة جوهرية لفهم الشعيرة منطلقاً من مبدأ أنه طالما أن الرموز المهيمنة تتسم بتعدد المعاني فإنه لا يمكن فهم شعيرة واحدة بالذات دون وضعها في المضمون العام أو البناء الشعائري للمجتمع ككل، والذي من خلاله –أي ذلك الفهم-يمكن فهم المجتمع ككل.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336477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30</TotalTime>
  <Words>509</Words>
  <Application>Microsoft Office PowerPoint</Application>
  <PresentationFormat>مخصص</PresentationFormat>
  <Paragraphs>22</Paragraphs>
  <Slides>6</Slides>
  <Notes>0</Notes>
  <HiddenSlides>0</HiddenSlides>
  <MMClips>0</MMClips>
  <ScaleCrop>false</ScaleCrop>
  <HeadingPairs>
    <vt:vector size="4" baseType="variant">
      <vt:variant>
        <vt:lpstr>سمة</vt:lpstr>
      </vt:variant>
      <vt:variant>
        <vt:i4>1</vt:i4>
      </vt:variant>
      <vt:variant>
        <vt:lpstr>عناوين الشرائح</vt:lpstr>
      </vt:variant>
      <vt:variant>
        <vt:i4>6</vt:i4>
      </vt:variant>
    </vt:vector>
  </HeadingPairs>
  <TitlesOfParts>
    <vt:vector size="7" baseType="lpstr">
      <vt:lpstr>Facet</vt:lpstr>
      <vt:lpstr>الشريحة 1</vt:lpstr>
      <vt:lpstr>الشريحة 2</vt:lpstr>
      <vt:lpstr>الشريحة 3</vt:lpstr>
      <vt:lpstr>الشريحة 4</vt:lpstr>
      <vt:lpstr>الشريحة 5</vt:lpstr>
      <vt:lpstr>الشريحة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admin castle</cp:lastModifiedBy>
  <cp:revision>10</cp:revision>
  <dcterms:created xsi:type="dcterms:W3CDTF">1980-01-01T20:09:53Z</dcterms:created>
  <dcterms:modified xsi:type="dcterms:W3CDTF">2020-05-06T19:39:36Z</dcterms:modified>
</cp:coreProperties>
</file>