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198"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pPr/>
              <a:t>5/6/2020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err="1" smtClean="0">
                <a:latin typeface="Arial" panose="020B0604020202020204" pitchFamily="34" charset="0"/>
                <a:cs typeface="Arial" panose="020B0604020202020204" pitchFamily="34" charset="0"/>
              </a:rPr>
              <a:t>الثالثة </a:t>
            </a:r>
            <a:r>
              <a:rPr lang="ar-IQ" sz="3200" b="1" dirty="0" smtClean="0">
                <a:latin typeface="Arial" panose="020B0604020202020204" pitchFamily="34" charset="0"/>
                <a:cs typeface="Arial" panose="020B0604020202020204" pitchFamily="34" charset="0"/>
              </a:rPr>
              <a:t>: </a:t>
            </a:r>
            <a:r>
              <a:rPr lang="ar-IQ" sz="3200" b="1" dirty="0">
                <a:latin typeface="Arial" panose="020B0604020202020204" pitchFamily="34" charset="0"/>
                <a:cs typeface="Arial" panose="020B0604020202020204" pitchFamily="34" charset="0"/>
              </a:rPr>
              <a:t>مادة </a:t>
            </a:r>
            <a:r>
              <a:rPr lang="ar-IQ" sz="3200" b="1" dirty="0" smtClean="0">
                <a:latin typeface="Arial" panose="020B0604020202020204" pitchFamily="34" charset="0"/>
                <a:cs typeface="Arial" panose="020B0604020202020204" pitchFamily="34" charset="0"/>
              </a:rPr>
              <a:t>الانثروبولوجيا الرمزية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مدرس </a:t>
            </a:r>
            <a:r>
              <a:rPr lang="ar-IQ" sz="3200" b="1" dirty="0">
                <a:latin typeface="Arial" panose="020B0604020202020204" pitchFamily="34" charset="0"/>
                <a:cs typeface="Arial" panose="020B0604020202020204" pitchFamily="34" charset="0"/>
              </a:rPr>
              <a:t>المادة: </a:t>
            </a:r>
            <a:r>
              <a:rPr lang="ar-IQ" sz="3200" b="1" dirty="0" err="1" smtClean="0">
                <a:latin typeface="Arial" panose="020B0604020202020204" pitchFamily="34" charset="0"/>
                <a:cs typeface="Arial" panose="020B0604020202020204" pitchFamily="34" charset="0"/>
              </a:rPr>
              <a:t>م .</a:t>
            </a:r>
            <a:r>
              <a:rPr lang="ar-IQ" sz="3200" b="1" dirty="0" smtClean="0">
                <a:latin typeface="Arial" panose="020B0604020202020204" pitchFamily="34" charset="0"/>
                <a:cs typeface="Arial" panose="020B0604020202020204" pitchFamily="34" charset="0"/>
              </a:rPr>
              <a:t> هدى كريم </a:t>
            </a:r>
            <a:r>
              <a:rPr lang="ar-IQ" sz="3200" b="1" dirty="0" err="1" smtClean="0">
                <a:latin typeface="Arial" panose="020B0604020202020204" pitchFamily="34" charset="0"/>
                <a:cs typeface="Arial" panose="020B0604020202020204" pitchFamily="34" charset="0"/>
              </a:rPr>
              <a:t>مطلك</a:t>
            </a:r>
            <a:r>
              <a:rPr lang="ar-IQ" sz="3200" b="1"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23</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التأويلية الرمزية/ الرموز الشعائرية</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استمراراً للجهود العلمية المبذولة في مجال الانثروبولوجيا الرمزية وتفادياً للانتقادات التي وجهت للرواد السابقين، عمل فيكتور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على تطوير بعض الأفكار والنظريات وكذلك المفاهيم العلمية، وأن كان من منظور يركز على الشعيرة كمدخل هام لدراسة المجتمع والثقافة. وينعكس هذا الاهتمام في الدراسات التي اضطلع بها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مثل رموز في شعيرة افريقية، وغابة من الرموز، جوانب من شعيرة </a:t>
            </a:r>
            <a:r>
              <a:rPr lang="ar-IQ" sz="2800" dirty="0" err="1">
                <a:latin typeface="Calibri" panose="020F0502020204030204" pitchFamily="34" charset="0"/>
                <a:ea typeface="Calibri" panose="020F0502020204030204" pitchFamily="34" charset="0"/>
                <a:cs typeface="Simplified Arabic" panose="02020603050405020304" pitchFamily="18" charset="-78"/>
              </a:rPr>
              <a:t>ديمبو</a:t>
            </a:r>
            <a:r>
              <a:rPr lang="ar-IQ" sz="2800" dirty="0">
                <a:latin typeface="Calibri" panose="020F0502020204030204" pitchFamily="34" charset="0"/>
                <a:ea typeface="Calibri" panose="020F0502020204030204" pitchFamily="34" charset="0"/>
                <a:cs typeface="Simplified Arabic" panose="02020603050405020304" pitchFamily="18" charset="-78"/>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r>
              <a:rPr lang="ar-IQ" sz="2800" dirty="0">
                <a:ea typeface="Calibri" panose="020F0502020204030204" pitchFamily="34" charset="0"/>
                <a:cs typeface="Simplified Arabic" panose="02020603050405020304" pitchFamily="18" charset="-78"/>
              </a:rPr>
              <a:t>استطاع </a:t>
            </a:r>
            <a:r>
              <a:rPr lang="ar-IQ" sz="2800" dirty="0" err="1">
                <a:ea typeface="Calibri" panose="020F0502020204030204" pitchFamily="34" charset="0"/>
                <a:cs typeface="Simplified Arabic" panose="02020603050405020304" pitchFamily="18" charset="-78"/>
              </a:rPr>
              <a:t>تيرنر</a:t>
            </a:r>
            <a:r>
              <a:rPr lang="ar-IQ" sz="2800" dirty="0">
                <a:ea typeface="Calibri" panose="020F0502020204030204" pitchFamily="34" charset="0"/>
                <a:cs typeface="Simplified Arabic" panose="02020603050405020304" pitchFamily="18" charset="-78"/>
              </a:rPr>
              <a:t> في دراسته للرموز الشعائرية توظيف عدد كبير من المداخل والنظريات التي أثرت معالجته للرموز فقد استند إلى آراء دور </a:t>
            </a:r>
            <a:r>
              <a:rPr lang="ar-IQ" sz="2800" dirty="0" err="1">
                <a:ea typeface="Calibri" panose="020F0502020204030204" pitchFamily="34" charset="0"/>
                <a:cs typeface="Simplified Arabic" panose="02020603050405020304" pitchFamily="18" charset="-78"/>
              </a:rPr>
              <a:t>كايم</a:t>
            </a:r>
            <a:r>
              <a:rPr lang="ar-IQ" sz="2800" dirty="0">
                <a:ea typeface="Calibri" panose="020F0502020204030204" pitchFamily="34" charset="0"/>
                <a:cs typeface="Simplified Arabic" panose="02020603050405020304" pitchFamily="18" charset="-78"/>
              </a:rPr>
              <a:t> وماكس جلمان فيما يتعلق بالتضامن الاجتماعي، كما اعتمد على بعض مفاهيم التحليل البنيوي عند كلود ليفي شتراوس وخاصة التي تناقش العلاقة الثنائية بين الوحدات أو الرموز المؤلفة للنسق.</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هذا بالإضافة إلى توظيف أفكار كارل ماركس وبالتحديد تلك التي تتعلق بعدم التوازن في العلاقات الاجتماعية كما هي الحال في وجود صراع بين مكونات المجتمع. ولعل اعتماد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على نظرية فان </a:t>
            </a:r>
            <a:r>
              <a:rPr lang="ar-IQ" sz="2800" dirty="0" err="1">
                <a:latin typeface="Calibri" panose="020F0502020204030204" pitchFamily="34" charset="0"/>
                <a:ea typeface="Calibri" panose="020F0502020204030204" pitchFamily="34" charset="0"/>
                <a:cs typeface="Simplified Arabic" panose="02020603050405020304" pitchFamily="18" charset="-78"/>
              </a:rPr>
              <a:t>جينيت</a:t>
            </a:r>
            <a:r>
              <a:rPr lang="ar-IQ" sz="2800" dirty="0">
                <a:latin typeface="Calibri" panose="020F0502020204030204" pitchFamily="34" charset="0"/>
                <a:ea typeface="Calibri" panose="020F0502020204030204" pitchFamily="34" charset="0"/>
                <a:cs typeface="Simplified Arabic" panose="02020603050405020304" pitchFamily="18" charset="-78"/>
              </a:rPr>
              <a:t> حول شعائر المرور التي تنقسم إلى ثلاث مرحل هي: الانفصال، والتجول أو الانتقال، والاتحاد، كان له تأثير واضح في معالجته للرموز المرتبطة بالمرحلة الانتقالية التي يطلق عليها </a:t>
            </a:r>
            <a:r>
              <a:rPr lang="en-US" sz="2800" dirty="0">
                <a:latin typeface="Simplified Arabic" panose="02020603050405020304" pitchFamily="18" charset="-78"/>
                <a:ea typeface="Calibri" panose="020F0502020204030204" pitchFamily="34" charset="0"/>
                <a:cs typeface="Arial" panose="020B0604020202020204" pitchFamily="34" charset="0"/>
              </a:rPr>
              <a:t>Liminality</a:t>
            </a:r>
            <a:r>
              <a:rPr lang="ar-IQ" sz="2800" dirty="0">
                <a:latin typeface="Calibri" panose="020F0502020204030204" pitchFamily="34" charset="0"/>
                <a:ea typeface="Calibri" panose="020F0502020204030204" pitchFamily="34" charset="0"/>
                <a:cs typeface="Simplified Arabic" panose="02020603050405020304" pitchFamily="18" charset="-78"/>
              </a:rPr>
              <a:t> أو الهامشية التي ارتبطت به –أي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-ارتباطاً كبيراً.</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يُعرف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الشعيرة على أنها "سياق </a:t>
            </a:r>
            <a:r>
              <a:rPr lang="ar-IQ" sz="2800" dirty="0" err="1">
                <a:latin typeface="Calibri" panose="020F0502020204030204" pitchFamily="34" charset="0"/>
                <a:ea typeface="Calibri" panose="020F0502020204030204" pitchFamily="34" charset="0"/>
                <a:cs typeface="Simplified Arabic" panose="02020603050405020304" pitchFamily="18" charset="-78"/>
              </a:rPr>
              <a:t>منمط</a:t>
            </a:r>
            <a:r>
              <a:rPr lang="ar-IQ" sz="2800" dirty="0">
                <a:latin typeface="Calibri" panose="020F0502020204030204" pitchFamily="34" charset="0"/>
                <a:ea typeface="Calibri" panose="020F0502020204030204" pitchFamily="34" charset="0"/>
                <a:cs typeface="Simplified Arabic" panose="02020603050405020304" pitchFamily="18" charset="-78"/>
              </a:rPr>
              <a:t> من الأنشطة التي تتضمن الإشارات أو الإيماءات والكلمات والموضوعات التي تمارس في مكان محدد ومخصص بغرض التأثير في الكائنات فوق الطبيعية لصالح أهداف واهتمامات الفاعلين.</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ويركز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على الخاصية المعنوية للرموز، وهو يعتبر الرمز الشعائري أصغر وحدة في الشعيرة والذي يضفي خصائص معينة على السلوك الشعائري، وهو أي الرموز الوحدة المطلقة للبناء الخاص في مضمون شعائري. وبناء المعنى عند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يشير الى العلاقات بين الإشارات والرموز والاشياء التي تشير اليها. ويعرف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الرمز معتمداً على تعريف قاموس أكسفورد بأنه "شيء متفق عليه بالأجماع العام على انه يمثل او يستدعي شيئا اخر بشكل طبيعي من خلال امتلاك صفات مماثلة او من خلال الارتباط في الواقع او الفكري".</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ويرجع الفضل الى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في وضع نوعين من التصنيفات الهامة للرموز، النوع الأول يتعلق بالأسس التي نقوم عليها معاني الرموز، بينما النوع الثاني يرتبط بطبيعة الغرض او الهدف من الرمز، بمعنى هل هو هدف في حد ذاته ام مجرد وسيلة لأهداف أخرى. وهنا سوف نبين هذين النوعين وكما يأتي: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النوع الأول: الرموز القائمة على الأسس</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	</a:t>
            </a:r>
            <a:r>
              <a:rPr lang="ar-IQ" sz="2400" dirty="0">
                <a:latin typeface="Calibri" panose="020F0502020204030204" pitchFamily="34" charset="0"/>
                <a:ea typeface="Calibri" panose="020F0502020204030204" pitchFamily="34" charset="0"/>
                <a:cs typeface="Simplified Arabic" panose="02020603050405020304" pitchFamily="18" charset="-78"/>
              </a:rPr>
              <a:t>يشير </a:t>
            </a:r>
            <a:r>
              <a:rPr lang="ar-IQ" sz="24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400" dirty="0">
                <a:latin typeface="Calibri" panose="020F0502020204030204" pitchFamily="34" charset="0"/>
                <a:ea typeface="Calibri" panose="020F0502020204030204" pitchFamily="34" charset="0"/>
                <a:cs typeface="Simplified Arabic" panose="02020603050405020304" pitchFamily="18" charset="-78"/>
              </a:rPr>
              <a:t> إلى ثلاثة أنواع من الرموز القائمة على الأسس وهي: </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الاسمي</a:t>
            </a:r>
            <a:r>
              <a:rPr lang="ar-IQ" sz="2400" dirty="0">
                <a:latin typeface="Calibri" panose="020F0502020204030204" pitchFamily="34" charset="0"/>
                <a:ea typeface="Calibri" panose="020F0502020204030204" pitchFamily="34" charset="0"/>
                <a:cs typeface="Simplified Arabic" panose="02020603050405020304" pitchFamily="18" charset="-78"/>
              </a:rPr>
              <a:t>: ويرتبط بعملية تسمية الرموز، أي إضافة اسم معين للرمز له دلالات معينة.</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المادي</a:t>
            </a:r>
            <a:r>
              <a:rPr lang="ar-IQ" sz="2400" dirty="0">
                <a:latin typeface="Calibri" panose="020F0502020204030204" pitchFamily="34" charset="0"/>
                <a:ea typeface="Calibri" panose="020F0502020204030204" pitchFamily="34" charset="0"/>
                <a:cs typeface="Simplified Arabic" panose="02020603050405020304" pitchFamily="18" charset="-78"/>
              </a:rPr>
              <a:t>: ويتعلق بالخصائص المادية او الفيزيقية والكيميائية للرمز والتي تكون موضوعاً للإدراك الحسي خاصة في شعيرة معينة أو انها تكون مدركة ثقافياً.</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spcAft>
                <a:spcPts val="800"/>
              </a:spcAft>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الفني الصناعي</a:t>
            </a:r>
            <a:r>
              <a:rPr lang="ar-IQ" sz="2400" dirty="0">
                <a:latin typeface="Calibri" panose="020F0502020204030204" pitchFamily="34" charset="0"/>
                <a:ea typeface="Calibri" panose="020F0502020204030204" pitchFamily="34" charset="0"/>
                <a:cs typeface="Simplified Arabic" panose="02020603050405020304" pitchFamily="18" charset="-78"/>
              </a:rPr>
              <a:t>: والذي يتعلق بالتغيرات التقنية التي تطرأ على موضوع معين يستخدم في الأداء الشعائري او الشعيرة بواسطة نشاط هادف وقصدي يقوم به الافراد.</a:t>
            </a:r>
            <a:endParaRPr lang="en-US" dirty="0">
              <a:latin typeface="Calibri" panose="020F0502020204030204" pitchFamily="34" charset="0"/>
              <a:ea typeface="Calibri" panose="020F0502020204030204" pitchFamily="34" charset="0"/>
              <a:cs typeface="Arial" panose="020B0604020202020204" pitchFamily="34" charset="0"/>
            </a:endParaRPr>
          </a:p>
          <a:p>
            <a:pPr indent="457200" algn="just" rtl="1">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ويشير </a:t>
            </a:r>
            <a:r>
              <a:rPr lang="ar-IQ" sz="24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400" dirty="0">
                <a:latin typeface="Calibri" panose="020F0502020204030204" pitchFamily="34" charset="0"/>
                <a:ea typeface="Calibri" panose="020F0502020204030204" pitchFamily="34" charset="0"/>
                <a:cs typeface="Simplified Arabic" panose="02020603050405020304" pitchFamily="18" charset="-78"/>
              </a:rPr>
              <a:t> إلى احدى الشعائر التي تمارس في أحد المجتمعات بتنزانيا والتي يستخدم فيها دواء يسمى </a:t>
            </a:r>
            <a:r>
              <a:rPr lang="ar-IQ" sz="2400" dirty="0" err="1">
                <a:latin typeface="Calibri" panose="020F0502020204030204" pitchFamily="34" charset="0"/>
                <a:ea typeface="Calibri" panose="020F0502020204030204" pitchFamily="34" charset="0"/>
                <a:cs typeface="Simplified Arabic" panose="02020603050405020304" pitchFamily="18" charset="-78"/>
              </a:rPr>
              <a:t>اندوميلا</a:t>
            </a:r>
            <a:r>
              <a:rPr lang="ar-IQ" sz="2400" dirty="0">
                <a:latin typeface="Calibri" panose="020F0502020204030204" pitchFamily="34" charset="0"/>
                <a:ea typeface="Calibri" panose="020F0502020204030204" pitchFamily="34" charset="0"/>
                <a:cs typeface="Simplified Arabic" panose="02020603050405020304" pitchFamily="18" charset="-78"/>
              </a:rPr>
              <a:t> كرمز جوهري في شعيرة بلوغ أو نضج الفتاة.</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النوع الثاني: الرموز القائمة على الأهمية والهدف</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mj-lt"/>
              <a:buAutoNum type="arabicPeriod"/>
            </a:pPr>
            <a:r>
              <a:rPr lang="ar-IQ" sz="2800" b="1" dirty="0">
                <a:latin typeface="Calibri" panose="020F0502020204030204" pitchFamily="34" charset="0"/>
                <a:ea typeface="Calibri" panose="020F0502020204030204" pitchFamily="34" charset="0"/>
                <a:cs typeface="Simplified Arabic" panose="02020603050405020304" pitchFamily="18" charset="-78"/>
              </a:rPr>
              <a:t>الرموز المهيمنة</a:t>
            </a:r>
            <a:r>
              <a:rPr lang="ar-IQ" sz="2800" dirty="0">
                <a:latin typeface="Calibri" panose="020F0502020204030204" pitchFamily="34" charset="0"/>
                <a:ea typeface="Calibri" panose="020F0502020204030204" pitchFamily="34" charset="0"/>
                <a:cs typeface="Simplified Arabic" panose="02020603050405020304" pitchFamily="18" charset="-78"/>
              </a:rPr>
              <a:t>: وهي تعتبر اهدافاً في حد ذاتها سواء كانت هذه الرموز متضمنة في الشعائر او مستخدمة في التفاعل الاجتماعي. وتتسم هذه الرموز ببعض الخصائص مثل:</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pPr>
            <a:r>
              <a:rPr lang="ar-IQ" sz="2800" dirty="0">
                <a:latin typeface="Calibri" panose="020F0502020204030204" pitchFamily="34" charset="0"/>
                <a:ea typeface="Calibri" panose="020F0502020204030204" pitchFamily="34" charset="0"/>
                <a:cs typeface="Simplified Arabic" panose="02020603050405020304" pitchFamily="18" charset="-78"/>
              </a:rPr>
              <a:t>التكثيف: والتي تجمع في هذه الخاصية بين الرموز المرجعية والمكثفة التي تحدث عنها </a:t>
            </a:r>
            <a:r>
              <a:rPr lang="ar-IQ" sz="2800" dirty="0" err="1">
                <a:latin typeface="Calibri" panose="020F0502020204030204" pitchFamily="34" charset="0"/>
                <a:ea typeface="Calibri" panose="020F0502020204030204" pitchFamily="34" charset="0"/>
                <a:cs typeface="Simplified Arabic" panose="02020603050405020304" pitchFamily="18" charset="-78"/>
              </a:rPr>
              <a:t>سابير</a:t>
            </a:r>
            <a:r>
              <a:rPr lang="ar-IQ" sz="2800" dirty="0">
                <a:latin typeface="Calibri" panose="020F0502020204030204" pitchFamily="34" charset="0"/>
                <a:ea typeface="Calibri" panose="020F0502020204030204" pitchFamily="34" charset="0"/>
                <a:cs typeface="Simplified Arabic" panose="02020603050405020304" pitchFamily="18" charset="-78"/>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pPr>
            <a:r>
              <a:rPr lang="ar-IQ" sz="2800" dirty="0">
                <a:latin typeface="Calibri" panose="020F0502020204030204" pitchFamily="34" charset="0"/>
                <a:ea typeface="Calibri" panose="020F0502020204030204" pitchFamily="34" charset="0"/>
                <a:cs typeface="Simplified Arabic" panose="02020603050405020304" pitchFamily="18" charset="-78"/>
              </a:rPr>
              <a:t>الوحدة: بمعنى ان رمز واحد يجمع أكثر من معنى مثل شجرة اللبن في مجتمع </a:t>
            </a:r>
            <a:r>
              <a:rPr lang="ar-IQ" sz="2800" dirty="0" err="1">
                <a:latin typeface="Calibri" panose="020F0502020204030204" pitchFamily="34" charset="0"/>
                <a:ea typeface="Calibri" panose="020F0502020204030204" pitchFamily="34" charset="0"/>
                <a:cs typeface="Simplified Arabic" panose="02020603050405020304" pitchFamily="18" charset="-78"/>
              </a:rPr>
              <a:t>ديمبو</a:t>
            </a:r>
            <a:r>
              <a:rPr lang="ar-IQ" sz="2800" dirty="0">
                <a:latin typeface="Calibri" panose="020F0502020204030204" pitchFamily="34" charset="0"/>
                <a:ea typeface="Calibri" panose="020F0502020204030204" pitchFamily="34" charset="0"/>
                <a:cs typeface="Simplified Arabic" panose="02020603050405020304" pitchFamily="18" charset="-78"/>
              </a:rPr>
              <a:t> التي ترمز الى الامومة والى الحنان وغيرها.</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800"/>
              </a:spcAft>
              <a:buFont typeface="Symbol" panose="05050102010706020507" pitchFamily="18" charset="2"/>
              <a:buChar char=""/>
            </a:pPr>
            <a:r>
              <a:rPr lang="ar-IQ" sz="2800" dirty="0">
                <a:latin typeface="Calibri" panose="020F0502020204030204" pitchFamily="34" charset="0"/>
                <a:ea typeface="Calibri" panose="020F0502020204030204" pitchFamily="34" charset="0"/>
                <a:cs typeface="Simplified Arabic" panose="02020603050405020304" pitchFamily="18" charset="-78"/>
              </a:rPr>
              <a:t>قطبية المعنى: حيث يكون لبعض الرموز قطبين قطب خارجي ظاهر وقطب داخلي </a:t>
            </a:r>
            <a:r>
              <a:rPr lang="ar-IQ" sz="2800" dirty="0" err="1">
                <a:latin typeface="Calibri" panose="020F0502020204030204" pitchFamily="34" charset="0"/>
                <a:ea typeface="Calibri" panose="020F0502020204030204" pitchFamily="34" charset="0"/>
                <a:cs typeface="Simplified Arabic" panose="02020603050405020304" pitchFamily="18" charset="-78"/>
              </a:rPr>
              <a:t>أيدلوجي</a:t>
            </a:r>
            <a:r>
              <a:rPr lang="ar-IQ" sz="2800" dirty="0">
                <a:latin typeface="Calibri" panose="020F0502020204030204" pitchFamily="34" charset="0"/>
                <a:ea typeface="Calibri" panose="020F0502020204030204" pitchFamily="34" charset="0"/>
                <a:cs typeface="Simplified Arabic" panose="02020603050405020304" pitchFamily="18" charset="-78"/>
              </a:rPr>
              <a:t> او معرفي.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lvl="0" indent="0" algn="just" rtl="1">
              <a:lnSpc>
                <a:spcPct val="150000"/>
              </a:lnSpc>
              <a:spcAft>
                <a:spcPts val="800"/>
              </a:spcAft>
              <a:buNone/>
            </a:pPr>
            <a:r>
              <a:rPr lang="ar-IQ" sz="2800" b="1" dirty="0">
                <a:latin typeface="Calibri" panose="020F0502020204030204" pitchFamily="34" charset="0"/>
                <a:ea typeface="Calibri" panose="020F0502020204030204" pitchFamily="34" charset="0"/>
                <a:cs typeface="Simplified Arabic" panose="02020603050405020304" pitchFamily="18" charset="-78"/>
              </a:rPr>
              <a:t>الرموز </a:t>
            </a:r>
            <a:r>
              <a:rPr lang="ar-IQ" sz="2800" b="1" dirty="0" err="1">
                <a:latin typeface="Calibri" panose="020F0502020204030204" pitchFamily="34" charset="0"/>
                <a:ea typeface="Calibri" panose="020F0502020204030204" pitchFamily="34" charset="0"/>
                <a:cs typeface="Simplified Arabic" panose="02020603050405020304" pitchFamily="18" charset="-78"/>
              </a:rPr>
              <a:t>الوسيلية</a:t>
            </a:r>
            <a:r>
              <a:rPr lang="ar-IQ" sz="2800" b="1" dirty="0">
                <a:latin typeface="Calibri" panose="020F0502020204030204" pitchFamily="34" charset="0"/>
                <a:ea typeface="Calibri" panose="020F0502020204030204" pitchFamily="34" charset="0"/>
                <a:cs typeface="Simplified Arabic" panose="02020603050405020304" pitchFamily="18" charset="-78"/>
              </a:rPr>
              <a:t>:</a:t>
            </a:r>
            <a:r>
              <a:rPr lang="ar-IQ" sz="2800" dirty="0">
                <a:latin typeface="Calibri" panose="020F0502020204030204" pitchFamily="34" charset="0"/>
                <a:ea typeface="Calibri" panose="020F0502020204030204" pitchFamily="34" charset="0"/>
                <a:cs typeface="Simplified Arabic" panose="02020603050405020304" pitchFamily="18" charset="-78"/>
              </a:rPr>
              <a:t> هي رموز تستخدم كوسائل لتحقيق الاغراض والاهداف الاساسية في شعيرة معينة او في التفاعل الاجتماعي. ويقول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انها لا تكتسب اهميتها من حيث هي رموز في حد ذاتها بل من حيث هي وسائل لأغراض واهداف محددة مثل شعيرة تخصيب النساء في مجتمع </a:t>
            </a:r>
            <a:r>
              <a:rPr lang="ar-IQ" sz="2800" dirty="0" err="1">
                <a:latin typeface="Calibri" panose="020F0502020204030204" pitchFamily="34" charset="0"/>
                <a:ea typeface="Calibri" panose="020F0502020204030204" pitchFamily="34" charset="0"/>
                <a:cs typeface="Simplified Arabic" panose="02020603050405020304" pitchFamily="18" charset="-78"/>
              </a:rPr>
              <a:t>ديمبو</a:t>
            </a:r>
            <a:r>
              <a:rPr lang="ar-IQ" sz="2800" dirty="0">
                <a:latin typeface="Calibri" panose="020F0502020204030204" pitchFamily="34" charset="0"/>
                <a:ea typeface="Calibri" panose="020F0502020204030204" pitchFamily="34" charset="0"/>
                <a:cs typeface="Simplified Arabic" panose="02020603050405020304" pitchFamily="18" charset="-78"/>
              </a:rPr>
              <a:t> والتي تستخدم اجزاء من اشجار محملة بالثمار كوسيلة لتخصيب النساء حيث يعتقد مجتمع </a:t>
            </a:r>
            <a:r>
              <a:rPr lang="ar-IQ" sz="2800" dirty="0" err="1">
                <a:latin typeface="Calibri" panose="020F0502020204030204" pitchFamily="34" charset="0"/>
                <a:ea typeface="Calibri" panose="020F0502020204030204" pitchFamily="34" charset="0"/>
                <a:cs typeface="Simplified Arabic" panose="02020603050405020304" pitchFamily="18" charset="-78"/>
              </a:rPr>
              <a:t>ديمبو</a:t>
            </a:r>
            <a:r>
              <a:rPr lang="ar-IQ" sz="2800" dirty="0">
                <a:latin typeface="Calibri" panose="020F0502020204030204" pitchFamily="34" charset="0"/>
                <a:ea typeface="Calibri" panose="020F0502020204030204" pitchFamily="34" charset="0"/>
                <a:cs typeface="Simplified Arabic" panose="02020603050405020304" pitchFamily="18" charset="-78"/>
              </a:rPr>
              <a:t> ان الثمار ترمز الى الاطفال وعلى هذا الاساس ينظر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لهذه الثمار على انها رموز وسيليه تستخدم لتحقيق هدف اساسي للشعيرة وهو تخصيب النساء.</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TotalTime>
  <Words>588</Words>
  <Application>Microsoft Office PowerPoint</Application>
  <PresentationFormat>مخصص</PresentationFormat>
  <Paragraphs>25</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Facet</vt:lpstr>
      <vt:lpstr>الشريحة 1</vt:lpstr>
      <vt:lpstr>الشريحة 2</vt:lpstr>
      <vt:lpstr>الشريحة 3</vt:lpstr>
      <vt:lpstr>الشريحة 4</vt:lpstr>
      <vt:lpstr>الشريحة 5</vt:lpstr>
      <vt:lpstr>الشريحة 6</vt:lpstr>
      <vt:lpstr>الشريحة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admin castle</cp:lastModifiedBy>
  <cp:revision>9</cp:revision>
  <dcterms:created xsi:type="dcterms:W3CDTF">1980-01-01T20:09:53Z</dcterms:created>
  <dcterms:modified xsi:type="dcterms:W3CDTF">2020-05-06T19:38:41Z</dcterms:modified>
</cp:coreProperties>
</file>