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dirty="0">
                <a:latin typeface="Arial" panose="020B0604020202020204" pitchFamily="34" charset="0"/>
                <a:cs typeface="Arial" panose="020B0604020202020204" pitchFamily="34" charset="0"/>
              </a:rPr>
              <a:t>المادة: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22</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المنهج الاثنوجرافي المكثف وتأويل النص</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يُخضع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منهجه العلمي لطبيعة الدراسة التأويلية الرمزية التي يهدف إلى تحقيقها، فهو من ناحية يهتم بتحليل أنساق المعنى المتضمنة في الرموز، ومن ناحية أخرى يربط أنساق المعنى بالعمليات الاجتماعية وأنماط التفاعل الاجتماعي. </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وطالما أن موضوع الدراسة هو نسيج المعاني والرموز المؤلفة للثقافة والموجه للفعل الاجتماعي فإنه يتطلب ليس العلم التجريبي الذي يبحث عن القانون والأسباب التي ينجم عنها نتائج معينة، بل يتطلب التحليل الوصفي التأويلي الذي يبحث عن المعنى. ومن أجل تفسير المعنى فإن الانثروبولوجي يبحث عنه بين الناس في تفاعلهم الاجتماعي، إذ ان هؤلاء الناس هم الذين أضافوا أو فرضوا المعنى على الأفعال والموضوعات والظواهر التي يتعاملون معها.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ومن منطلق اهتمام </a:t>
            </a:r>
            <a:r>
              <a:rPr lang="ar-IQ" sz="28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بدراسة المعاني المتضمنة في الرموز أو الأفعال أو الأحداث أو الموضوعات، فإنه طور الدراسة الاثنوجرافية وعمقها وجعل منها منهجاً أطلق علية الوصف المكثف، الذي هو جوهر المدخل التأويلي الرمزي. ويحدد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أربع خصائص هامة تميز الوصف الاثنوجرافي المكثف وهي: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أولاً:</a:t>
            </a:r>
            <a:r>
              <a:rPr lang="ar-IQ" sz="2800" dirty="0">
                <a:latin typeface="Calibri" panose="020F0502020204030204" pitchFamily="34" charset="0"/>
                <a:ea typeface="Calibri" panose="020F0502020204030204" pitchFamily="34" charset="0"/>
                <a:cs typeface="Simplified Arabic" panose="02020603050405020304" pitchFamily="18" charset="-78"/>
              </a:rPr>
              <a:t> أنه تأويلي.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ثانياً:</a:t>
            </a:r>
            <a:r>
              <a:rPr lang="ar-IQ" sz="2800" dirty="0">
                <a:latin typeface="Calibri" panose="020F0502020204030204" pitchFamily="34" charset="0"/>
                <a:ea typeface="Calibri" panose="020F0502020204030204" pitchFamily="34" charset="0"/>
                <a:cs typeface="Simplified Arabic" panose="02020603050405020304" pitchFamily="18" charset="-78"/>
              </a:rPr>
              <a:t> أن ما يؤوله أو يفسره هو في سياق الخطاب الاجتماعي.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ثالثاً</a:t>
            </a:r>
            <a:r>
              <a:rPr lang="ar-IQ" sz="2800" dirty="0">
                <a:latin typeface="Calibri" panose="020F0502020204030204" pitchFamily="34" charset="0"/>
                <a:ea typeface="Calibri" panose="020F0502020204030204" pitchFamily="34" charset="0"/>
                <a:cs typeface="Simplified Arabic" panose="02020603050405020304" pitchFamily="18" charset="-78"/>
              </a:rPr>
              <a:t>: التأويل يتضمن محاولة تأمين أو حماية ما "يقال" في مثل هذا الخطاب الاجتماعي من المواقف أو الظروف التي يمكن أن تمحوه، وذلك من خلال تثبيته في حدود أو كلمات أو مصطلحات يمكن تتبعها.</a:t>
            </a:r>
            <a:endParaRPr lang="en-US" sz="2800" dirty="0">
              <a:latin typeface="Calibri" panose="020F0502020204030204" pitchFamily="34" charset="0"/>
              <a:ea typeface="Calibri" panose="020F0502020204030204" pitchFamily="34" charset="0"/>
              <a:cs typeface="Simplified Arabic" panose="02020603050405020304" pitchFamily="18" charset="-78"/>
            </a:endParaRPr>
          </a:p>
          <a:p>
            <a:pPr algn="just" rtl="1">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رابعاً: أن مثل هذا الوصف بكون محلياً ومكثفاً ومن منظور تفصيلي دقيق، أو يسعى إلى الوصول إلى ادق التفاصيل. </a:t>
            </a:r>
            <a:endParaRPr lang="en-US" sz="2800" dirty="0">
              <a:latin typeface="Calibri" panose="020F0502020204030204" pitchFamily="34" charset="0"/>
              <a:ea typeface="Calibri" panose="020F0502020204030204" pitchFamily="34" charset="0"/>
              <a:cs typeface="Simplified Arabic" panose="02020603050405020304" pitchFamily="18" charset="-78"/>
            </a:endParaRPr>
          </a:p>
          <a:p>
            <a:pPr algn="just" rtl="1">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العمل الجوهري لبناء النظرية لا يكمن في تحديد التكرارات </a:t>
            </a:r>
            <a:r>
              <a:rPr lang="ar-IQ" sz="2800" dirty="0" err="1">
                <a:latin typeface="Calibri" panose="020F0502020204030204" pitchFamily="34" charset="0"/>
                <a:ea typeface="Calibri" panose="020F0502020204030204" pitchFamily="34" charset="0"/>
                <a:cs typeface="Simplified Arabic" panose="02020603050405020304" pitchFamily="18" charset="-78"/>
              </a:rPr>
              <a:t>والانتظامات</a:t>
            </a:r>
            <a:r>
              <a:rPr lang="ar-IQ" sz="2800" dirty="0">
                <a:latin typeface="Calibri" panose="020F0502020204030204" pitchFamily="34" charset="0"/>
                <a:ea typeface="Calibri" panose="020F0502020204030204" pitchFamily="34" charset="0"/>
                <a:cs typeface="Simplified Arabic" panose="02020603050405020304" pitchFamily="18" charset="-78"/>
              </a:rPr>
              <a:t> المجردة بل في عمل الوصف المكثف. ويقول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أنه لا يوجد سبب يفسر لماذا يجب أن يكون البناء التصوري للتأويل الثقافي أقل احكاماً من حيث الصياغة وأقل دقة من القوانين التي تحكم الملاحظة البيولوجية. ويسعى المنهج الاثنوجرافي المكثف إلى استخراج أو استنتاج وجهة نظر وآراء أو رؤى المواطنين أو الافراد موضع الدراسة مع توضيح كيفية تأثير الأبنية الثقافية المختلفة على الفعل الاجتماعي. ذلك لأن ما يواجه الاثنوجرافي ليس مجرد ظواهر متفرقة بل عدد كبير من الأبنية والتصورات المعقدة المتداخلة فيما بينها والتي تتطلب نوعاً خاصاً من الوصف الاثنوجرافي المكثف.</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استخدم </a:t>
            </a:r>
            <a:r>
              <a:rPr lang="ar-IQ" sz="2800" dirty="0" err="1">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 مفهوم التقريب بين نوعين من المستويات، أي بين التجربة من قرب، والتجربة من بعد. أن فهم رؤية المواطن على حد تعبير </a:t>
            </a:r>
            <a:r>
              <a:rPr lang="ar-IQ" sz="2800" dirty="0" err="1">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 لا يتطلب تعاطفاً وجدانياً حدسياً أو الدخول في عقول الاخرين. فالتعاطف يمكن أن يكون عاملاً مساعداً ولكن الشيء المهم هو الاتصال الذي يعتمد على المشاركة والتبادل. ففي النقاش أو الحديث اليومي هناك تكرار للرسائل وتصحيح متبادل للفهم حتى يتم الاتفاق على معنى معين.</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ea typeface="Calibri" panose="020F0502020204030204" pitchFamily="34" charset="0"/>
                <a:cs typeface="Simplified Arabic" panose="02020603050405020304" pitchFamily="18" charset="-78"/>
              </a:rPr>
              <a:t>يركز المنهج الاثنوجرافي المكثف على الرموز الثقافية ليس في شكل مجرد منفصل عن الواقع بل في وجودها وتغلغلها في نسيج الحياة الاجتماعية كما يعيشها الأفراد في تفاعلهم الاجتماعي. ولقد طبق </a:t>
            </a:r>
            <a:r>
              <a:rPr lang="ar-IQ" sz="2800" dirty="0" err="1">
                <a:ea typeface="Calibri" panose="020F0502020204030204" pitchFamily="34" charset="0"/>
                <a:cs typeface="Simplified Arabic" panose="02020603050405020304" pitchFamily="18" charset="-78"/>
              </a:rPr>
              <a:t>جيرتز</a:t>
            </a:r>
            <a:r>
              <a:rPr lang="ar-IQ" sz="2800" dirty="0">
                <a:ea typeface="Calibri" panose="020F0502020204030204" pitchFamily="34" charset="0"/>
                <a:cs typeface="Simplified Arabic" panose="02020603050405020304" pitchFamily="18" charset="-78"/>
              </a:rPr>
              <a:t> هذا المنهج على عدد من الدراسات الاثنوجرافية التي قام بها. وعلى سبيل المثال وجد في بالي بإندونيسيا أن هناك اهتماماً كبيراً لدى الرجال بصراع الديكة، وقد شاهد بنفسه هذه الرياضة القائمة على التنافس والرهان أو القمار بين الرجال. ويقدم </a:t>
            </a:r>
            <a:r>
              <a:rPr lang="ar-IQ" sz="2800" dirty="0" err="1">
                <a:ea typeface="Calibri" panose="020F0502020204030204" pitchFamily="34" charset="0"/>
                <a:cs typeface="Simplified Arabic" panose="02020603050405020304" pitchFamily="18" charset="-78"/>
              </a:rPr>
              <a:t>جيرتز</a:t>
            </a:r>
            <a:r>
              <a:rPr lang="ar-IQ" sz="2800" dirty="0">
                <a:ea typeface="Calibri" panose="020F0502020204030204" pitchFamily="34" charset="0"/>
                <a:cs typeface="Simplified Arabic" panose="02020603050405020304" pitchFamily="18" charset="-78"/>
              </a:rPr>
              <a:t> وصفاً مكثفاً لأنواع القمار والرهان طبقاً لتدرجها الهرمي، وطبقاً لأهميتها لدى الناس. وعلى قمة هذا التدرج توجد لعبة صراع الديكة التي تهدف إلى اظهار المكانة الاجتماعية بصورة رمزية في مقابل صراع الديكة الذي يهدف إلى الحصول على المال والذي يعتبر صراعاً ضحلاً سطحياً وليس عميقاً.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وصراع الديكة مظهر أو فعل رمزي يكشف عن نرجسية ذاتية لدى الرجال كما أنها تعبر بصورة عن التغير نحو الاتجاه المعاكس للجوانب الأخلاقية والجمالية لمكانة الانسان. بمعنى أنها ترمز للحيوانية، ويعتمد صراع الديكة على الرهان بين رجلين كل منهما يمتلك ديكا يضعه في حالة انتظار وتأهب حتى تبدأ المنافسة والرجال الذين يراهنون بمبالغ كبيرة من المال يضعون أنفسهم أو مكانتهم العامة عند الحد الذي يكون فيه الديك الخاص بهم وسيطاً رمزياً قد يخذلهم أو يجلب لهم الفخر والزهو. ويقول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انه طبقاً لمقاييس الفائدة او الاستخدام لدى عالم الاقتصاد الشهير </a:t>
            </a:r>
            <a:r>
              <a:rPr lang="ar-IQ" sz="2800" dirty="0" err="1">
                <a:latin typeface="Calibri" panose="020F0502020204030204" pitchFamily="34" charset="0"/>
                <a:ea typeface="Calibri" panose="020F0502020204030204" pitchFamily="34" charset="0"/>
                <a:cs typeface="Simplified Arabic" panose="02020603050405020304" pitchFamily="18" charset="-78"/>
              </a:rPr>
              <a:t>بنتام</a:t>
            </a:r>
            <a:r>
              <a:rPr lang="ar-IQ" sz="2800" dirty="0">
                <a:latin typeface="Calibri" panose="020F0502020204030204" pitchFamily="34" charset="0"/>
                <a:ea typeface="Calibri" panose="020F0502020204030204" pitchFamily="34" charset="0"/>
                <a:cs typeface="Simplified Arabic" panose="02020603050405020304" pitchFamily="18" charset="-78"/>
              </a:rPr>
              <a:t> فإن هذه الاعمال (صراع الديكة) هي اعمال غير رشيدة وغير معقولة وطفولية ولا يرجى منها اية فائدة. ولكن بالنسبة لآراء </a:t>
            </a:r>
            <a:r>
              <a:rPr lang="ar-IQ" sz="2800" dirty="0" err="1">
                <a:latin typeface="Calibri" panose="020F0502020204030204" pitchFamily="34" charset="0"/>
                <a:ea typeface="Calibri" panose="020F0502020204030204" pitchFamily="34" charset="0"/>
                <a:cs typeface="Simplified Arabic" panose="02020603050405020304" pitchFamily="18" charset="-78"/>
              </a:rPr>
              <a:t>البالينيزين</a:t>
            </a:r>
            <a:r>
              <a:rPr lang="ar-IQ" sz="2800" dirty="0">
                <a:latin typeface="Calibri" panose="020F0502020204030204" pitchFamily="34" charset="0"/>
                <a:ea typeface="Calibri" panose="020F0502020204030204" pitchFamily="34" charset="0"/>
                <a:cs typeface="Simplified Arabic" panose="02020603050405020304" pitchFamily="18" charset="-78"/>
              </a:rPr>
              <a:t> أنفسهم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-فان المال يكون مقياسا ضعيفا للفائدة في مقابل القيمة المعنوية والأخلاقية المتضمنة في الفعل الرمزي لصراع الديكة.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ففي صراع الديكة يرى </a:t>
            </a:r>
            <a:r>
              <a:rPr lang="ar-IQ" sz="2400" dirty="0" err="1">
                <a:latin typeface="Calibri" panose="020F0502020204030204" pitchFamily="34" charset="0"/>
                <a:ea typeface="Calibri" panose="020F0502020204030204" pitchFamily="34" charset="0"/>
                <a:cs typeface="Simplified Arabic" panose="02020603050405020304" pitchFamily="18" charset="-78"/>
              </a:rPr>
              <a:t>البالينيزيون</a:t>
            </a:r>
            <a:r>
              <a:rPr lang="ar-IQ" sz="2400" dirty="0">
                <a:latin typeface="Calibri" panose="020F0502020204030204" pitchFamily="34" charset="0"/>
                <a:ea typeface="Calibri" panose="020F0502020204030204" pitchFamily="34" charset="0"/>
                <a:cs typeface="Simplified Arabic" panose="02020603050405020304" pitchFamily="18" charset="-78"/>
              </a:rPr>
              <a:t> أنفسهم ونظامهم الاجتماعي، والرجولة المجردة المكروهة، والقوة الشيطانية كما انهم في نفس الوقت يرون انماطاً من قيم المكانة والزهو والفخر والشرف. وصراع الديكة هو صورة، قصة، نموذج، مجاز وسيلة للتعبير، عن المتناقضات في الحياة الاجتماعية. فمن خلال وسيط الريش والدم والزحام حول حلقة العرض والهتافات والمال والترقب، يكشف صراع الديكة عن المعنى والعاطفة في بناء مركب لا يفهمه الا من ينتمي الى ذلك المجتمع، فهو أي صراع الديكة قراءة </a:t>
            </a:r>
            <a:r>
              <a:rPr lang="ar-IQ" sz="2400" dirty="0" err="1">
                <a:latin typeface="Calibri" panose="020F0502020204030204" pitchFamily="34" charset="0"/>
                <a:ea typeface="Calibri" panose="020F0502020204030204" pitchFamily="34" charset="0"/>
                <a:cs typeface="Simplified Arabic" panose="02020603050405020304" pitchFamily="18" charset="-78"/>
              </a:rPr>
              <a:t>بالينيزية</a:t>
            </a:r>
            <a:r>
              <a:rPr lang="ar-IQ" sz="2400" dirty="0">
                <a:latin typeface="Calibri" panose="020F0502020204030204" pitchFamily="34" charset="0"/>
                <a:ea typeface="Calibri" panose="020F0502020204030204" pitchFamily="34" charset="0"/>
                <a:cs typeface="Simplified Arabic" panose="02020603050405020304" pitchFamily="18" charset="-78"/>
              </a:rPr>
              <a:t> لتجربة </a:t>
            </a:r>
            <a:r>
              <a:rPr lang="ar-IQ" sz="2400" dirty="0" err="1">
                <a:latin typeface="Calibri" panose="020F0502020204030204" pitchFamily="34" charset="0"/>
                <a:ea typeface="Calibri" panose="020F0502020204030204" pitchFamily="34" charset="0"/>
                <a:cs typeface="Simplified Arabic" panose="02020603050405020304" pitchFamily="18" charset="-78"/>
              </a:rPr>
              <a:t>بالينيزية</a:t>
            </a:r>
            <a:r>
              <a:rPr lang="ar-IQ" sz="2400" dirty="0">
                <a:latin typeface="Calibri" panose="020F0502020204030204" pitchFamily="34" charset="0"/>
                <a:ea typeface="Calibri" panose="020F0502020204030204" pitchFamily="34" charset="0"/>
                <a:cs typeface="Simplified Arabic" panose="02020603050405020304" pitchFamily="18" charset="-78"/>
              </a:rPr>
              <a:t>.</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وبالرغم من استخدام منهج الوصف المكثف او التأويلي الرمزي بصورة متعمقة، فإن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يؤكد ان التحليل الثقافي بصورة جوهرية غير كامل بل انه كلما تعمق الفرد فيه أصبح اقل اكتمالاً. وهو ينتقد محاولات الهرب التي يقوم بها بعض الباحثين عن طريق النظر الى الثقافة على انها فولكلور او تراث شعبي ويقومون بجمعة او تحويلها الى سمات ويحصنونها او يحولونها –أي الثقافة-الى نظم ويصنفونها، وهب كلها محاولات تبعد عن فهم المعنى الحقيقي للثقافة.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78771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TotalTime>
  <Words>800</Words>
  <Application>Microsoft Office PowerPoint</Application>
  <PresentationFormat>مخصص</PresentationFormat>
  <Paragraphs>20</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Facet</vt:lpstr>
      <vt:lpstr>الشريحة 1</vt:lpstr>
      <vt:lpstr>الشريحة 2</vt:lpstr>
      <vt:lpstr>الشريحة 3</vt:lpstr>
      <vt:lpstr>الشريحة 4</vt:lpstr>
      <vt:lpstr>الشريحة 5</vt:lpstr>
      <vt:lpstr>الشريحة 6</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8</cp:revision>
  <dcterms:created xsi:type="dcterms:W3CDTF">1980-01-01T20:09:53Z</dcterms:created>
  <dcterms:modified xsi:type="dcterms:W3CDTF">2020-05-06T19:37:54Z</dcterms:modified>
</cp:coreProperties>
</file>