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20</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مدخل عام</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099" y="-112733"/>
            <a:ext cx="9532306" cy="5874706"/>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جاءت الانثروبولوجيا التأويلية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رداً معارضاً للتوجه البنيوي الشكلي الصوري في دراسة الرموز، حيث يعد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من أكثر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400" dirty="0">
                <a:latin typeface="Calibri" panose="020F0502020204030204" pitchFamily="34" charset="0"/>
                <a:ea typeface="Calibri" panose="020F0502020204030204" pitchFamily="34" charset="0"/>
                <a:cs typeface="Simplified Arabic" panose="02020603050405020304" pitchFamily="18" charset="-78"/>
              </a:rPr>
              <a:t> الرمزيين اعتماداً على منظومة متنوعة من النظريات والأفكار التي تُنسب إلى </a:t>
            </a:r>
            <a:r>
              <a:rPr lang="ar-IQ" sz="2400" dirty="0" err="1">
                <a:latin typeface="Calibri" panose="020F0502020204030204" pitchFamily="34" charset="0"/>
                <a:ea typeface="Calibri" panose="020F0502020204030204" pitchFamily="34" charset="0"/>
                <a:cs typeface="Simplified Arabic" panose="02020603050405020304" pitchFamily="18" charset="-78"/>
              </a:rPr>
              <a:t>ديلتاي</a:t>
            </a:r>
            <a:r>
              <a:rPr lang="ar-IQ" sz="2400" dirty="0">
                <a:latin typeface="Calibri" panose="020F0502020204030204" pitchFamily="34" charset="0"/>
                <a:ea typeface="Calibri" panose="020F0502020204030204" pitchFamily="34" charset="0"/>
                <a:cs typeface="Simplified Arabic" panose="02020603050405020304" pitchFamily="18" charset="-78"/>
              </a:rPr>
              <a:t>، وماكس فيبر، وبيرس، </a:t>
            </a:r>
            <a:r>
              <a:rPr lang="ar-IQ" sz="2400" dirty="0" err="1">
                <a:latin typeface="Calibri" panose="020F0502020204030204" pitchFamily="34" charset="0"/>
                <a:ea typeface="Calibri" panose="020F0502020204030204" pitchFamily="34" charset="0"/>
                <a:cs typeface="Simplified Arabic" panose="02020603050405020304" pitchFamily="18" charset="-78"/>
              </a:rPr>
              <a:t>وشوتز</a:t>
            </a:r>
            <a:r>
              <a:rPr lang="ar-IQ" sz="2400" dirty="0">
                <a:latin typeface="Calibri" panose="020F0502020204030204" pitchFamily="34" charset="0"/>
                <a:ea typeface="Calibri" panose="020F0502020204030204" pitchFamily="34" charset="0"/>
                <a:cs typeface="Simplified Arabic" panose="02020603050405020304" pitchFamily="18" charset="-78"/>
              </a:rPr>
              <a:t>، وسوزان لانجر، </a:t>
            </a:r>
            <a:r>
              <a:rPr lang="ar-IQ" sz="2400" dirty="0" err="1">
                <a:latin typeface="Calibri" panose="020F0502020204030204" pitchFamily="34" charset="0"/>
                <a:ea typeface="Calibri" panose="020F0502020204030204" pitchFamily="34" charset="0"/>
                <a:cs typeface="Simplified Arabic" panose="02020603050405020304" pitchFamily="18" charset="-78"/>
              </a:rPr>
              <a:t>وبارسونز</a:t>
            </a:r>
            <a:r>
              <a:rPr lang="ar-IQ" sz="2400" dirty="0">
                <a:latin typeface="Calibri" panose="020F0502020204030204" pitchFamily="34" charset="0"/>
                <a:ea typeface="Calibri" panose="020F0502020204030204" pitchFamily="34" charset="0"/>
                <a:cs typeface="Simplified Arabic" panose="02020603050405020304" pitchFamily="18" charset="-78"/>
              </a:rPr>
              <a:t>، وغيرهم.</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IQ" sz="2400" dirty="0">
                <a:ea typeface="Calibri" panose="020F0502020204030204" pitchFamily="34" charset="0"/>
                <a:cs typeface="Simplified Arabic" panose="02020603050405020304" pitchFamily="18" charset="-78"/>
              </a:rPr>
              <a:t>فقد كان الفضل الكبير للأنثروبولوجيا التأويلية الرمزية في احداث نقله نوعية في الدراسات </a:t>
            </a:r>
            <a:r>
              <a:rPr lang="ar-IQ" sz="2400" dirty="0" err="1">
                <a:ea typeface="Calibri" panose="020F0502020204030204" pitchFamily="34" charset="0"/>
                <a:cs typeface="Simplified Arabic" panose="02020603050405020304" pitchFamily="18" charset="-78"/>
              </a:rPr>
              <a:t>الانثروبولوجية</a:t>
            </a:r>
            <a:r>
              <a:rPr lang="ar-IQ" sz="2400" dirty="0">
                <a:ea typeface="Calibri" panose="020F0502020204030204" pitchFamily="34" charset="0"/>
                <a:cs typeface="Simplified Arabic" panose="02020603050405020304" pitchFamily="18" charset="-78"/>
              </a:rPr>
              <a:t> من القرن الماضي. اذ حولت الانثروبولوجيا التأويلية الاهتمام من الدراسات التي تركز على السلوك الوظيفي والبناء الاجتماعي والتي كانت تهدف الى تحقيق الوضعية من خلال إقامة علم طبيعي للمجتمع الى الاهتمام بالمعنى والرمز والتأكيد على رؤية </a:t>
            </a:r>
            <a:r>
              <a:rPr lang="ar-IQ" sz="2400" dirty="0" err="1">
                <a:ea typeface="Calibri" panose="020F0502020204030204" pitchFamily="34" charset="0"/>
                <a:cs typeface="Simplified Arabic" panose="02020603050405020304" pitchFamily="18" charset="-78"/>
              </a:rPr>
              <a:t>المبحوثين</a:t>
            </a:r>
            <a:r>
              <a:rPr lang="ar-IQ" sz="2400" dirty="0">
                <a:ea typeface="Calibri" panose="020F0502020204030204" pitchFamily="34" charset="0"/>
                <a:cs typeface="Simplified Arabic" panose="02020603050405020304" pitchFamily="18" charset="-78"/>
              </a:rPr>
              <a:t> ووجهة نظرهم كجزء من العمل الانثروبولوجي. كما أن الاتجاه الرمزي التأويلي حول تدريجياً الاهتمام ببناء نظرية عامة عن الثقافة والتي كانت تعتمد على المنهج البنيوي التجريدي، الى الاهتمام بالعمل الاثنوجرافي أو الكتابة الاثنوجرافية المكثفة والنظر على المجتمع على انه نص</a:t>
            </a:r>
            <a:r>
              <a:rPr lang="en-US" sz="2400" dirty="0">
                <a:latin typeface="Simplified Arabic" panose="02020603050405020304" pitchFamily="18" charset="-78"/>
                <a:ea typeface="Calibri" panose="020F0502020204030204" pitchFamily="34" charset="0"/>
              </a:rPr>
              <a:t>Text</a:t>
            </a:r>
            <a:r>
              <a:rPr lang="ar-IQ" sz="2400" dirty="0">
                <a:latin typeface="Simplified Arabic" panose="02020603050405020304" pitchFamily="18" charset="-78"/>
                <a:ea typeface="Calibri" panose="020F0502020204030204" pitchFamily="34" charset="0"/>
              </a:rPr>
              <a:t> يمكن قراءته وتأويله.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وهذا الاتجاه الحديث الذي </a:t>
            </a:r>
            <a:r>
              <a:rPr lang="ar-IQ" sz="2400" dirty="0" err="1">
                <a:latin typeface="Calibri" panose="020F0502020204030204" pitchFamily="34" charset="0"/>
                <a:ea typeface="Calibri" panose="020F0502020204030204" pitchFamily="34" charset="0"/>
                <a:cs typeface="Simplified Arabic" panose="02020603050405020304" pitchFamily="18" charset="-78"/>
              </a:rPr>
              <a:t>يتزعمة</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لا يزال أحد الاتجاهات المهيمنة في الانثروبولوجيا الرمزية.</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مع ظهور الاتجاه التأويلي الرمزي أصبحت الاثنوجرافيا ليست مجرد تجربة ميدانية بالمفهوم التقليدي، مثل جمع المادة الاثنوجرافية بل نتاجاً مكتوباً للدراسة الميدانية. إذ أن الاستخدام المجازي للثقافة على أنها نصوص وضع علامة فارقة بين العالم السلوكي، والمفسر أو المؤول الثقافي. وطبقاً </a:t>
            </a:r>
            <a:r>
              <a:rPr lang="ar-IQ" sz="2400" dirty="0" err="1">
                <a:latin typeface="Calibri" panose="020F0502020204030204" pitchFamily="34" charset="0"/>
                <a:ea typeface="Calibri" panose="020F0502020204030204" pitchFamily="34" charset="0"/>
                <a:cs typeface="Simplified Arabic" panose="02020603050405020304" pitchFamily="18" charset="-78"/>
              </a:rPr>
              <a:t>لهذة</a:t>
            </a:r>
            <a:r>
              <a:rPr lang="ar-IQ" sz="2400" dirty="0">
                <a:latin typeface="Calibri" panose="020F0502020204030204" pitchFamily="34" charset="0"/>
                <a:ea typeface="Calibri" panose="020F0502020204030204" pitchFamily="34" charset="0"/>
                <a:cs typeface="Simplified Arabic" panose="02020603050405020304" pitchFamily="18" charset="-78"/>
              </a:rPr>
              <a:t> الرؤية فإن الأنشطة الاجتماعية والثقافية يمكن أن تقرأ لمعانيها من خلال الملاحظ تماماً مثلما تكون المادة المكتوبة (والمستخدمة في الكلام) مُتاحة للقراءة بصورة تقليدية. وعلاوة على ذلك فإن الاثنوجرافي لا يقرأ الرموز في الفعل فقط، بل أيضا يستطيع أن يقرأ الشخص (الأشخاص) موضع الملاحظة أو الفاعلين في علاقتهم كل منهم بالأخر.</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والانثروبولوجيا التأويلية الرمزية تعالج الحياة الاجتماعية والأنشطة الثقافية من حيث هي ظواهر يمكن دراستها وفهمها على أنها حوار للمعاني أو نقاش يتعلق بالرموز المتضمنة لتلك المعاني. وهذا في حد ذاته يُشكل محوراً أساسياً للعلوم الإنسانية كما أكد ذلك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مشيراً إلى أفكار ماكس فيبر ودلتاي.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أن الانثروبولوجيا التأويلية تركز على أهمية دور الانثروبولوجي في عملية التأمل وردود أفعاله في سياق العمل الاثنوجرافي والتأويلي الثقافي المقارن، كما أنها تؤكد الأسلوب أو الطريقة التي بها يفهم الانثروبولوجي النصوص الثقافية وقواعدها، بالإضافة إلى فهم الاشكال المختلفة من الاتصال الثقافي، مثل الشعائر ومعرفة القواعد التي يستخدمها الافراد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المبحوثين</a:t>
            </a:r>
            <a:r>
              <a:rPr lang="ar-IQ" sz="2800" dirty="0">
                <a:latin typeface="Calibri" panose="020F0502020204030204" pitchFamily="34" charset="0"/>
                <a:ea typeface="Calibri" panose="020F0502020204030204" pitchFamily="34" charset="0"/>
                <a:cs typeface="Simplified Arabic" panose="02020603050405020304" pitchFamily="18" charset="-78"/>
              </a:rPr>
              <a:t> في استنتاج المعنى من الأنماط السلوكية والاشكال التعبيرية المستخدمة.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وتعمل الانثروبولوجيا التأويلية على مستويين، </a:t>
            </a:r>
            <a:r>
              <a:rPr lang="ar-IQ" sz="2800" b="1" dirty="0">
                <a:latin typeface="Calibri" panose="020F0502020204030204" pitchFamily="34" charset="0"/>
                <a:ea typeface="Calibri" panose="020F0502020204030204" pitchFamily="34" charset="0"/>
                <a:cs typeface="Simplified Arabic" panose="02020603050405020304" pitchFamily="18" charset="-78"/>
              </a:rPr>
              <a:t>الأول</a:t>
            </a:r>
            <a:r>
              <a:rPr lang="ar-IQ" sz="2800" dirty="0">
                <a:latin typeface="Calibri" panose="020F0502020204030204" pitchFamily="34" charset="0"/>
                <a:ea typeface="Calibri" panose="020F0502020204030204" pitchFamily="34" charset="0"/>
                <a:cs typeface="Simplified Arabic" panose="02020603050405020304" pitchFamily="18" charset="-78"/>
              </a:rPr>
              <a:t> أنها تقدم تقارير مكثفة عن العالم الذي يعيش فيه الافراد، وهذه التقارير تكون من الداخل أو طبقاً لرؤى الأفراد أنفسهم، ويعرف ذلك الاتجاه في الانثروبولوجيا بأسماء أو مصطلحات مختلفة، مثل الدراسة من الداخل أو المعرفي أو التجربة عن قرب، أو من وجهة نظر الشخص المواطن. </a:t>
            </a:r>
            <a:r>
              <a:rPr lang="ar-IQ" sz="2800" b="1" dirty="0">
                <a:latin typeface="Calibri" panose="020F0502020204030204" pitchFamily="34" charset="0"/>
                <a:ea typeface="Calibri" panose="020F0502020204030204" pitchFamily="34" charset="0"/>
                <a:cs typeface="Simplified Arabic" panose="02020603050405020304" pitchFamily="18" charset="-78"/>
              </a:rPr>
              <a:t>والثاني</a:t>
            </a:r>
            <a:r>
              <a:rPr lang="ar-IQ" sz="2800" dirty="0">
                <a:latin typeface="Calibri" panose="020F0502020204030204" pitchFamily="34" charset="0"/>
                <a:ea typeface="Calibri" panose="020F0502020204030204" pitchFamily="34" charset="0"/>
                <a:cs typeface="Simplified Arabic" panose="02020603050405020304" pitchFamily="18" charset="-78"/>
              </a:rPr>
              <a:t>، التفكير والتأمل بإمعان في الأسس المعرفية والفكرية لهذه التقارير بغرض استنتاج الرموز أو أنساق الرموز. والمعاني المرتبطة بها. ويعرف ذلك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بمصطلحات مختلفة مثل الدراسة من الخارج أو الإجرائية التي تخضع للملاحظة الموضوعية.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511</Words>
  <Application>Microsoft Office PowerPoint</Application>
  <PresentationFormat>مخصص</PresentationFormat>
  <Paragraphs>13</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Facet</vt:lpstr>
      <vt:lpstr>الشريحة 1</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9</cp:revision>
  <dcterms:created xsi:type="dcterms:W3CDTF">1980-01-01T20:09:53Z</dcterms:created>
  <dcterms:modified xsi:type="dcterms:W3CDTF">2020-05-06T19:35:14Z</dcterms:modified>
</cp:coreProperties>
</file>