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198"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pPr/>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pPr/>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pPr/>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pPr/>
              <a:t>5/6/2020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err="1" smtClean="0">
                <a:latin typeface="Arial" panose="020B0604020202020204" pitchFamily="34" charset="0"/>
                <a:cs typeface="Arial" panose="020B0604020202020204" pitchFamily="34" charset="0"/>
              </a:rPr>
              <a:t>الثالثة </a:t>
            </a:r>
            <a:r>
              <a:rPr lang="ar-IQ" sz="3200" b="1" dirty="0" smtClean="0">
                <a:latin typeface="Arial" panose="020B0604020202020204" pitchFamily="34" charset="0"/>
                <a:cs typeface="Arial" panose="020B0604020202020204" pitchFamily="34" charset="0"/>
              </a:rPr>
              <a:t>: </a:t>
            </a:r>
            <a:r>
              <a:rPr lang="ar-IQ" sz="3200" b="1" dirty="0">
                <a:latin typeface="Arial" panose="020B0604020202020204" pitchFamily="34" charset="0"/>
                <a:cs typeface="Arial" panose="020B0604020202020204" pitchFamily="34" charset="0"/>
              </a:rPr>
              <a:t>مادة </a:t>
            </a:r>
            <a:r>
              <a:rPr lang="ar-IQ" sz="3200" b="1" dirty="0" smtClean="0">
                <a:latin typeface="Arial" panose="020B0604020202020204" pitchFamily="34" charset="0"/>
                <a:cs typeface="Arial" panose="020B0604020202020204" pitchFamily="34" charset="0"/>
              </a:rPr>
              <a:t>الانثروبولوجيا الرمزية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مدرس </a:t>
            </a:r>
            <a:r>
              <a:rPr lang="ar-IQ" sz="3200" b="1" dirty="0">
                <a:latin typeface="Arial" panose="020B0604020202020204" pitchFamily="34" charset="0"/>
                <a:cs typeface="Arial" panose="020B0604020202020204" pitchFamily="34" charset="0"/>
              </a:rPr>
              <a:t>المادة: </a:t>
            </a:r>
            <a:r>
              <a:rPr lang="ar-IQ" sz="3200" b="1" dirty="0" err="1" smtClean="0">
                <a:latin typeface="Arial" panose="020B0604020202020204" pitchFamily="34" charset="0"/>
                <a:cs typeface="Arial" panose="020B0604020202020204" pitchFamily="34" charset="0"/>
              </a:rPr>
              <a:t>م .</a:t>
            </a:r>
            <a:r>
              <a:rPr lang="ar-IQ" sz="3200" b="1" dirty="0" smtClean="0">
                <a:latin typeface="Arial" panose="020B0604020202020204" pitchFamily="34" charset="0"/>
                <a:cs typeface="Arial" panose="020B0604020202020204" pitchFamily="34" charset="0"/>
              </a:rPr>
              <a:t> هدى كريم </a:t>
            </a:r>
            <a:r>
              <a:rPr lang="ar-IQ" sz="3200" b="1" dirty="0" err="1" smtClean="0">
                <a:latin typeface="Arial" panose="020B0604020202020204" pitchFamily="34" charset="0"/>
                <a:cs typeface="Arial" panose="020B0604020202020204" pitchFamily="34" charset="0"/>
              </a:rPr>
              <a:t>مطلك</a:t>
            </a:r>
            <a:r>
              <a:rPr lang="ar-IQ" sz="3200" b="1"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15</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latin typeface="Calibri" panose="020F0502020204030204" pitchFamily="34" charset="0"/>
                <a:ea typeface="Calibri" panose="020F0502020204030204" pitchFamily="34" charset="0"/>
                <a:cs typeface="Simplified Arabic" panose="02020603050405020304" pitchFamily="18" charset="-78"/>
              </a:rPr>
              <a:t>التحليل الاجتماعي للرموز/ نظرية الممارسة الاجتماعية والرأسمال الرمزي</a:t>
            </a:r>
            <a:endParaRPr lang="en-US" sz="2400" dirty="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وجه بير </a:t>
            </a:r>
            <a:r>
              <a:rPr lang="ar-IQ" sz="2800" dirty="0" err="1">
                <a:latin typeface="Calibri" panose="020F0502020204030204" pitchFamily="34" charset="0"/>
                <a:ea typeface="Calibri" panose="020F0502020204030204" pitchFamily="34" charset="0"/>
                <a:cs typeface="Simplified Arabic" panose="02020603050405020304" pitchFamily="18" charset="-78"/>
              </a:rPr>
              <a:t>بورديو</a:t>
            </a:r>
            <a:r>
              <a:rPr lang="ar-IQ" sz="2800" dirty="0">
                <a:latin typeface="Calibri" panose="020F0502020204030204" pitchFamily="34" charset="0"/>
                <a:ea typeface="Calibri" panose="020F0502020204030204" pitchFamily="34" charset="0"/>
                <a:cs typeface="Simplified Arabic" panose="02020603050405020304" pitchFamily="18" charset="-78"/>
              </a:rPr>
              <a:t> انتقادات شديدة لأصحاب التوجهات التجريبية </a:t>
            </a:r>
            <a:r>
              <a:rPr lang="ar-IQ" sz="2800" dirty="0" err="1">
                <a:latin typeface="Calibri" panose="020F0502020204030204" pitchFamily="34" charset="0"/>
                <a:ea typeface="Calibri" panose="020F0502020204030204" pitchFamily="34" charset="0"/>
                <a:cs typeface="Simplified Arabic" panose="02020603050405020304" pitchFamily="18" charset="-78"/>
              </a:rPr>
              <a:t>الامبيريقية</a:t>
            </a:r>
            <a:r>
              <a:rPr lang="ar-IQ" sz="2800" dirty="0">
                <a:latin typeface="Calibri" panose="020F0502020204030204" pitchFamily="34" charset="0"/>
                <a:ea typeface="Calibri" panose="020F0502020204030204" pitchFamily="34" charset="0"/>
                <a:cs typeface="Simplified Arabic" panose="02020603050405020304" pitchFamily="18" charset="-78"/>
              </a:rPr>
              <a:t> الموضوعية الذين يعالجون الظواهر الاجتماعية من جوانبها الخارجية </a:t>
            </a:r>
            <a:r>
              <a:rPr lang="ar-IQ" sz="2800" dirty="0" err="1">
                <a:latin typeface="Calibri" panose="020F0502020204030204" pitchFamily="34" charset="0"/>
                <a:ea typeface="Calibri" panose="020F0502020204030204" pitchFamily="34" charset="0"/>
                <a:cs typeface="Simplified Arabic" panose="02020603050405020304" pitchFamily="18" charset="-78"/>
              </a:rPr>
              <a:t>الاستاتيكية</a:t>
            </a:r>
            <a:r>
              <a:rPr lang="ar-IQ" sz="2800" dirty="0">
                <a:latin typeface="Calibri" panose="020F0502020204030204" pitchFamily="34" charset="0"/>
                <a:ea typeface="Calibri" panose="020F0502020204030204" pitchFamily="34" charset="0"/>
                <a:cs typeface="Simplified Arabic" panose="02020603050405020304" pitchFamily="18" charset="-78"/>
              </a:rPr>
              <a:t> الثابتة دون الاهتمام بجوانبها الرمزية الداخلية الدينامية. ووجه أيضا نقداً لأصحاب البنيوية الصورية المجردة التي لا تلتفت إلى المضمون الفعلي، ولا إلى الكلام والممارسات أو الأفعال التي يقوم بها الأفراد في حياتهم اليومية.</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r>
              <a:rPr lang="ar-SA" sz="2800" dirty="0">
                <a:ea typeface="Calibri" panose="020F0502020204030204" pitchFamily="34" charset="0"/>
                <a:cs typeface="Simplified Arabic" panose="02020603050405020304" pitchFamily="18" charset="-78"/>
              </a:rPr>
              <a:t>وتكتسب نظرية الممارسة الاجتماعية أهميتها في العلوم الاجتماعية والإنسانية المختلفة، بسبب قدرتها التفسيرية المتنوعة والملائمة لكشف طبيعة الظواهر الاجتماعية والإنسانية المختلفة، فيمكن من خلالها تفسير التباينات الاجتماعية والثقافية في آن واحد، وأيضا تفسير الظواهر السياسية والاقتصادية والثقافية والدينية وغيرها. والممارسة الاجتماعية عند بيير </a:t>
            </a:r>
            <a:r>
              <a:rPr lang="ar-SA" sz="2800" dirty="0" err="1">
                <a:ea typeface="Calibri" panose="020F0502020204030204" pitchFamily="34" charset="0"/>
                <a:cs typeface="Simplified Arabic" panose="02020603050405020304" pitchFamily="18" charset="-78"/>
              </a:rPr>
              <a:t>بورديو</a:t>
            </a:r>
            <a:r>
              <a:rPr lang="ar-SA" sz="2800" baseline="30000" dirty="0">
                <a:ea typeface="Calibri" panose="020F0502020204030204" pitchFamily="34" charset="0"/>
                <a:cs typeface="Simplified Arabic" panose="02020603050405020304" pitchFamily="18" charset="-78"/>
              </a:rPr>
              <a:t> </a:t>
            </a:r>
            <a:r>
              <a:rPr lang="ar-IQ" sz="2800" dirty="0">
                <a:ea typeface="Calibri" panose="020F0502020204030204" pitchFamily="34" charset="0"/>
                <a:cs typeface="Simplified Arabic" panose="02020603050405020304" pitchFamily="18" charset="-78"/>
              </a:rPr>
              <a:t>ليس مجرد فعل صادر في الزمن الحاضر،</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ولكنها فعل موجه من الماضي، فعل تاريخي، فكما لا بد من أن تتضافر عدة ظروف قبل هطول المطر فكذلك الممارسة، بمعنى أن هناك رموز معينة تدل على وجود المطر، وكذلك الممارسة لا يمكن ان تكون الا من خلال مجموعة من الأفعال يقوم بها الفاعلين في بيئة اجتماعية معينة.</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r>
              <a:rPr lang="ar-SA" sz="2800" dirty="0">
                <a:ea typeface="Calibri" panose="020F0502020204030204" pitchFamily="34" charset="0"/>
                <a:cs typeface="Simplified Arabic" panose="02020603050405020304" pitchFamily="18" charset="-78"/>
              </a:rPr>
              <a:t>يركز مفهوم الممارسة عند </a:t>
            </a:r>
            <a:r>
              <a:rPr lang="ar-SA" sz="2800" dirty="0" err="1">
                <a:ea typeface="Calibri" panose="020F0502020204030204" pitchFamily="34" charset="0"/>
                <a:cs typeface="Simplified Arabic" panose="02020603050405020304" pitchFamily="18" charset="-78"/>
              </a:rPr>
              <a:t>بورديو</a:t>
            </a:r>
            <a:r>
              <a:rPr lang="ar-SA" sz="2800" dirty="0">
                <a:ea typeface="Calibri" panose="020F0502020204030204" pitchFamily="34" charset="0"/>
                <a:cs typeface="Simplified Arabic" panose="02020603050405020304" pitchFamily="18" charset="-78"/>
              </a:rPr>
              <a:t> على علاقة الفاعل بالبناء الاجتماعي، وهي العلاقة التي تنتهي بأن يقوم الفاعلون بإعادة إنتاج هذا البناء، ولا يستبعد </a:t>
            </a:r>
            <a:r>
              <a:rPr lang="ar-SA" sz="2800" dirty="0" err="1">
                <a:ea typeface="Calibri" panose="020F0502020204030204" pitchFamily="34" charset="0"/>
                <a:cs typeface="Simplified Arabic" panose="02020603050405020304" pitchFamily="18" charset="-78"/>
              </a:rPr>
              <a:t>بورديو</a:t>
            </a:r>
            <a:r>
              <a:rPr lang="ar-SA" sz="2800" dirty="0">
                <a:ea typeface="Calibri" panose="020F0502020204030204" pitchFamily="34" charset="0"/>
                <a:cs typeface="Simplified Arabic" panose="02020603050405020304" pitchFamily="18" charset="-78"/>
              </a:rPr>
              <a:t> قدرة الفاعلين على تحويل البناء وتغييره إلا أن ذلك يستلزم توافر شروط بنيوية، ويعني </a:t>
            </a:r>
            <a:r>
              <a:rPr lang="ar-SA" sz="2800" dirty="0" err="1">
                <a:ea typeface="Calibri" panose="020F0502020204030204" pitchFamily="34" charset="0"/>
                <a:cs typeface="Simplified Arabic" panose="02020603050405020304" pitchFamily="18" charset="-78"/>
              </a:rPr>
              <a:t>بورديو</a:t>
            </a:r>
            <a:r>
              <a:rPr lang="ar-SA" sz="2800" dirty="0">
                <a:ea typeface="Calibri" panose="020F0502020204030204" pitchFamily="34" charset="0"/>
                <a:cs typeface="Simplified Arabic" panose="02020603050405020304" pitchFamily="18" charset="-78"/>
              </a:rPr>
              <a:t> بالممارسة الفعل الاجتماعي الذي يقوم فيه الفاعلون بالمشاركة في إنتاج البناء الاجتماعي، وليس مجرد أداء أدوار داخلية فيه، حيث ينتقد </a:t>
            </a:r>
            <a:r>
              <a:rPr lang="ar-SA" sz="2800" dirty="0" err="1">
                <a:ea typeface="Calibri" panose="020F0502020204030204" pitchFamily="34" charset="0"/>
                <a:cs typeface="Simplified Arabic" panose="02020603050405020304" pitchFamily="18" charset="-78"/>
              </a:rPr>
              <a:t>بورديو</a:t>
            </a:r>
            <a:r>
              <a:rPr lang="ar-SA" sz="2800" dirty="0">
                <a:ea typeface="Calibri" panose="020F0502020204030204" pitchFamily="34" charset="0"/>
                <a:cs typeface="Simplified Arabic" panose="02020603050405020304" pitchFamily="18" charset="-78"/>
              </a:rPr>
              <a:t> بذلك كلًّا من الاتجاه الذي يعلي من شأن الذات الفاعلة والمتمثل في تراث فلسفة الوعي، والاتجاه الذي يعلي من شأن المعرفة الموضوعية، والذي يتجاهل افتراض وجود فاعلين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SA" sz="2800" dirty="0">
                <a:latin typeface="Calibri" panose="020F0502020204030204" pitchFamily="34" charset="0"/>
                <a:ea typeface="Calibri" panose="020F0502020204030204" pitchFamily="34" charset="0"/>
                <a:cs typeface="Simplified Arabic" panose="02020603050405020304" pitchFamily="18" charset="-78"/>
              </a:rPr>
              <a:t>عارفين ومدركين، متصوراً أنه من الممكن استبعاد الذات من تراث فلسفة الوعي دون القضاء عليه لصالح البنية، فعلى الرغم من أن الفاعلين نتاج البنية إلا أنهم صنعوا ويصنعون البنية باستمرار، فعملية إعادة انتاج البنية هذه إلى جانب كونها نتاج سيرورة آليه لا تتحقق بدون تعاون الفاعلين الذين </a:t>
            </a:r>
            <a:r>
              <a:rPr lang="ar-SA" sz="2800" dirty="0" err="1">
                <a:latin typeface="Calibri" panose="020F0502020204030204" pitchFamily="34" charset="0"/>
                <a:ea typeface="Calibri" panose="020F0502020204030204" pitchFamily="34" charset="0"/>
                <a:cs typeface="Simplified Arabic" panose="02020603050405020304" pitchFamily="18" charset="-78"/>
              </a:rPr>
              <a:t>استدمجوا</a:t>
            </a:r>
            <a:r>
              <a:rPr lang="ar-SA" sz="2800" dirty="0">
                <a:latin typeface="Calibri" panose="020F0502020204030204" pitchFamily="34" charset="0"/>
                <a:ea typeface="Calibri" panose="020F0502020204030204" pitchFamily="34" charset="0"/>
                <a:cs typeface="Simplified Arabic" panose="02020603050405020304" pitchFamily="18" charset="-78"/>
              </a:rPr>
              <a:t> ضرورة البنية بشكل </a:t>
            </a:r>
            <a:r>
              <a:rPr lang="ar-SA" sz="2800" dirty="0" err="1">
                <a:latin typeface="Calibri" panose="020F0502020204030204" pitchFamily="34" charset="0"/>
                <a:ea typeface="Calibri" panose="020F0502020204030204" pitchFamily="34" charset="0"/>
                <a:cs typeface="Simplified Arabic" panose="02020603050405020304" pitchFamily="18" charset="-78"/>
              </a:rPr>
              <a:t>هابيتوس</a:t>
            </a:r>
            <a:r>
              <a:rPr lang="en-US" sz="2800" dirty="0">
                <a:latin typeface="Simplified Arabic" panose="02020603050405020304" pitchFamily="18" charset="-78"/>
                <a:ea typeface="Calibri" panose="020F0502020204030204" pitchFamily="34" charset="0"/>
                <a:cs typeface="Arial" panose="020B0604020202020204" pitchFamily="34" charset="0"/>
              </a:rPr>
              <a:t>Habitus </a:t>
            </a:r>
            <a:r>
              <a:rPr lang="ar-IQ" sz="2800" dirty="0">
                <a:latin typeface="Calibri" panose="020F0502020204030204" pitchFamily="34" charset="0"/>
                <a:ea typeface="Calibri" panose="020F0502020204030204" pitchFamily="34" charset="0"/>
                <a:cs typeface="Simplified Arabic" panose="02020603050405020304" pitchFamily="18" charset="-78"/>
              </a:rPr>
              <a:t>، حيث ينتجون الإنتاج ويعيدونه، سواء كانوا واعين بتعاونهم أو لا، لذا كان من الضروري أن نحلل العلاقة بين الفاعل والمجتمع (العالم)، أو العلاقة بين البنية العقلية والبنية الاجتماعية، وتتحدد هذه العلاقة في عمليتين: عملية تحول البنية العقلية من خلال التنشئة الاجتماعية، أو </a:t>
            </a:r>
            <a:r>
              <a:rPr lang="ar-IQ" sz="2800" dirty="0" err="1">
                <a:latin typeface="Calibri" panose="020F0502020204030204" pitchFamily="34" charset="0"/>
                <a:ea typeface="Calibri" panose="020F0502020204030204" pitchFamily="34" charset="0"/>
                <a:cs typeface="Simplified Arabic" panose="02020603050405020304" pitchFamily="18" charset="-78"/>
              </a:rPr>
              <a:t>استدخال</a:t>
            </a:r>
            <a:r>
              <a:rPr lang="ar-IQ" sz="2800" dirty="0">
                <a:latin typeface="Calibri" panose="020F0502020204030204" pitchFamily="34" charset="0"/>
                <a:ea typeface="Calibri" panose="020F0502020204030204" pitchFamily="34" charset="0"/>
                <a:cs typeface="Simplified Arabic" panose="02020603050405020304" pitchFamily="18" charset="-78"/>
              </a:rPr>
              <a:t> الخارجي كما يسميها </a:t>
            </a:r>
            <a:r>
              <a:rPr lang="ar-IQ" sz="2800" dirty="0" err="1">
                <a:latin typeface="Calibri" panose="020F0502020204030204" pitchFamily="34" charset="0"/>
                <a:ea typeface="Calibri" panose="020F0502020204030204" pitchFamily="34" charset="0"/>
                <a:cs typeface="Simplified Arabic" panose="02020603050405020304" pitchFamily="18" charset="-78"/>
              </a:rPr>
              <a:t>بورديو</a:t>
            </a:r>
            <a:r>
              <a:rPr lang="ar-IQ" sz="2800" dirty="0">
                <a:latin typeface="Calibri" panose="020F0502020204030204" pitchFamily="34" charset="0"/>
                <a:ea typeface="Calibri" panose="020F0502020204030204" pitchFamily="34" charset="0"/>
                <a:cs typeface="Simplified Arabic" panose="02020603050405020304" pitchFamily="18" charset="-78"/>
              </a:rPr>
              <a:t>، وعملية تحول البنية العقلية إلى بنية اجتماعية من خلال تحول البنية العقلية إلى ممارسات وهي استخراج الداخلي.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يتفق </a:t>
            </a:r>
            <a:r>
              <a:rPr lang="ar-IQ" sz="2800" dirty="0" err="1">
                <a:latin typeface="Calibri" panose="020F0502020204030204" pitchFamily="34" charset="0"/>
                <a:ea typeface="Calibri" panose="020F0502020204030204" pitchFamily="34" charset="0"/>
                <a:cs typeface="Simplified Arabic" panose="02020603050405020304" pitchFamily="18" charset="-78"/>
              </a:rPr>
              <a:t>بورديو</a:t>
            </a:r>
            <a:r>
              <a:rPr lang="ar-IQ" sz="2800" dirty="0">
                <a:latin typeface="Calibri" panose="020F0502020204030204" pitchFamily="34" charset="0"/>
                <a:ea typeface="Calibri" panose="020F0502020204030204" pitchFamily="34" charset="0"/>
                <a:cs typeface="Simplified Arabic" panose="02020603050405020304" pitchFamily="18" charset="-78"/>
              </a:rPr>
              <a:t> مع العلماء والفلاسفة الذين يعتقدون أن </a:t>
            </a:r>
            <a:r>
              <a:rPr lang="ar-IQ" sz="2800" dirty="0" err="1">
                <a:latin typeface="Calibri" panose="020F0502020204030204" pitchFamily="34" charset="0"/>
                <a:ea typeface="Calibri" panose="020F0502020204030204" pitchFamily="34" charset="0"/>
                <a:cs typeface="Simplified Arabic" panose="02020603050405020304" pitchFamily="18" charset="-78"/>
              </a:rPr>
              <a:t>الأنساق</a:t>
            </a:r>
            <a:r>
              <a:rPr lang="ar-IQ" sz="2800" dirty="0">
                <a:latin typeface="Calibri" panose="020F0502020204030204" pitchFamily="34" charset="0"/>
                <a:ea typeface="Calibri" panose="020F0502020204030204" pitchFamily="34" charset="0"/>
                <a:cs typeface="Simplified Arabic" panose="02020603050405020304" pitchFamily="18" charset="-78"/>
              </a:rPr>
              <a:t> الرمزية هي اشكال رمزية وهي أيضاً أدوات لبناء الواقع. لكنه يقول إن هذه الأفكار التي ترجع الى </a:t>
            </a:r>
            <a:r>
              <a:rPr lang="ar-IQ" sz="2800" dirty="0" err="1">
                <a:latin typeface="Calibri" panose="020F0502020204030204" pitchFamily="34" charset="0"/>
                <a:ea typeface="Calibri" panose="020F0502020204030204" pitchFamily="34" charset="0"/>
                <a:cs typeface="Simplified Arabic" panose="02020603050405020304" pitchFamily="18" charset="-78"/>
              </a:rPr>
              <a:t>كاسيرر</a:t>
            </a:r>
            <a:r>
              <a:rPr lang="ar-IQ" sz="2800" dirty="0">
                <a:latin typeface="Calibri" panose="020F0502020204030204" pitchFamily="34" charset="0"/>
                <a:ea typeface="Calibri" panose="020F0502020204030204" pitchFamily="34" charset="0"/>
                <a:cs typeface="Simplified Arabic" panose="02020603050405020304" pitchFamily="18" charset="-78"/>
              </a:rPr>
              <a:t> تؤكد على الوظيفة المعرفية للرموز دون الاهتمام بالسؤال الخاص بوظيفتها الاجتماعية.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r>
              <a:rPr lang="ar-IQ" sz="2800" dirty="0">
                <a:ea typeface="Calibri" panose="020F0502020204030204" pitchFamily="34" charset="0"/>
                <a:cs typeface="Simplified Arabic" panose="02020603050405020304" pitchFamily="18" charset="-78"/>
              </a:rPr>
              <a:t>يعرض </a:t>
            </a:r>
            <a:r>
              <a:rPr lang="ar-IQ" sz="2800" dirty="0" err="1">
                <a:ea typeface="Calibri" panose="020F0502020204030204" pitchFamily="34" charset="0"/>
                <a:cs typeface="Simplified Arabic" panose="02020603050405020304" pitchFamily="18" charset="-78"/>
              </a:rPr>
              <a:t>بورديو</a:t>
            </a:r>
            <a:r>
              <a:rPr lang="ar-IQ" sz="2800" dirty="0">
                <a:ea typeface="Calibri" panose="020F0502020204030204" pitchFamily="34" charset="0"/>
                <a:cs typeface="Simplified Arabic" panose="02020603050405020304" pitchFamily="18" charset="-78"/>
              </a:rPr>
              <a:t> من خلا الدراسة الميدانية المكثفة التي قام بها لمجتمع قابيل بالجزائر لاهم الأفكار التي اشتهر بها وخاصة تلك التي تدور حول التبادل الرمزي بأنواعه المختلفة، والاستعدادات والميول الطبيعية الاعتيادية والتمييز والرأسمال الرمزي. طبقاً لآراء </a:t>
            </a:r>
            <a:r>
              <a:rPr lang="ar-IQ" sz="2800" dirty="0" err="1">
                <a:ea typeface="Calibri" panose="020F0502020204030204" pitchFamily="34" charset="0"/>
                <a:cs typeface="Simplified Arabic" panose="02020603050405020304" pitchFamily="18" charset="-78"/>
              </a:rPr>
              <a:t>بورديو</a:t>
            </a:r>
            <a:r>
              <a:rPr lang="ar-IQ" sz="2800" dirty="0">
                <a:ea typeface="Calibri" panose="020F0502020204030204" pitchFamily="34" charset="0"/>
                <a:cs typeface="Simplified Arabic" panose="02020603050405020304" pitchFamily="18" charset="-78"/>
              </a:rPr>
              <a:t> يوجد التبادل في كل المجتمعات سواء كانت تقليدية مثل مجتمع قابيلي أم متقدمة أو حديثة مثل المجتمعات الغربية. وان التبادل يحدث في المجتمعات الحديثة عبر قنوات اقتصادية مثل السوق، فانه يتحقق في المجتمعات التقليدية عبر قنوات رمزية، وهناك أربعة أنواع من التبادل الرمزي وهي الهدية او الهداية، ورد العدوان او الإساءة، والزوجات، والأرض.</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000" dirty="0">
                <a:latin typeface="Calibri" panose="020F0502020204030204" pitchFamily="34" charset="0"/>
                <a:ea typeface="Calibri" panose="020F0502020204030204" pitchFamily="34" charset="0"/>
                <a:cs typeface="Simplified Arabic" panose="02020603050405020304" pitchFamily="18" charset="-78"/>
              </a:rPr>
              <a:t>وفي تحليله للنوعين الاولين (الهدية ورد العدوان) يتبع اراء مارسيل موس الى حد كبير. لكن تحليله العام للأنواع الأربعة من التبادل الرمزي ينطلق من نظرية الرأسمال الرمزي والاستعدادات والميول الاعتيادية. ومن أكثر المناسبات التي يتم فيها تقديم الهدايا في مجتمع قابيل هي الزواج والميلاد والختان. كما ان الشرف في مجتمع قابيل هو رأسمال رمزي يحرص عليه جميع الافراد. ويمكن تلخيص نظريته في النقاط التالية:</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mj-lt"/>
              <a:buAutoNum type="arabicPeriod"/>
            </a:pPr>
            <a:r>
              <a:rPr lang="ar-IQ" sz="2000" dirty="0">
                <a:latin typeface="Calibri" panose="020F0502020204030204" pitchFamily="34" charset="0"/>
                <a:ea typeface="Calibri" panose="020F0502020204030204" pitchFamily="34" charset="0"/>
                <a:cs typeface="Simplified Arabic" panose="02020603050405020304" pitchFamily="18" charset="-78"/>
              </a:rPr>
              <a:t>ان الثقافة والمشاركة الثقافية لا تنفصل عن الواقع الاجتماعي، كما انها لا تنفصل عن اليات السوق والاقتصاد.</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mj-lt"/>
              <a:buAutoNum type="arabicPeriod"/>
            </a:pPr>
            <a:r>
              <a:rPr lang="ar-IQ" sz="2000" dirty="0">
                <a:latin typeface="Calibri" panose="020F0502020204030204" pitchFamily="34" charset="0"/>
                <a:ea typeface="Calibri" panose="020F0502020204030204" pitchFamily="34" charset="0"/>
                <a:cs typeface="Simplified Arabic" panose="02020603050405020304" pitchFamily="18" charset="-78"/>
              </a:rPr>
              <a:t>تلعب المؤسسات التعليمية وعلى رأسها الجامعة دورا أساسيا في انتاج راس المال الثقافي.</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mj-lt"/>
              <a:buAutoNum type="arabicPeriod"/>
            </a:pPr>
            <a:r>
              <a:rPr lang="ar-IQ" sz="2000" dirty="0">
                <a:latin typeface="Calibri" panose="020F0502020204030204" pitchFamily="34" charset="0"/>
                <a:ea typeface="Calibri" panose="020F0502020204030204" pitchFamily="34" charset="0"/>
                <a:cs typeface="Simplified Arabic" panose="02020603050405020304" pitchFamily="18" charset="-78"/>
              </a:rPr>
              <a:t>في حالة الكفاح الرمزي او الثقافي فان النتاج الثقافي الذي ينتصر يحتوي على قيمة اعلى من النتاج الثقافي المنافس.</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buFont typeface="+mj-lt"/>
              <a:buAutoNum type="arabicPeriod"/>
            </a:pPr>
            <a:r>
              <a:rPr lang="ar-IQ" sz="2000" dirty="0">
                <a:latin typeface="Calibri" panose="020F0502020204030204" pitchFamily="34" charset="0"/>
                <a:ea typeface="Calibri" panose="020F0502020204030204" pitchFamily="34" charset="0"/>
                <a:cs typeface="Simplified Arabic" panose="02020603050405020304" pitchFamily="18" charset="-78"/>
              </a:rPr>
              <a:t>ان ثمار ذلك الانتصار يتمثل في انتشار النتاج الثقافي الرمزي بين جمهور المستهلك الثقافي.</a:t>
            </a:r>
            <a:endParaRPr lang="en-US" sz="20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spcAft>
                <a:spcPts val="800"/>
              </a:spcAft>
              <a:buFont typeface="+mj-lt"/>
              <a:buAutoNum type="arabicPeriod"/>
            </a:pPr>
            <a:r>
              <a:rPr lang="ar-IQ" sz="2000" dirty="0">
                <a:latin typeface="Calibri" panose="020F0502020204030204" pitchFamily="34" charset="0"/>
                <a:ea typeface="Calibri" panose="020F0502020204030204" pitchFamily="34" charset="0"/>
                <a:cs typeface="Simplified Arabic" panose="02020603050405020304" pitchFamily="18" charset="-78"/>
              </a:rPr>
              <a:t>ان أدراك الثقافة المعاصرة يتطلب استعداد للتفرد والتميز المتمثل في تحقيق رأسمال ثقافي متخصص.</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TotalTime>
  <Words>719</Words>
  <Application>Microsoft Office PowerPoint</Application>
  <PresentationFormat>مخصص</PresentationFormat>
  <Paragraphs>19</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Facet</vt:lpstr>
      <vt:lpstr>الشريحة 1</vt:lpstr>
      <vt:lpstr>الشريحة 2</vt:lpstr>
      <vt:lpstr>الشريحة 3</vt:lpstr>
      <vt:lpstr>الشريحة 4</vt:lpstr>
      <vt:lpstr>الشريحة 5</vt:lpstr>
      <vt:lpstr>الشريحة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admin castle</cp:lastModifiedBy>
  <cp:revision>5</cp:revision>
  <dcterms:created xsi:type="dcterms:W3CDTF">1980-01-01T20:09:53Z</dcterms:created>
  <dcterms:modified xsi:type="dcterms:W3CDTF">2020-05-06T19:08:48Z</dcterms:modified>
</cp:coreProperties>
</file>