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4E1F2A3C-EE61-451A-AC19-DD33C3446FA4}"/>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a16="http://schemas.microsoft.com/office/drawing/2014/main" xmlns="" id="{F8004C6A-33D1-4D55-86B1-F891F39A0A0C}"/>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a16="http://schemas.microsoft.com/office/drawing/2014/main" xmlns="" id="{798D487F-910A-4A5E-B540-40C8932813AB}"/>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a16="http://schemas.microsoft.com/office/drawing/2014/main" xmlns="" id="{3F57C8D9-6685-4A9E-A5A9-03264E10AE8E}"/>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a16="http://schemas.microsoft.com/office/drawing/2014/main" xmlns="" id="{86CB3604-7BBB-4877-A004-B7A1DB5B1F61}"/>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a16="http://schemas.microsoft.com/office/drawing/2014/main" xmlns="" id="{BB592623-EDF0-415A-8B18-56453B82777E}"/>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a16="http://schemas.microsoft.com/office/drawing/2014/main" xmlns="" id="{07F299CE-C466-4C24-837E-CEF08FCDEF16}"/>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a16="http://schemas.microsoft.com/office/drawing/2014/main" xmlns="" id="{464FEE20-AEBC-4FAB-B72B-B8B7D668CB08}"/>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a16="http://schemas.microsoft.com/office/drawing/2014/main" xmlns="" id="{B35C0CD4-818E-4D8C-B461-E8B8D6318E36}"/>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a16="http://schemas.microsoft.com/office/drawing/2014/main" xmlns="" id="{022BEDF3-C0D0-45D4-82CB-FC4217B91F59}"/>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a16="http://schemas.microsoft.com/office/drawing/2014/main" xmlns="" id="{C5D1B705-426C-4912-8FB7-C71A7B06035C}"/>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a16="http://schemas.microsoft.com/office/drawing/2014/main" xmlns="" id="{02CFCD0D-D473-4B6A-B1B0-E4BA4A339F86}"/>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a16="http://schemas.microsoft.com/office/drawing/2014/main" xmlns="" id="{77ECC344-954E-4BFA-9608-9B57DDA60108}"/>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a16="http://schemas.microsoft.com/office/drawing/2014/main" xmlns="" id="{323E1325-E2C9-4B83-9BA0-F0EF289B8A53}"/>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a16="http://schemas.microsoft.com/office/drawing/2014/main" xmlns="" id="{38434CFC-9BE0-4648-B36F-099E0EF0997B}"/>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a16="http://schemas.microsoft.com/office/drawing/2014/main" xmlns="" id="{B6D7C992-6962-4180-827A-BE537CAE555F}"/>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a16="http://schemas.microsoft.com/office/drawing/2014/main" xmlns="" id="{54F25478-9643-47DA-80DA-67CEEEA8800F}"/>
              </a:ext>
            </a:extLst>
          </p:cNvPr>
          <p:cNvSpPr>
            <a:spLocks noGrp="1" noChangeArrowheads="1"/>
          </p:cNvSpPr>
          <p:nvPr>
            <p:ph type="sldNum" sz="quarter" idx="4"/>
          </p:nvPr>
        </p:nvSpPr>
        <p:spPr/>
        <p:txBody>
          <a:bodyPr/>
          <a:lstStyle>
            <a:lvl1pPr>
              <a:defRPr/>
            </a:lvl1pPr>
          </a:lstStyle>
          <a:p>
            <a:fld id="{70039321-D1CD-46C7-B26A-DA45507ECA2D}" type="slidenum">
              <a:rPr lang="ar-SA" altLang="en-US"/>
              <a:pPr/>
              <a:t>‹#›</a:t>
            </a:fld>
            <a:endParaRPr lang="en-US" altLang="en-US"/>
          </a:p>
        </p:txBody>
      </p:sp>
      <p:sp>
        <p:nvSpPr>
          <p:cNvPr id="5139" name="Rectangle 19">
            <a:extLst>
              <a:ext uri="{FF2B5EF4-FFF2-40B4-BE49-F238E27FC236}">
                <a16:creationId xmlns:a16="http://schemas.microsoft.com/office/drawing/2014/main" xmlns="" id="{BC4459F9-B06C-4C40-9A7C-4301193297E0}"/>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a16="http://schemas.microsoft.com/office/drawing/2014/main" xmlns="" id="{62EA34FA-C1CB-44A5-9FAE-76BE5B1D3689}"/>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EA9E87-0ACD-4468-A8A3-7F444F0F5E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1044A87-1088-4E99-AD07-E58C76A752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EFCBB797-2FF5-45AF-9474-9552327617DB}"/>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465DF1F7-ECAE-49EF-8882-7647ECE94056}"/>
              </a:ext>
            </a:extLst>
          </p:cNvPr>
          <p:cNvSpPr>
            <a:spLocks noGrp="1"/>
          </p:cNvSpPr>
          <p:nvPr>
            <p:ph type="sldNum" sz="quarter" idx="11"/>
          </p:nvPr>
        </p:nvSpPr>
        <p:spPr/>
        <p:txBody>
          <a:bodyPr/>
          <a:lstStyle>
            <a:lvl1pPr>
              <a:defRPr/>
            </a:lvl1pPr>
          </a:lstStyle>
          <a:p>
            <a:fld id="{8AF07DAC-F608-4741-8570-036CBA1DC756}" type="slidenum">
              <a:rPr lang="ar-SA" altLang="en-US"/>
              <a:pPr/>
              <a:t>‹#›</a:t>
            </a:fld>
            <a:endParaRPr lang="en-US" altLang="en-US"/>
          </a:p>
        </p:txBody>
      </p:sp>
      <p:sp>
        <p:nvSpPr>
          <p:cNvPr id="6" name="Date Placeholder 5">
            <a:extLst>
              <a:ext uri="{FF2B5EF4-FFF2-40B4-BE49-F238E27FC236}">
                <a16:creationId xmlns:a16="http://schemas.microsoft.com/office/drawing/2014/main" xmlns="" id="{B0E6A423-7039-49AF-857B-29B456EED564}"/>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251041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2B8253A-EB41-4900-90F1-8852F226EA9C}"/>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703D346F-E32D-4491-8552-098140926447}"/>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BDE4706E-6308-4B7D-A4D6-671AC4B1117A}"/>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6F936EFF-273B-44B2-B02C-2B940D0B3DE2}"/>
              </a:ext>
            </a:extLst>
          </p:cNvPr>
          <p:cNvSpPr>
            <a:spLocks noGrp="1"/>
          </p:cNvSpPr>
          <p:nvPr>
            <p:ph type="sldNum" sz="quarter" idx="11"/>
          </p:nvPr>
        </p:nvSpPr>
        <p:spPr/>
        <p:txBody>
          <a:bodyPr/>
          <a:lstStyle>
            <a:lvl1pPr>
              <a:defRPr/>
            </a:lvl1pPr>
          </a:lstStyle>
          <a:p>
            <a:fld id="{D2FB03D7-F3B0-48E7-AEA2-704BD8431CDB}" type="slidenum">
              <a:rPr lang="ar-SA" altLang="en-US"/>
              <a:pPr/>
              <a:t>‹#›</a:t>
            </a:fld>
            <a:endParaRPr lang="en-US" altLang="en-US"/>
          </a:p>
        </p:txBody>
      </p:sp>
      <p:sp>
        <p:nvSpPr>
          <p:cNvPr id="6" name="Date Placeholder 5">
            <a:extLst>
              <a:ext uri="{FF2B5EF4-FFF2-40B4-BE49-F238E27FC236}">
                <a16:creationId xmlns:a16="http://schemas.microsoft.com/office/drawing/2014/main" xmlns="" id="{9BB14014-6F95-47B1-8AB6-25EABF73DC1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153270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3324ED-A7D2-42F9-B1AA-74A734034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48D4755-121D-4325-ABBE-09614F6397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DC99CA05-A6B1-4D04-9994-AAC28553707E}"/>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56AD4782-5F53-4E40-99D9-8AD99B243F33}"/>
              </a:ext>
            </a:extLst>
          </p:cNvPr>
          <p:cNvSpPr>
            <a:spLocks noGrp="1"/>
          </p:cNvSpPr>
          <p:nvPr>
            <p:ph type="sldNum" sz="quarter" idx="11"/>
          </p:nvPr>
        </p:nvSpPr>
        <p:spPr/>
        <p:txBody>
          <a:bodyPr/>
          <a:lstStyle>
            <a:lvl1pPr>
              <a:defRPr/>
            </a:lvl1pPr>
          </a:lstStyle>
          <a:p>
            <a:fld id="{AF903EFE-B2EB-44C2-9C7C-7D6CDEE67AAB}" type="slidenum">
              <a:rPr lang="ar-SA" altLang="en-US"/>
              <a:pPr/>
              <a:t>‹#›</a:t>
            </a:fld>
            <a:endParaRPr lang="en-US" altLang="en-US"/>
          </a:p>
        </p:txBody>
      </p:sp>
      <p:sp>
        <p:nvSpPr>
          <p:cNvPr id="6" name="Date Placeholder 5">
            <a:extLst>
              <a:ext uri="{FF2B5EF4-FFF2-40B4-BE49-F238E27FC236}">
                <a16:creationId xmlns:a16="http://schemas.microsoft.com/office/drawing/2014/main" xmlns="" id="{693740FB-1469-4C0A-AFE5-906A26A4233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499449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AF77F3-F88A-4B79-9E16-260DB00CBFD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4C2D150-E4FB-4924-9606-342F105C389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xmlns="" id="{7A10EE3F-BBB6-43A8-A2DF-657CEF95CB9E}"/>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01D64744-8E92-4713-A916-9B88E79A8523}"/>
              </a:ext>
            </a:extLst>
          </p:cNvPr>
          <p:cNvSpPr>
            <a:spLocks noGrp="1"/>
          </p:cNvSpPr>
          <p:nvPr>
            <p:ph type="sldNum" sz="quarter" idx="11"/>
          </p:nvPr>
        </p:nvSpPr>
        <p:spPr/>
        <p:txBody>
          <a:bodyPr/>
          <a:lstStyle>
            <a:lvl1pPr>
              <a:defRPr/>
            </a:lvl1pPr>
          </a:lstStyle>
          <a:p>
            <a:fld id="{0C78AEE4-2547-4F02-968A-CCF37A81379A}" type="slidenum">
              <a:rPr lang="ar-SA" altLang="en-US"/>
              <a:pPr/>
              <a:t>‹#›</a:t>
            </a:fld>
            <a:endParaRPr lang="en-US" altLang="en-US"/>
          </a:p>
        </p:txBody>
      </p:sp>
      <p:sp>
        <p:nvSpPr>
          <p:cNvPr id="6" name="Date Placeholder 5">
            <a:extLst>
              <a:ext uri="{FF2B5EF4-FFF2-40B4-BE49-F238E27FC236}">
                <a16:creationId xmlns:a16="http://schemas.microsoft.com/office/drawing/2014/main" xmlns="" id="{87A3559F-4363-47CB-BB55-FE789458CF6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445662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00D84E-4E95-4ADA-A746-134D6555E7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5008BB2-8882-4308-A954-1B9510FDBBE3}"/>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C6CF41B-5068-4371-9F16-A62ED977F2F1}"/>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xmlns="" id="{E854E97D-C677-45F9-A1F8-BE52B0242442}"/>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0BD3890C-FEFE-4E9A-8211-04F208B34255}"/>
              </a:ext>
            </a:extLst>
          </p:cNvPr>
          <p:cNvSpPr>
            <a:spLocks noGrp="1"/>
          </p:cNvSpPr>
          <p:nvPr>
            <p:ph type="sldNum" sz="quarter" idx="11"/>
          </p:nvPr>
        </p:nvSpPr>
        <p:spPr/>
        <p:txBody>
          <a:bodyPr/>
          <a:lstStyle>
            <a:lvl1pPr>
              <a:defRPr/>
            </a:lvl1pPr>
          </a:lstStyle>
          <a:p>
            <a:fld id="{C9989B53-B5A7-4B48-8A03-CF3F1635E10A}" type="slidenum">
              <a:rPr lang="ar-SA" altLang="en-US"/>
              <a:pPr/>
              <a:t>‹#›</a:t>
            </a:fld>
            <a:endParaRPr lang="en-US" altLang="en-US"/>
          </a:p>
        </p:txBody>
      </p:sp>
      <p:sp>
        <p:nvSpPr>
          <p:cNvPr id="7" name="Date Placeholder 6">
            <a:extLst>
              <a:ext uri="{FF2B5EF4-FFF2-40B4-BE49-F238E27FC236}">
                <a16:creationId xmlns:a16="http://schemas.microsoft.com/office/drawing/2014/main" xmlns="" id="{087483C9-AE28-4DE2-9F88-32D400B531B5}"/>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07917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1905CC-821F-4789-98D9-E4D18EFC472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DC1C5B25-6091-4C3A-B711-9EC232AEF58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A73A769E-68EA-4C48-B01D-D364EA559CC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C90FCA61-D33A-410B-8797-586C769AAB0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FD3ED3A-E648-4852-AE4D-FEA699EC71E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xmlns="" id="{BB96B673-8130-46F8-9434-620DCA39CDCF}"/>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xmlns="" id="{E0CA16FC-C07C-47F3-9AC1-D1B79D503B33}"/>
              </a:ext>
            </a:extLst>
          </p:cNvPr>
          <p:cNvSpPr>
            <a:spLocks noGrp="1"/>
          </p:cNvSpPr>
          <p:nvPr>
            <p:ph type="sldNum" sz="quarter" idx="11"/>
          </p:nvPr>
        </p:nvSpPr>
        <p:spPr/>
        <p:txBody>
          <a:bodyPr/>
          <a:lstStyle>
            <a:lvl1pPr>
              <a:defRPr/>
            </a:lvl1pPr>
          </a:lstStyle>
          <a:p>
            <a:fld id="{DC65752A-BFAE-4954-B38F-08B1E4435C3B}" type="slidenum">
              <a:rPr lang="ar-SA" altLang="en-US"/>
              <a:pPr/>
              <a:t>‹#›</a:t>
            </a:fld>
            <a:endParaRPr lang="en-US" altLang="en-US"/>
          </a:p>
        </p:txBody>
      </p:sp>
      <p:sp>
        <p:nvSpPr>
          <p:cNvPr id="9" name="Date Placeholder 8">
            <a:extLst>
              <a:ext uri="{FF2B5EF4-FFF2-40B4-BE49-F238E27FC236}">
                <a16:creationId xmlns:a16="http://schemas.microsoft.com/office/drawing/2014/main" xmlns="" id="{4B040625-1575-4FC3-A8A0-B63867F4169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344284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69F2B8-894B-4476-A45E-B6AFF4D448C2}"/>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74C2CB93-C19F-423B-829F-56ED082FBC30}"/>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xmlns="" id="{52D9D9AC-56BC-4A9A-9184-C5C9AE76AC91}"/>
              </a:ext>
            </a:extLst>
          </p:cNvPr>
          <p:cNvSpPr>
            <a:spLocks noGrp="1"/>
          </p:cNvSpPr>
          <p:nvPr>
            <p:ph type="sldNum" sz="quarter" idx="11"/>
          </p:nvPr>
        </p:nvSpPr>
        <p:spPr/>
        <p:txBody>
          <a:bodyPr/>
          <a:lstStyle>
            <a:lvl1pPr>
              <a:defRPr/>
            </a:lvl1pPr>
          </a:lstStyle>
          <a:p>
            <a:fld id="{799F535C-B683-478B-AF7B-940FCE192938}" type="slidenum">
              <a:rPr lang="ar-SA" altLang="en-US"/>
              <a:pPr/>
              <a:t>‹#›</a:t>
            </a:fld>
            <a:endParaRPr lang="en-US" altLang="en-US"/>
          </a:p>
        </p:txBody>
      </p:sp>
      <p:sp>
        <p:nvSpPr>
          <p:cNvPr id="5" name="Date Placeholder 4">
            <a:extLst>
              <a:ext uri="{FF2B5EF4-FFF2-40B4-BE49-F238E27FC236}">
                <a16:creationId xmlns:a16="http://schemas.microsoft.com/office/drawing/2014/main" xmlns="" id="{DD8626F8-E1BA-4B6E-A237-97FCBF55F04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43955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26AAD2CB-9133-4CB1-A0A9-B64118D75B9B}"/>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xmlns="" id="{456A3A2F-BFBB-4B68-BB48-AB9A69D4337A}"/>
              </a:ext>
            </a:extLst>
          </p:cNvPr>
          <p:cNvSpPr>
            <a:spLocks noGrp="1"/>
          </p:cNvSpPr>
          <p:nvPr>
            <p:ph type="sldNum" sz="quarter" idx="11"/>
          </p:nvPr>
        </p:nvSpPr>
        <p:spPr/>
        <p:txBody>
          <a:bodyPr/>
          <a:lstStyle>
            <a:lvl1pPr>
              <a:defRPr/>
            </a:lvl1pPr>
          </a:lstStyle>
          <a:p>
            <a:fld id="{47BEC240-238E-4EFD-AFA5-DD044B1C5130}" type="slidenum">
              <a:rPr lang="ar-SA" altLang="en-US"/>
              <a:pPr/>
              <a:t>‹#›</a:t>
            </a:fld>
            <a:endParaRPr lang="en-US" altLang="en-US"/>
          </a:p>
        </p:txBody>
      </p:sp>
      <p:sp>
        <p:nvSpPr>
          <p:cNvPr id="4" name="Date Placeholder 3">
            <a:extLst>
              <a:ext uri="{FF2B5EF4-FFF2-40B4-BE49-F238E27FC236}">
                <a16:creationId xmlns:a16="http://schemas.microsoft.com/office/drawing/2014/main" xmlns="" id="{DD55C035-9E6D-44D4-807E-1623CD0FA43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617894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7C12B2-AF0B-4D87-B328-8FF7FC5997B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3CAE5F1B-1547-451C-AE78-8FFA98497D6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4594824-F398-40FE-887D-C20223CFC47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956C7FFE-7A1A-4BE5-A80A-752E48816688}"/>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7805F982-112F-44E7-910F-548C3FFB81EF}"/>
              </a:ext>
            </a:extLst>
          </p:cNvPr>
          <p:cNvSpPr>
            <a:spLocks noGrp="1"/>
          </p:cNvSpPr>
          <p:nvPr>
            <p:ph type="sldNum" sz="quarter" idx="11"/>
          </p:nvPr>
        </p:nvSpPr>
        <p:spPr/>
        <p:txBody>
          <a:bodyPr/>
          <a:lstStyle>
            <a:lvl1pPr>
              <a:defRPr/>
            </a:lvl1pPr>
          </a:lstStyle>
          <a:p>
            <a:fld id="{4E7F974D-1973-4835-B0DD-E2F5B9BE8FD7}" type="slidenum">
              <a:rPr lang="ar-SA" altLang="en-US"/>
              <a:pPr/>
              <a:t>‹#›</a:t>
            </a:fld>
            <a:endParaRPr lang="en-US" altLang="en-US"/>
          </a:p>
        </p:txBody>
      </p:sp>
      <p:sp>
        <p:nvSpPr>
          <p:cNvPr id="7" name="Date Placeholder 6">
            <a:extLst>
              <a:ext uri="{FF2B5EF4-FFF2-40B4-BE49-F238E27FC236}">
                <a16:creationId xmlns:a16="http://schemas.microsoft.com/office/drawing/2014/main" xmlns="" id="{0559F701-F719-414C-834F-9DDE40284198}"/>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196449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9EF91F-FA0D-451A-88F4-0CF72E03B1D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136A6F3-E428-4A5C-A5A3-DC699ADF329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0E411EA-48C0-43E0-AA61-B06099E9A4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16F22979-A7D7-42FA-B753-6DCDD3B36969}"/>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14051048-2540-4B87-8D82-CD84F87341F0}"/>
              </a:ext>
            </a:extLst>
          </p:cNvPr>
          <p:cNvSpPr>
            <a:spLocks noGrp="1"/>
          </p:cNvSpPr>
          <p:nvPr>
            <p:ph type="sldNum" sz="quarter" idx="11"/>
          </p:nvPr>
        </p:nvSpPr>
        <p:spPr/>
        <p:txBody>
          <a:bodyPr/>
          <a:lstStyle>
            <a:lvl1pPr>
              <a:defRPr/>
            </a:lvl1pPr>
          </a:lstStyle>
          <a:p>
            <a:fld id="{8C57DD50-FE5F-4800-84D5-E763DBAFF2FE}" type="slidenum">
              <a:rPr lang="ar-SA" altLang="en-US"/>
              <a:pPr/>
              <a:t>‹#›</a:t>
            </a:fld>
            <a:endParaRPr lang="en-US" altLang="en-US"/>
          </a:p>
        </p:txBody>
      </p:sp>
      <p:sp>
        <p:nvSpPr>
          <p:cNvPr id="7" name="Date Placeholder 6">
            <a:extLst>
              <a:ext uri="{FF2B5EF4-FFF2-40B4-BE49-F238E27FC236}">
                <a16:creationId xmlns:a16="http://schemas.microsoft.com/office/drawing/2014/main" xmlns="" id="{E6F2A545-9EB8-4478-AD0F-7697AA2FDEC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230306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0DA9E535-DD5F-4ABA-8D32-D8F4594C7CEC}"/>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a16="http://schemas.microsoft.com/office/drawing/2014/main" xmlns="" id="{8A91E094-A3F7-4C4F-B78C-F719ADBD4FD7}"/>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3699062E-2EEB-4FA4-A858-73B1E129C945}" type="slidenum">
              <a:rPr lang="ar-SA" altLang="en-US"/>
              <a:pPr/>
              <a:t>‹#›</a:t>
            </a:fld>
            <a:endParaRPr lang="en-US" altLang="en-US"/>
          </a:p>
        </p:txBody>
      </p:sp>
      <p:grpSp>
        <p:nvGrpSpPr>
          <p:cNvPr id="4100" name="Group 4">
            <a:extLst>
              <a:ext uri="{FF2B5EF4-FFF2-40B4-BE49-F238E27FC236}">
                <a16:creationId xmlns:a16="http://schemas.microsoft.com/office/drawing/2014/main" xmlns="" id="{F9799DCA-2781-413C-8DCB-A31B34111497}"/>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xmlns="" id="{5E8446B6-B12A-44E4-8916-084BF1ECBC78}"/>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a16="http://schemas.microsoft.com/office/drawing/2014/main" xmlns="" id="{87096711-E709-4B0C-BABA-85C603DF0CA7}"/>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a16="http://schemas.microsoft.com/office/drawing/2014/main" xmlns="" id="{963D3B7D-4036-4D5B-BC96-CB934EC29E2B}"/>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a16="http://schemas.microsoft.com/office/drawing/2014/main" xmlns="" id="{4C8B776B-4BCC-4414-A631-A939FC312917}"/>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a16="http://schemas.microsoft.com/office/drawing/2014/main" xmlns="" id="{A57853E5-E374-4D54-9F98-5213E19B502F}"/>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a16="http://schemas.microsoft.com/office/drawing/2014/main" xmlns="" id="{36AB828D-E569-4EAC-BB65-7F2E4169F6CA}"/>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a16="http://schemas.microsoft.com/office/drawing/2014/main" xmlns="" id="{28B4100E-BF73-4BCD-82B0-8B6AB7A653BC}"/>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a16="http://schemas.microsoft.com/office/drawing/2014/main" xmlns="" id="{03FF2CAE-9F2D-4922-B236-DDA49D04D60A}"/>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a16="http://schemas.microsoft.com/office/drawing/2014/main" xmlns="" id="{8F2434D9-D1D4-49EA-BDDF-09D2D85D61D0}"/>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a16="http://schemas.microsoft.com/office/drawing/2014/main" xmlns="" id="{36883858-9CDA-4F9C-B307-331C4998520B}"/>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a16="http://schemas.microsoft.com/office/drawing/2014/main" xmlns="" id="{FF32CED8-D3AE-4CCC-AC5B-28186D81EDA7}"/>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75C701F1-C6C9-4F3B-B8E9-BE2E50292233}"/>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C99508FE-5992-41A6-922A-C03427FDF64A}"/>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الانثروبولوجيا والاجتماع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561BC5CC-023B-469E-9295-1F9334C2ECF7}"/>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38082C65-F032-49EC-91DD-756675E7A9D0}"/>
              </a:ext>
            </a:extLst>
          </p:cNvPr>
          <p:cNvSpPr>
            <a:spLocks noChangeArrowheads="1"/>
          </p:cNvSpPr>
          <p:nvPr/>
        </p:nvSpPr>
        <p:spPr bwMode="auto">
          <a:xfrm>
            <a:off x="304800" y="4343400"/>
            <a:ext cx="86106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000" dirty="0" smtClean="0">
                <a:solidFill>
                  <a:schemeClr val="tx1"/>
                </a:solidFill>
                <a:cs typeface="Arabic Typesetting" panose="03020402040406030203" pitchFamily="66" charset="-78"/>
              </a:rPr>
              <a:t>مدرس </a:t>
            </a:r>
            <a:r>
              <a:rPr lang="ar-IQ" altLang="en-US" sz="4000" dirty="0">
                <a:solidFill>
                  <a:schemeClr val="tx1"/>
                </a:solidFill>
                <a:cs typeface="Arabic Typesetting" panose="03020402040406030203" pitchFamily="66" charset="-78"/>
              </a:rPr>
              <a:t>المادة: </a:t>
            </a:r>
            <a:r>
              <a:rPr lang="ar-IQ" altLang="en-US" sz="4000" dirty="0" err="1" smtClean="0">
                <a:solidFill>
                  <a:schemeClr val="tx1"/>
                </a:solidFill>
                <a:cs typeface="Arabic Typesetting" panose="03020402040406030203" pitchFamily="66" charset="-78"/>
              </a:rPr>
              <a:t>م .</a:t>
            </a:r>
            <a:r>
              <a:rPr lang="ar-IQ" altLang="en-US" sz="4000" dirty="0" smtClean="0">
                <a:solidFill>
                  <a:schemeClr val="tx1"/>
                </a:solidFill>
                <a:cs typeface="Arabic Typesetting" panose="03020402040406030203" pitchFamily="66" charset="-78"/>
              </a:rPr>
              <a:t> هدى كريم </a:t>
            </a:r>
            <a:r>
              <a:rPr lang="ar-IQ" altLang="en-US" sz="4000" dirty="0" err="1" smtClean="0">
                <a:solidFill>
                  <a:schemeClr val="tx1"/>
                </a:solidFill>
                <a:cs typeface="Arabic Typesetting" panose="03020402040406030203" pitchFamily="66" charset="-78"/>
              </a:rPr>
              <a:t>مطلك</a:t>
            </a:r>
            <a:r>
              <a:rPr lang="ar-IQ" altLang="en-US" sz="4000" smtClean="0">
                <a:solidFill>
                  <a:schemeClr val="tx1"/>
                </a:solidFill>
                <a:cs typeface="Arabic Typesetting" panose="03020402040406030203" pitchFamily="66" charset="-78"/>
              </a:rPr>
              <a:t> </a:t>
            </a:r>
            <a:r>
              <a:rPr lang="ar-IQ" altLang="en-US" sz="4000" dirty="0">
                <a:solidFill>
                  <a:schemeClr val="tx1"/>
                </a:solidFill>
                <a:cs typeface="Arabic Typesetting" panose="03020402040406030203" pitchFamily="66" charset="-78"/>
              </a:rPr>
              <a:t/>
            </a:r>
            <a:br>
              <a:rPr lang="ar-IQ" altLang="en-US" sz="4000" dirty="0">
                <a:solidFill>
                  <a:schemeClr val="tx1"/>
                </a:solidFill>
                <a:cs typeface="Arabic Typesetting" panose="03020402040406030203" pitchFamily="66" charset="-78"/>
              </a:rPr>
            </a:br>
            <a:r>
              <a:rPr lang="ar-IQ" altLang="en-US" sz="4000" dirty="0">
                <a:solidFill>
                  <a:schemeClr val="tx1"/>
                </a:solidFill>
                <a:cs typeface="Arabic Typesetting" panose="03020402040406030203" pitchFamily="66" charset="-78"/>
              </a:rPr>
              <a:t>تسلسل المحاضرة: 6</a:t>
            </a:r>
            <a:br>
              <a:rPr lang="ar-IQ" altLang="en-US" sz="4000" dirty="0">
                <a:solidFill>
                  <a:schemeClr val="tx1"/>
                </a:solidFill>
                <a:cs typeface="Arabic Typesetting" panose="03020402040406030203" pitchFamily="66" charset="-78"/>
              </a:rPr>
            </a:br>
            <a:r>
              <a:rPr lang="ar-IQ" altLang="en-US" sz="4000" dirty="0">
                <a:solidFill>
                  <a:schemeClr val="tx1"/>
                </a:solidFill>
                <a:cs typeface="Arabic Typesetting" panose="03020402040406030203" pitchFamily="66" charset="-78"/>
              </a:rPr>
              <a:t>أسم المحاضرة: مفهوم الرمز عند بعض العلماء/ تشارلز </a:t>
            </a:r>
            <a:r>
              <a:rPr lang="ar-IQ" altLang="en-US" sz="4000" dirty="0" err="1">
                <a:solidFill>
                  <a:schemeClr val="tx1"/>
                </a:solidFill>
                <a:cs typeface="Arabic Typesetting" panose="03020402040406030203" pitchFamily="66" charset="-78"/>
              </a:rPr>
              <a:t>بيرس</a:t>
            </a:r>
            <a:r>
              <a:rPr lang="ar-IQ" altLang="en-US" sz="4000" dirty="0">
                <a:solidFill>
                  <a:schemeClr val="tx1"/>
                </a:solidFill>
                <a:cs typeface="Arabic Typesetting" panose="03020402040406030203" pitchFamily="66" charset="-78"/>
              </a:rPr>
              <a:t>، </a:t>
            </a:r>
            <a:r>
              <a:rPr lang="ar-IQ" altLang="en-US" sz="4000" dirty="0" err="1">
                <a:solidFill>
                  <a:schemeClr val="tx1"/>
                </a:solidFill>
                <a:cs typeface="Arabic Typesetting" panose="03020402040406030203" pitchFamily="66" charset="-78"/>
              </a:rPr>
              <a:t>دي</a:t>
            </a:r>
            <a:r>
              <a:rPr lang="ar-IQ" altLang="en-US" sz="4000" dirty="0">
                <a:solidFill>
                  <a:schemeClr val="tx1"/>
                </a:solidFill>
                <a:cs typeface="Arabic Typesetting" panose="03020402040406030203" pitchFamily="66" charset="-78"/>
              </a:rPr>
              <a:t> </a:t>
            </a:r>
            <a:r>
              <a:rPr lang="ar-IQ" altLang="en-US" sz="4000" dirty="0" err="1">
                <a:solidFill>
                  <a:schemeClr val="tx1"/>
                </a:solidFill>
                <a:cs typeface="Arabic Typesetting" panose="03020402040406030203" pitchFamily="66" charset="-78"/>
              </a:rPr>
              <a:t>سوسير</a:t>
            </a:r>
            <a:r>
              <a:rPr lang="ar-IQ" altLang="en-US" sz="4000" dirty="0">
                <a:solidFill>
                  <a:schemeClr val="tx1"/>
                </a:solidFill>
                <a:cs typeface="Arabic Typesetting" panose="03020402040406030203" pitchFamily="66" charset="-78"/>
              </a:rPr>
              <a:t>، ادوارد </a:t>
            </a:r>
            <a:r>
              <a:rPr lang="ar-IQ" altLang="en-US" sz="4000" dirty="0" err="1">
                <a:solidFill>
                  <a:schemeClr val="tx1"/>
                </a:solidFill>
                <a:cs typeface="Arabic Typesetting" panose="03020402040406030203" pitchFamily="66" charset="-78"/>
              </a:rPr>
              <a:t>سابير</a:t>
            </a:r>
            <a:endParaRPr lang="en-US" altLang="en-US" sz="4000" dirty="0">
              <a:solidFill>
                <a:schemeClr val="tx1"/>
              </a:solidFill>
              <a:cs typeface="Arabic Typesetting" panose="03020402040406030203"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663386B8-E666-42FE-87B6-48356D3B0E15}"/>
              </a:ext>
            </a:extLst>
          </p:cNvPr>
          <p:cNvSpPr>
            <a:spLocks noGrp="1" noChangeArrowheads="1"/>
          </p:cNvSpPr>
          <p:nvPr>
            <p:ph type="body" idx="1"/>
          </p:nvPr>
        </p:nvSpPr>
        <p:spPr>
          <a:xfrm>
            <a:off x="457200" y="381000"/>
            <a:ext cx="8229600" cy="5867400"/>
          </a:xfrm>
        </p:spPr>
        <p:txBody>
          <a:bodyPr/>
          <a:lstStyle/>
          <a:p>
            <a:pPr algn="justLow">
              <a:lnSpc>
                <a:spcPct val="110000"/>
              </a:lnSpc>
            </a:pPr>
            <a:r>
              <a:rPr lang="ar-IQ" altLang="en-US" sz="2400"/>
              <a:t>تعريف الرمز عند / تشارلز بيرس  </a:t>
            </a:r>
            <a:r>
              <a:rPr lang="en-US" altLang="en-US" sz="2400"/>
              <a:t>Charles Peirce</a:t>
            </a:r>
            <a:endParaRPr lang="ar-IQ" altLang="en-US" sz="2400"/>
          </a:p>
          <a:p>
            <a:pPr algn="justLow">
              <a:lnSpc>
                <a:spcPct val="110000"/>
              </a:lnSpc>
            </a:pPr>
            <a:r>
              <a:rPr lang="ar-IQ" altLang="en-US" sz="2400"/>
              <a:t>يندرج تحت مفهوم الإشارة، التي يقسمها الى ثلاثة انواع هي:</a:t>
            </a:r>
          </a:p>
          <a:p>
            <a:pPr algn="justLow">
              <a:lnSpc>
                <a:spcPct val="110000"/>
              </a:lnSpc>
            </a:pPr>
            <a:r>
              <a:rPr lang="ar-IQ" altLang="en-US" sz="2400"/>
              <a:t>1.	 الصورة </a:t>
            </a:r>
            <a:r>
              <a:rPr lang="en-US" altLang="en-US" sz="2400"/>
              <a:t>Icon</a:t>
            </a:r>
            <a:r>
              <a:rPr lang="ar-IQ" altLang="en-US" sz="2400"/>
              <a:t>  </a:t>
            </a:r>
          </a:p>
          <a:p>
            <a:pPr algn="justLow">
              <a:lnSpc>
                <a:spcPct val="110000"/>
              </a:lnSpc>
            </a:pPr>
            <a:r>
              <a:rPr lang="ar-IQ" altLang="en-US" sz="2400"/>
              <a:t>2.	 الدليل    </a:t>
            </a:r>
            <a:r>
              <a:rPr lang="en-US" altLang="en-US" sz="2400"/>
              <a:t>Index</a:t>
            </a:r>
            <a:r>
              <a:rPr lang="ar-IQ" altLang="en-US" sz="2400"/>
              <a:t> </a:t>
            </a:r>
          </a:p>
          <a:p>
            <a:pPr algn="justLow">
              <a:lnSpc>
                <a:spcPct val="110000"/>
              </a:lnSpc>
            </a:pPr>
            <a:r>
              <a:rPr lang="ar-IQ" altLang="en-US" sz="2400"/>
              <a:t>3.	 الرمز </a:t>
            </a:r>
            <a:r>
              <a:rPr lang="en-US" altLang="en-US" sz="2400"/>
              <a:t>Symbol</a:t>
            </a:r>
            <a:r>
              <a:rPr lang="ar-IQ" altLang="en-US" sz="2400"/>
              <a:t>   </a:t>
            </a:r>
          </a:p>
          <a:p>
            <a:pPr algn="justLow">
              <a:lnSpc>
                <a:spcPct val="110000"/>
              </a:lnSpc>
            </a:pPr>
            <a:r>
              <a:rPr lang="ar-IQ" altLang="en-US" sz="2400"/>
              <a:t>الصورة: عبارة عن صورة شيء او موضوع تقوم على اساس وجود تشابه بينهما وبين الموضوع المشار اليه مثل الصورة الفوتوغرافية والتماثيل والخرائط والرسوم البيانية.</a:t>
            </a:r>
          </a:p>
          <a:p>
            <a:pPr algn="justLow">
              <a:lnSpc>
                <a:spcPct val="110000"/>
              </a:lnSpc>
            </a:pPr>
            <a:r>
              <a:rPr lang="ar-IQ" altLang="en-US" sz="2400"/>
              <a:t>الدليل: من اهم خصائصه هو انه يشير الى الموضوع المشار اليه بسبب تأثره بذلك الموضوع فالعلاقة بين الدليل والموضوع المشار اليه تقوم على الاتصال وليس على التشابه. فالدليل جزء من الموضوع المشار اليه ويتأثر به، مثل اعراض المرض تشير الى وجود مرض معين. والغيوم تشير الى نزول المطر، وصوت الجرس يشير الى وجود شخص امام الباب</a:t>
            </a:r>
            <a:r>
              <a:rPr lang="en-US" altLang="en-US" sz="24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in)">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ox(in)">
                                      <p:cBhvr>
                                        <p:cTn id="22" dur="500"/>
                                        <p:tgtEl>
                                          <p:spTgt spid="7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box(in)">
                                      <p:cBhvr>
                                        <p:cTn id="27" dur="500"/>
                                        <p:tgtEl>
                                          <p:spTgt spid="71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box(in)">
                                      <p:cBhvr>
                                        <p:cTn id="32" dur="500"/>
                                        <p:tgtEl>
                                          <p:spTgt spid="717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box(in)">
                                      <p:cBhvr>
                                        <p:cTn id="37" dur="500"/>
                                        <p:tgtEl>
                                          <p:spTgt spid="7171">
                                            <p:txEl>
                                              <p:pRg st="6" end="6"/>
                                            </p:txEl>
                                          </p:spTgt>
                                        </p:tgtEl>
                                      </p:cBhvr>
                                    </p:animEffect>
                                  </p:childTnLst>
                                </p:cTn>
                              </p:par>
                              <p:par>
                                <p:cTn id="38" presetID="55" presetClass="entr" presetSubtype="0" fill="hold" grpId="1" nodeType="withEffect">
                                  <p:stCondLst>
                                    <p:cond delay="0"/>
                                  </p:stCondLst>
                                  <p:childTnLst>
                                    <p:set>
                                      <p:cBhvr>
                                        <p:cTn id="39" dur="1" fill="hold">
                                          <p:stCondLst>
                                            <p:cond delay="0"/>
                                          </p:stCondLst>
                                        </p:cTn>
                                        <p:tgtEl>
                                          <p:spTgt spid="7171">
                                            <p:txEl>
                                              <p:pRg st="0" end="0"/>
                                            </p:txEl>
                                          </p:spTgt>
                                        </p:tgtEl>
                                        <p:attrNameLst>
                                          <p:attrName>style.visibility</p:attrName>
                                        </p:attrNameLst>
                                      </p:cBhvr>
                                      <p:to>
                                        <p:strVal val="visible"/>
                                      </p:to>
                                    </p:set>
                                    <p:anim calcmode="lin" valueType="num">
                                      <p:cBhvr>
                                        <p:cTn id="40"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41"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42" dur="1000"/>
                                        <p:tgtEl>
                                          <p:spTgt spid="7171">
                                            <p:txEl>
                                              <p:pRg st="0" end="0"/>
                                            </p:txEl>
                                          </p:spTgt>
                                        </p:tgtEl>
                                      </p:cBhvr>
                                    </p:animEffect>
                                  </p:childTnLst>
                                </p:cTn>
                              </p:par>
                              <p:par>
                                <p:cTn id="43" presetID="55" presetClass="entr" presetSubtype="0" fill="hold" grpId="1" nodeType="withEffect">
                                  <p:stCondLst>
                                    <p:cond delay="0"/>
                                  </p:stCondLst>
                                  <p:childTnLst>
                                    <p:set>
                                      <p:cBhvr>
                                        <p:cTn id="44" dur="1" fill="hold">
                                          <p:stCondLst>
                                            <p:cond delay="0"/>
                                          </p:stCondLst>
                                        </p:cTn>
                                        <p:tgtEl>
                                          <p:spTgt spid="7171">
                                            <p:txEl>
                                              <p:pRg st="1" end="1"/>
                                            </p:txEl>
                                          </p:spTgt>
                                        </p:tgtEl>
                                        <p:attrNameLst>
                                          <p:attrName>style.visibility</p:attrName>
                                        </p:attrNameLst>
                                      </p:cBhvr>
                                      <p:to>
                                        <p:strVal val="visible"/>
                                      </p:to>
                                    </p:set>
                                    <p:anim calcmode="lin" valueType="num">
                                      <p:cBhvr>
                                        <p:cTn id="45"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46"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47" dur="1000"/>
                                        <p:tgtEl>
                                          <p:spTgt spid="7171">
                                            <p:txEl>
                                              <p:pRg st="1" end="1"/>
                                            </p:txEl>
                                          </p:spTgt>
                                        </p:tgtEl>
                                      </p:cBhvr>
                                    </p:animEffect>
                                  </p:childTnLst>
                                </p:cTn>
                              </p:par>
                              <p:par>
                                <p:cTn id="48" presetID="55" presetClass="entr" presetSubtype="0" fill="hold" grpId="1" nodeType="withEffect">
                                  <p:stCondLst>
                                    <p:cond delay="0"/>
                                  </p:stCondLst>
                                  <p:childTnLst>
                                    <p:set>
                                      <p:cBhvr>
                                        <p:cTn id="49" dur="1" fill="hold">
                                          <p:stCondLst>
                                            <p:cond delay="0"/>
                                          </p:stCondLst>
                                        </p:cTn>
                                        <p:tgtEl>
                                          <p:spTgt spid="7171">
                                            <p:txEl>
                                              <p:pRg st="2" end="2"/>
                                            </p:txEl>
                                          </p:spTgt>
                                        </p:tgtEl>
                                        <p:attrNameLst>
                                          <p:attrName>style.visibility</p:attrName>
                                        </p:attrNameLst>
                                      </p:cBhvr>
                                      <p:to>
                                        <p:strVal val="visible"/>
                                      </p:to>
                                    </p:set>
                                    <p:anim calcmode="lin" valueType="num">
                                      <p:cBhvr>
                                        <p:cTn id="50" dur="1000" fill="hold"/>
                                        <p:tgtEl>
                                          <p:spTgt spid="7171">
                                            <p:txEl>
                                              <p:pRg st="2" end="2"/>
                                            </p:txEl>
                                          </p:spTgt>
                                        </p:tgtEl>
                                        <p:attrNameLst>
                                          <p:attrName>ppt_w</p:attrName>
                                        </p:attrNameLst>
                                      </p:cBhvr>
                                      <p:tavLst>
                                        <p:tav tm="0">
                                          <p:val>
                                            <p:strVal val="#ppt_w*0.70"/>
                                          </p:val>
                                        </p:tav>
                                        <p:tav tm="100000">
                                          <p:val>
                                            <p:strVal val="#ppt_w"/>
                                          </p:val>
                                        </p:tav>
                                      </p:tavLst>
                                    </p:anim>
                                    <p:anim calcmode="lin" valueType="num">
                                      <p:cBhvr>
                                        <p:cTn id="51" dur="1000" fill="hold"/>
                                        <p:tgtEl>
                                          <p:spTgt spid="7171">
                                            <p:txEl>
                                              <p:pRg st="2" end="2"/>
                                            </p:txEl>
                                          </p:spTgt>
                                        </p:tgtEl>
                                        <p:attrNameLst>
                                          <p:attrName>ppt_h</p:attrName>
                                        </p:attrNameLst>
                                      </p:cBhvr>
                                      <p:tavLst>
                                        <p:tav tm="0">
                                          <p:val>
                                            <p:strVal val="#ppt_h"/>
                                          </p:val>
                                        </p:tav>
                                        <p:tav tm="100000">
                                          <p:val>
                                            <p:strVal val="#ppt_h"/>
                                          </p:val>
                                        </p:tav>
                                      </p:tavLst>
                                    </p:anim>
                                    <p:animEffect transition="in" filter="fade">
                                      <p:cBhvr>
                                        <p:cTn id="52" dur="1000"/>
                                        <p:tgtEl>
                                          <p:spTgt spid="7171">
                                            <p:txEl>
                                              <p:pRg st="2" end="2"/>
                                            </p:txEl>
                                          </p:spTgt>
                                        </p:tgtEl>
                                      </p:cBhvr>
                                    </p:animEffect>
                                  </p:childTnLst>
                                </p:cTn>
                              </p:par>
                              <p:par>
                                <p:cTn id="53" presetID="55" presetClass="entr" presetSubtype="0" fill="hold" grpId="1" nodeType="withEffect">
                                  <p:stCondLst>
                                    <p:cond delay="0"/>
                                  </p:stCondLst>
                                  <p:childTnLst>
                                    <p:set>
                                      <p:cBhvr>
                                        <p:cTn id="54" dur="1" fill="hold">
                                          <p:stCondLst>
                                            <p:cond delay="0"/>
                                          </p:stCondLst>
                                        </p:cTn>
                                        <p:tgtEl>
                                          <p:spTgt spid="7171">
                                            <p:txEl>
                                              <p:pRg st="3" end="3"/>
                                            </p:txEl>
                                          </p:spTgt>
                                        </p:tgtEl>
                                        <p:attrNameLst>
                                          <p:attrName>style.visibility</p:attrName>
                                        </p:attrNameLst>
                                      </p:cBhvr>
                                      <p:to>
                                        <p:strVal val="visible"/>
                                      </p:to>
                                    </p:set>
                                    <p:anim calcmode="lin" valueType="num">
                                      <p:cBhvr>
                                        <p:cTn id="55" dur="1000" fill="hold"/>
                                        <p:tgtEl>
                                          <p:spTgt spid="7171">
                                            <p:txEl>
                                              <p:pRg st="3" end="3"/>
                                            </p:txEl>
                                          </p:spTgt>
                                        </p:tgtEl>
                                        <p:attrNameLst>
                                          <p:attrName>ppt_w</p:attrName>
                                        </p:attrNameLst>
                                      </p:cBhvr>
                                      <p:tavLst>
                                        <p:tav tm="0">
                                          <p:val>
                                            <p:strVal val="#ppt_w*0.70"/>
                                          </p:val>
                                        </p:tav>
                                        <p:tav tm="100000">
                                          <p:val>
                                            <p:strVal val="#ppt_w"/>
                                          </p:val>
                                        </p:tav>
                                      </p:tavLst>
                                    </p:anim>
                                    <p:anim calcmode="lin" valueType="num">
                                      <p:cBhvr>
                                        <p:cTn id="56" dur="1000" fill="hold"/>
                                        <p:tgtEl>
                                          <p:spTgt spid="7171">
                                            <p:txEl>
                                              <p:pRg st="3" end="3"/>
                                            </p:txEl>
                                          </p:spTgt>
                                        </p:tgtEl>
                                        <p:attrNameLst>
                                          <p:attrName>ppt_h</p:attrName>
                                        </p:attrNameLst>
                                      </p:cBhvr>
                                      <p:tavLst>
                                        <p:tav tm="0">
                                          <p:val>
                                            <p:strVal val="#ppt_h"/>
                                          </p:val>
                                        </p:tav>
                                        <p:tav tm="100000">
                                          <p:val>
                                            <p:strVal val="#ppt_h"/>
                                          </p:val>
                                        </p:tav>
                                      </p:tavLst>
                                    </p:anim>
                                    <p:animEffect transition="in" filter="fade">
                                      <p:cBhvr>
                                        <p:cTn id="57" dur="1000"/>
                                        <p:tgtEl>
                                          <p:spTgt spid="7171">
                                            <p:txEl>
                                              <p:pRg st="3" end="3"/>
                                            </p:txEl>
                                          </p:spTgt>
                                        </p:tgtEl>
                                      </p:cBhvr>
                                    </p:animEffect>
                                  </p:childTnLst>
                                </p:cTn>
                              </p:par>
                              <p:par>
                                <p:cTn id="58" presetID="55" presetClass="entr" presetSubtype="0" fill="hold" grpId="1" nodeType="withEffect">
                                  <p:stCondLst>
                                    <p:cond delay="0"/>
                                  </p:stCondLst>
                                  <p:childTnLst>
                                    <p:set>
                                      <p:cBhvr>
                                        <p:cTn id="59" dur="1" fill="hold">
                                          <p:stCondLst>
                                            <p:cond delay="0"/>
                                          </p:stCondLst>
                                        </p:cTn>
                                        <p:tgtEl>
                                          <p:spTgt spid="7171">
                                            <p:txEl>
                                              <p:pRg st="4" end="4"/>
                                            </p:txEl>
                                          </p:spTgt>
                                        </p:tgtEl>
                                        <p:attrNameLst>
                                          <p:attrName>style.visibility</p:attrName>
                                        </p:attrNameLst>
                                      </p:cBhvr>
                                      <p:to>
                                        <p:strVal val="visible"/>
                                      </p:to>
                                    </p:set>
                                    <p:anim calcmode="lin" valueType="num">
                                      <p:cBhvr>
                                        <p:cTn id="60" dur="1000" fill="hold"/>
                                        <p:tgtEl>
                                          <p:spTgt spid="7171">
                                            <p:txEl>
                                              <p:pRg st="4" end="4"/>
                                            </p:txEl>
                                          </p:spTgt>
                                        </p:tgtEl>
                                        <p:attrNameLst>
                                          <p:attrName>ppt_w</p:attrName>
                                        </p:attrNameLst>
                                      </p:cBhvr>
                                      <p:tavLst>
                                        <p:tav tm="0">
                                          <p:val>
                                            <p:strVal val="#ppt_w*0.70"/>
                                          </p:val>
                                        </p:tav>
                                        <p:tav tm="100000">
                                          <p:val>
                                            <p:strVal val="#ppt_w"/>
                                          </p:val>
                                        </p:tav>
                                      </p:tavLst>
                                    </p:anim>
                                    <p:anim calcmode="lin" valueType="num">
                                      <p:cBhvr>
                                        <p:cTn id="61" dur="1000" fill="hold"/>
                                        <p:tgtEl>
                                          <p:spTgt spid="7171">
                                            <p:txEl>
                                              <p:pRg st="4" end="4"/>
                                            </p:txEl>
                                          </p:spTgt>
                                        </p:tgtEl>
                                        <p:attrNameLst>
                                          <p:attrName>ppt_h</p:attrName>
                                        </p:attrNameLst>
                                      </p:cBhvr>
                                      <p:tavLst>
                                        <p:tav tm="0">
                                          <p:val>
                                            <p:strVal val="#ppt_h"/>
                                          </p:val>
                                        </p:tav>
                                        <p:tav tm="100000">
                                          <p:val>
                                            <p:strVal val="#ppt_h"/>
                                          </p:val>
                                        </p:tav>
                                      </p:tavLst>
                                    </p:anim>
                                    <p:animEffect transition="in" filter="fade">
                                      <p:cBhvr>
                                        <p:cTn id="62" dur="1000"/>
                                        <p:tgtEl>
                                          <p:spTgt spid="7171">
                                            <p:txEl>
                                              <p:pRg st="4" end="4"/>
                                            </p:txEl>
                                          </p:spTgt>
                                        </p:tgtEl>
                                      </p:cBhvr>
                                    </p:animEffect>
                                  </p:childTnLst>
                                </p:cTn>
                              </p:par>
                              <p:par>
                                <p:cTn id="63" presetID="55" presetClass="entr" presetSubtype="0" fill="hold" grpId="1" nodeType="withEffect">
                                  <p:stCondLst>
                                    <p:cond delay="0"/>
                                  </p:stCondLst>
                                  <p:childTnLst>
                                    <p:set>
                                      <p:cBhvr>
                                        <p:cTn id="64" dur="1" fill="hold">
                                          <p:stCondLst>
                                            <p:cond delay="0"/>
                                          </p:stCondLst>
                                        </p:cTn>
                                        <p:tgtEl>
                                          <p:spTgt spid="7171">
                                            <p:txEl>
                                              <p:pRg st="5" end="5"/>
                                            </p:txEl>
                                          </p:spTgt>
                                        </p:tgtEl>
                                        <p:attrNameLst>
                                          <p:attrName>style.visibility</p:attrName>
                                        </p:attrNameLst>
                                      </p:cBhvr>
                                      <p:to>
                                        <p:strVal val="visible"/>
                                      </p:to>
                                    </p:set>
                                    <p:anim calcmode="lin" valueType="num">
                                      <p:cBhvr>
                                        <p:cTn id="65" dur="1000" fill="hold"/>
                                        <p:tgtEl>
                                          <p:spTgt spid="7171">
                                            <p:txEl>
                                              <p:pRg st="5" end="5"/>
                                            </p:txEl>
                                          </p:spTgt>
                                        </p:tgtEl>
                                        <p:attrNameLst>
                                          <p:attrName>ppt_w</p:attrName>
                                        </p:attrNameLst>
                                      </p:cBhvr>
                                      <p:tavLst>
                                        <p:tav tm="0">
                                          <p:val>
                                            <p:strVal val="#ppt_w*0.70"/>
                                          </p:val>
                                        </p:tav>
                                        <p:tav tm="100000">
                                          <p:val>
                                            <p:strVal val="#ppt_w"/>
                                          </p:val>
                                        </p:tav>
                                      </p:tavLst>
                                    </p:anim>
                                    <p:anim calcmode="lin" valueType="num">
                                      <p:cBhvr>
                                        <p:cTn id="66" dur="1000" fill="hold"/>
                                        <p:tgtEl>
                                          <p:spTgt spid="7171">
                                            <p:txEl>
                                              <p:pRg st="5" end="5"/>
                                            </p:txEl>
                                          </p:spTgt>
                                        </p:tgtEl>
                                        <p:attrNameLst>
                                          <p:attrName>ppt_h</p:attrName>
                                        </p:attrNameLst>
                                      </p:cBhvr>
                                      <p:tavLst>
                                        <p:tav tm="0">
                                          <p:val>
                                            <p:strVal val="#ppt_h"/>
                                          </p:val>
                                        </p:tav>
                                        <p:tav tm="100000">
                                          <p:val>
                                            <p:strVal val="#ppt_h"/>
                                          </p:val>
                                        </p:tav>
                                      </p:tavLst>
                                    </p:anim>
                                    <p:animEffect transition="in" filter="fade">
                                      <p:cBhvr>
                                        <p:cTn id="67" dur="1000"/>
                                        <p:tgtEl>
                                          <p:spTgt spid="7171">
                                            <p:txEl>
                                              <p:pRg st="5" end="5"/>
                                            </p:txEl>
                                          </p:spTgt>
                                        </p:tgtEl>
                                      </p:cBhvr>
                                    </p:animEffect>
                                  </p:childTnLst>
                                </p:cTn>
                              </p:par>
                              <p:par>
                                <p:cTn id="68" presetID="55" presetClass="entr" presetSubtype="0" fill="hold" grpId="1" nodeType="withEffect">
                                  <p:stCondLst>
                                    <p:cond delay="0"/>
                                  </p:stCondLst>
                                  <p:childTnLst>
                                    <p:set>
                                      <p:cBhvr>
                                        <p:cTn id="69" dur="1" fill="hold">
                                          <p:stCondLst>
                                            <p:cond delay="0"/>
                                          </p:stCondLst>
                                        </p:cTn>
                                        <p:tgtEl>
                                          <p:spTgt spid="7171">
                                            <p:txEl>
                                              <p:pRg st="6" end="6"/>
                                            </p:txEl>
                                          </p:spTgt>
                                        </p:tgtEl>
                                        <p:attrNameLst>
                                          <p:attrName>style.visibility</p:attrName>
                                        </p:attrNameLst>
                                      </p:cBhvr>
                                      <p:to>
                                        <p:strVal val="visible"/>
                                      </p:to>
                                    </p:set>
                                    <p:anim calcmode="lin" valueType="num">
                                      <p:cBhvr>
                                        <p:cTn id="70" dur="1000" fill="hold"/>
                                        <p:tgtEl>
                                          <p:spTgt spid="7171">
                                            <p:txEl>
                                              <p:pRg st="6" end="6"/>
                                            </p:txEl>
                                          </p:spTgt>
                                        </p:tgtEl>
                                        <p:attrNameLst>
                                          <p:attrName>ppt_w</p:attrName>
                                        </p:attrNameLst>
                                      </p:cBhvr>
                                      <p:tavLst>
                                        <p:tav tm="0">
                                          <p:val>
                                            <p:strVal val="#ppt_w*0.70"/>
                                          </p:val>
                                        </p:tav>
                                        <p:tav tm="100000">
                                          <p:val>
                                            <p:strVal val="#ppt_w"/>
                                          </p:val>
                                        </p:tav>
                                      </p:tavLst>
                                    </p:anim>
                                    <p:anim calcmode="lin" valueType="num">
                                      <p:cBhvr>
                                        <p:cTn id="71" dur="1000" fill="hold"/>
                                        <p:tgtEl>
                                          <p:spTgt spid="7171">
                                            <p:txEl>
                                              <p:pRg st="6" end="6"/>
                                            </p:txEl>
                                          </p:spTgt>
                                        </p:tgtEl>
                                        <p:attrNameLst>
                                          <p:attrName>ppt_h</p:attrName>
                                        </p:attrNameLst>
                                      </p:cBhvr>
                                      <p:tavLst>
                                        <p:tav tm="0">
                                          <p:val>
                                            <p:strVal val="#ppt_h"/>
                                          </p:val>
                                        </p:tav>
                                        <p:tav tm="100000">
                                          <p:val>
                                            <p:strVal val="#ppt_h"/>
                                          </p:val>
                                        </p:tav>
                                      </p:tavLst>
                                    </p:anim>
                                    <p:animEffect transition="in" filter="fade">
                                      <p:cBhvr>
                                        <p:cTn id="72" dur="10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387E8290-4916-4987-B821-125548A327A0}"/>
              </a:ext>
            </a:extLst>
          </p:cNvPr>
          <p:cNvSpPr>
            <a:spLocks noGrp="1" noChangeArrowheads="1"/>
          </p:cNvSpPr>
          <p:nvPr>
            <p:ph type="body" idx="1"/>
          </p:nvPr>
        </p:nvSpPr>
        <p:spPr>
          <a:xfrm>
            <a:off x="533400" y="685800"/>
            <a:ext cx="8229600" cy="5791200"/>
          </a:xfrm>
        </p:spPr>
        <p:txBody>
          <a:bodyPr/>
          <a:lstStyle/>
          <a:p>
            <a:pPr algn="justLow">
              <a:lnSpc>
                <a:spcPct val="140000"/>
              </a:lnSpc>
            </a:pPr>
            <a:r>
              <a:rPr lang="ar-IQ" altLang="en-US" sz="2400"/>
              <a:t>الرمز: يمثل الرمز النوع الثالث من الاشارات عند بيرس ويشير الرمز الى الموضوع المشار اليه بسبب وجود قانون او اعادة او اتفاق او ارتباط في الافكار من حيث انه يعني ذلك الموضوع، وفي هذا المعنى تعتبر الكلمات والجمل والعبارات والكتب وسائر الاشارات المتفق عليها رموز.</a:t>
            </a:r>
          </a:p>
          <a:p>
            <a:pPr algn="justLow">
              <a:lnSpc>
                <a:spcPct val="140000"/>
              </a:lnSpc>
            </a:pPr>
            <a:r>
              <a:rPr lang="ar-IQ" altLang="en-US" sz="2400"/>
              <a:t>مفهوم الرمز والاشارة عند دي سويسر  </a:t>
            </a:r>
            <a:r>
              <a:rPr lang="en-US" altLang="en-US" sz="2400"/>
              <a:t>De Saussure</a:t>
            </a:r>
            <a:r>
              <a:rPr lang="ar-IQ" altLang="en-US" sz="2400"/>
              <a:t> </a:t>
            </a:r>
          </a:p>
          <a:p>
            <a:pPr algn="justLow">
              <a:lnSpc>
                <a:spcPct val="140000"/>
              </a:lnSpc>
            </a:pPr>
            <a:r>
              <a:rPr lang="ar-IQ" altLang="en-US" sz="2400"/>
              <a:t>الرمز: هو نوع من الاشارة يطلق عليه اسم المشير او الدالة. وتوجد رابطة طبيعية بين الرمز والمرموز اليه مثل الميزان هو رمز للعدالة، والرمز هو حامل التصور او المعنى.</a:t>
            </a:r>
          </a:p>
          <a:p>
            <a:pPr algn="justLow">
              <a:lnSpc>
                <a:spcPct val="140000"/>
              </a:lnSpc>
            </a:pPr>
            <a:r>
              <a:rPr lang="ar-IQ" altLang="en-US" sz="2400"/>
              <a:t>الإشارة: تعني ارتباط كلي بين تصور ما وصورة صوتية محددة مثل كلمة شجرة وهي عبارة عن صوت مرتبط به تصور معين.</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 calcmode="lin" valueType="num">
                                      <p:cBhvr>
                                        <p:cTn id="14" dur="1000" fill="hold"/>
                                        <p:tgtEl>
                                          <p:spTgt spid="819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19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1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 calcmode="lin" valueType="num">
                                      <p:cBhvr>
                                        <p:cTn id="21" dur="1000" fill="hold"/>
                                        <p:tgtEl>
                                          <p:spTgt spid="819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819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819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 calcmode="lin" valueType="num">
                                      <p:cBhvr>
                                        <p:cTn id="28" dur="1000" fill="hold"/>
                                        <p:tgtEl>
                                          <p:spTgt spid="819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819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0B50C970-2561-459F-B7D2-4A21440EB219}"/>
              </a:ext>
            </a:extLst>
          </p:cNvPr>
          <p:cNvSpPr>
            <a:spLocks noGrp="1" noChangeArrowheads="1"/>
          </p:cNvSpPr>
          <p:nvPr>
            <p:ph type="body" idx="1"/>
          </p:nvPr>
        </p:nvSpPr>
        <p:spPr>
          <a:xfrm>
            <a:off x="457200" y="685800"/>
            <a:ext cx="8229600" cy="5715000"/>
          </a:xfrm>
        </p:spPr>
        <p:txBody>
          <a:bodyPr/>
          <a:lstStyle/>
          <a:p>
            <a:pPr algn="justLow">
              <a:lnSpc>
                <a:spcPct val="200000"/>
              </a:lnSpc>
            </a:pPr>
            <a:r>
              <a:rPr lang="ar-IQ" altLang="en-US" sz="2400"/>
              <a:t>مفهوم الرمز عند ادوارد سابير </a:t>
            </a:r>
            <a:r>
              <a:rPr lang="en-US" altLang="en-US" sz="2400"/>
              <a:t>Edward Sapir</a:t>
            </a:r>
            <a:r>
              <a:rPr lang="ar-IQ" altLang="en-US" sz="2400"/>
              <a:t> </a:t>
            </a:r>
          </a:p>
          <a:p>
            <a:pPr algn="justLow">
              <a:lnSpc>
                <a:spcPct val="200000"/>
              </a:lnSpc>
            </a:pPr>
            <a:r>
              <a:rPr lang="ar-IQ" altLang="en-US" sz="2400"/>
              <a:t>يقصد سابير بالرمز او علامة او اشارة الهدف منها استدعاء وتوجيه الاهتمام الخاص نحو شخص او موضوع او فكرة او نشاط مرتبط بصورة مبهمة او غير مرتبط على الاطلاق على اساس طبيعي بذلك الرمز ويذهب الى ان كثير من الاشياء والموضوعات التي لا تعتبر هامة في حد ذاتها مثل الاعلام او اشارات المرور تكتسب الصفة الرمزية على اساس انها تشير الى افكار وافعال ذات اهمية كبيرة في المجتمع.</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1000" fill="hold"/>
                                        <p:tgtEl>
                                          <p:spTgt spid="921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56</TotalTime>
  <Words>223</Words>
  <Application>Microsoft Office PowerPoint</Application>
  <PresentationFormat>عرض على الشاشة (3:4)‏</PresentationFormat>
  <Paragraphs>15</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Pixel</vt:lpstr>
      <vt:lpstr>الجامعة المستنصرية - الكلية الآداب قسم الانثروبولوجيا والاجتماع المرحلة الثالثة : مادة الانثروبولوجيا والاجتماع </vt:lpstr>
      <vt:lpstr>الشريحة 2</vt:lpstr>
      <vt:lpstr>الشريحة 3</vt:lpstr>
      <vt:lpstr>الشريحة 4</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13</cp:revision>
  <dcterms:created xsi:type="dcterms:W3CDTF">2018-01-08T14:59:04Z</dcterms:created>
  <dcterms:modified xsi:type="dcterms:W3CDTF">2020-05-06T18:51:43Z</dcterms:modified>
</cp:coreProperties>
</file>